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F6C59C6-89CA-4908-8E82-CD43F989C308}" type="datetimeFigureOut">
              <a:rPr lang="fa-IR" smtClean="0"/>
              <a:t>01/18/1435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24434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F6C59C6-89CA-4908-8E82-CD43F989C308}" type="datetimeFigureOut">
              <a:rPr lang="fa-IR" smtClean="0"/>
              <a:t>01/18/1435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31549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F6C59C6-89CA-4908-8E82-CD43F989C308}" type="datetimeFigureOut">
              <a:rPr lang="fa-IR" smtClean="0"/>
              <a:t>01/18/1435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189067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F6C59C6-89CA-4908-8E82-CD43F989C308}" type="datetimeFigureOut">
              <a:rPr lang="fa-IR" smtClean="0"/>
              <a:t>01/18/1435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2497384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6C59C6-89CA-4908-8E82-CD43F989C308}" type="datetimeFigureOut">
              <a:rPr lang="fa-IR" smtClean="0"/>
              <a:t>01/18/1435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368392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F6C59C6-89CA-4908-8E82-CD43F989C308}" type="datetimeFigureOut">
              <a:rPr lang="fa-IR" smtClean="0"/>
              <a:t>01/18/1435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235948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F6C59C6-89CA-4908-8E82-CD43F989C308}" type="datetimeFigureOut">
              <a:rPr lang="fa-IR" smtClean="0"/>
              <a:t>01/18/1435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2305048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F6C59C6-89CA-4908-8E82-CD43F989C308}" type="datetimeFigureOut">
              <a:rPr lang="fa-IR" smtClean="0"/>
              <a:t>01/18/1435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420788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C59C6-89CA-4908-8E82-CD43F989C308}" type="datetimeFigureOut">
              <a:rPr lang="fa-IR" smtClean="0"/>
              <a:t>01/18/1435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77138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C59C6-89CA-4908-8E82-CD43F989C308}" type="datetimeFigureOut">
              <a:rPr lang="fa-IR" smtClean="0"/>
              <a:t>01/18/1435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198008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C59C6-89CA-4908-8E82-CD43F989C308}" type="datetimeFigureOut">
              <a:rPr lang="fa-IR" smtClean="0"/>
              <a:t>01/18/1435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D3CC9-B053-496C-8692-8B5D7666D897}" type="slidenum">
              <a:rPr lang="fa-IR" smtClean="0"/>
              <a:t>‹#›</a:t>
            </a:fld>
            <a:endParaRPr lang="fa-IR"/>
          </a:p>
        </p:txBody>
      </p:sp>
    </p:spTree>
    <p:extLst>
      <p:ext uri="{BB962C8B-B14F-4D97-AF65-F5344CB8AC3E}">
        <p14:creationId xmlns:p14="http://schemas.microsoft.com/office/powerpoint/2010/main" val="2496208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6C59C6-89CA-4908-8E82-CD43F989C308}" type="datetimeFigureOut">
              <a:rPr lang="fa-IR" smtClean="0"/>
              <a:t>01/18/1435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2D3CC9-B053-496C-8692-8B5D7666D897}" type="slidenum">
              <a:rPr lang="fa-IR" smtClean="0"/>
              <a:t>‹#›</a:t>
            </a:fld>
            <a:endParaRPr lang="fa-IR"/>
          </a:p>
        </p:txBody>
      </p:sp>
    </p:spTree>
    <p:extLst>
      <p:ext uri="{BB962C8B-B14F-4D97-AF65-F5344CB8AC3E}">
        <p14:creationId xmlns:p14="http://schemas.microsoft.com/office/powerpoint/2010/main" val="1043502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u="sng" dirty="0">
                <a:solidFill>
                  <a:srgbClr val="FF0000"/>
                </a:solidFill>
              </a:rPr>
              <a:t>گونه های کلستردیوم: </a:t>
            </a:r>
            <a:r>
              <a:rPr lang="en-US" dirty="0"/>
              <a:t/>
            </a:r>
            <a:br>
              <a:rPr lang="en-US" dirty="0"/>
            </a:br>
            <a:endParaRPr lang="fa-IR" dirty="0"/>
          </a:p>
        </p:txBody>
      </p:sp>
      <p:sp>
        <p:nvSpPr>
          <p:cNvPr id="3" name="Content Placeholder 2"/>
          <p:cNvSpPr>
            <a:spLocks noGrp="1"/>
          </p:cNvSpPr>
          <p:nvPr>
            <p:ph idx="1"/>
          </p:nvPr>
        </p:nvSpPr>
        <p:spPr/>
        <p:txBody>
          <a:bodyPr/>
          <a:lstStyle/>
          <a:p>
            <a:pPr>
              <a:lnSpc>
                <a:spcPct val="115000"/>
              </a:lnSpc>
              <a:spcAft>
                <a:spcPts val="1000"/>
              </a:spcAft>
            </a:pPr>
            <a:r>
              <a:rPr lang="fa-IR" dirty="0" smtClean="0">
                <a:effectLst/>
                <a:latin typeface="Times New Roman"/>
                <a:ea typeface="Calibri"/>
                <a:cs typeface="B Nazanin"/>
              </a:rPr>
              <a:t>کلستردیومها باسیلهای گرم مثبت،متحرک،بی هوازی،پروتئنها را تجزیه،تولید سم،محل طبیعی زندگی انها خاک و دستگاه گوارش حیوانات و انسان است که در انجا بصورت ساپروفیت زندگی میکنند. دارای اسپور ،عامل ایجاد بوتولیسم،کزاز،گانگرن گازی و کولیت غشای کاذب هستند.</a:t>
            </a:r>
            <a:endParaRPr lang="en-US" dirty="0">
              <a:ea typeface="Calibri"/>
              <a:cs typeface="Arial"/>
            </a:endParaRPr>
          </a:p>
          <a:p>
            <a:endParaRPr lang="fa-IR" dirty="0"/>
          </a:p>
        </p:txBody>
      </p:sp>
      <p:pic>
        <p:nvPicPr>
          <p:cNvPr id="1026" name="Picture 2" descr="E:\Pictures\میکروب\thCAC4WD7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93096"/>
            <a:ext cx="3181028" cy="2564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880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lstStyle/>
          <a:p>
            <a:pPr>
              <a:lnSpc>
                <a:spcPct val="115000"/>
              </a:lnSpc>
              <a:spcAft>
                <a:spcPts val="1000"/>
              </a:spcAft>
            </a:pPr>
            <a:r>
              <a:rPr lang="fa-IR" dirty="0">
                <a:latin typeface="Times New Roman"/>
                <a:ea typeface="Calibri"/>
                <a:cs typeface="B Nazanin"/>
              </a:rPr>
              <a:t>سپس سم به پایانه های سلولهای مهاری در ساقه مغز انتشار میابد و پروتئین سیناپتوبروین را تخریب میکند که برای ادغام واسطه های عصبی الزامی است.نورونهای عصبی مهار نمیشود در نتیجه ،هیپررفلکسی ، اسپاسم های عضلانی،فلج اسپاتیک روی میدهد.مقادیر اندک سم برای  انسان کشنده است.</a:t>
            </a:r>
            <a:endParaRPr lang="en-US" dirty="0">
              <a:ea typeface="Calibri"/>
              <a:cs typeface="Arial"/>
            </a:endParaRPr>
          </a:p>
          <a:p>
            <a:endParaRPr lang="fa-IR" dirty="0"/>
          </a:p>
        </p:txBody>
      </p:sp>
    </p:spTree>
    <p:extLst>
      <p:ext uri="{BB962C8B-B14F-4D97-AF65-F5344CB8AC3E}">
        <p14:creationId xmlns:p14="http://schemas.microsoft.com/office/powerpoint/2010/main" val="4041505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dirty="0">
                <a:latin typeface="Times New Roman"/>
                <a:ea typeface="Calibri"/>
                <a:cs typeface="B Nazanin"/>
              </a:rPr>
              <a:t>بیماریزایی:</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a:xfrm>
            <a:off x="0" y="980728"/>
            <a:ext cx="9036496" cy="5877272"/>
          </a:xfrm>
        </p:spPr>
        <p:txBody>
          <a:bodyPr/>
          <a:lstStyle/>
          <a:p>
            <a:pPr>
              <a:lnSpc>
                <a:spcPct val="115000"/>
              </a:lnSpc>
              <a:spcAft>
                <a:spcPts val="1000"/>
              </a:spcAft>
            </a:pPr>
            <a:r>
              <a:rPr lang="fa-IR" dirty="0">
                <a:latin typeface="Times New Roman"/>
                <a:ea typeface="Calibri"/>
                <a:cs typeface="B Nazanin"/>
              </a:rPr>
              <a:t>یک ارگانیسم مهاجم نیست عفونت بطور کاملا موضعی به منطقه بافت مرده ای (زخم،سوختگی،جراحت،بخیه جراحی)با ورود اسپور محدود میشود. حجم بافت عفونی کم است یک توکسمی است . جوانه زدن اسپور و ایجاد ارگانیسمهای رویشی که سم تولید میکنند توسط </a:t>
            </a:r>
            <a:endParaRPr lang="fa-IR" dirty="0" smtClean="0">
              <a:latin typeface="Times New Roman"/>
              <a:ea typeface="Calibri"/>
              <a:cs typeface="B Nazanin"/>
            </a:endParaRPr>
          </a:p>
          <a:p>
            <a:pPr>
              <a:lnSpc>
                <a:spcPct val="115000"/>
              </a:lnSpc>
              <a:spcAft>
                <a:spcPts val="1000"/>
              </a:spcAft>
            </a:pPr>
            <a:r>
              <a:rPr lang="fa-IR" dirty="0" smtClean="0">
                <a:latin typeface="Times New Roman"/>
                <a:ea typeface="Calibri"/>
                <a:cs typeface="B Nazanin"/>
              </a:rPr>
              <a:t>1</a:t>
            </a:r>
            <a:r>
              <a:rPr lang="fa-IR" dirty="0">
                <a:latin typeface="Times New Roman"/>
                <a:ea typeface="Calibri"/>
                <a:cs typeface="B Nazanin"/>
              </a:rPr>
              <a:t>. بافت نکروز 2. نمکهای کلسیمی 3.عفونتهای چرکزای همراه، تسهیل میشود که همگی یک محیط با پتانسیل اکسیداسیون </a:t>
            </a:r>
            <a:r>
              <a:rPr lang="fa-IR" dirty="0">
                <a:ea typeface="Calibri"/>
                <a:cs typeface="Times New Roman"/>
              </a:rPr>
              <a:t>–</a:t>
            </a:r>
            <a:r>
              <a:rPr lang="fa-IR" dirty="0">
                <a:latin typeface="Times New Roman"/>
                <a:ea typeface="Calibri"/>
                <a:cs typeface="B Nazanin"/>
              </a:rPr>
              <a:t>احیا پایین ایجاد میکند..</a:t>
            </a:r>
            <a:endParaRPr lang="en-US" dirty="0">
              <a:ea typeface="Calibri"/>
              <a:cs typeface="Arial"/>
            </a:endParaRPr>
          </a:p>
          <a:p>
            <a:endParaRPr lang="fa-IR" dirty="0"/>
          </a:p>
        </p:txBody>
      </p:sp>
    </p:spTree>
    <p:extLst>
      <p:ext uri="{BB962C8B-B14F-4D97-AF65-F5344CB8AC3E}">
        <p14:creationId xmlns:p14="http://schemas.microsoft.com/office/powerpoint/2010/main" val="260788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lstStyle/>
          <a:p>
            <a:pPr>
              <a:lnSpc>
                <a:spcPct val="115000"/>
              </a:lnSpc>
              <a:spcAft>
                <a:spcPts val="1000"/>
              </a:spcAft>
            </a:pPr>
            <a:r>
              <a:rPr lang="fa-IR" dirty="0">
                <a:latin typeface="Times New Roman"/>
                <a:ea typeface="Calibri"/>
                <a:cs typeface="B Nazanin"/>
              </a:rPr>
              <a:t>سمی که از سلولهای رویشی ازاد میشود به دستگاه اعصاب مرکزی میرسد وبه سرعت به گیرنده هایی در طناب نخاعی و ساقه مغز متصل گردیده و اثرات گفته شده را ایجاد میکند.</a:t>
            </a:r>
            <a:endParaRPr lang="en-US" dirty="0">
              <a:ea typeface="Calibri"/>
              <a:cs typeface="Arial"/>
            </a:endParaRPr>
          </a:p>
          <a:p>
            <a:endParaRPr lang="fa-IR" dirty="0"/>
          </a:p>
        </p:txBody>
      </p:sp>
    </p:spTree>
    <p:extLst>
      <p:ext uri="{BB962C8B-B14F-4D97-AF65-F5344CB8AC3E}">
        <p14:creationId xmlns:p14="http://schemas.microsoft.com/office/powerpoint/2010/main" val="3266171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latin typeface="Times New Roman"/>
                <a:ea typeface="Calibri"/>
                <a:cs typeface="B Nazanin"/>
              </a:rPr>
              <a:t>یافته های بالینی</a:t>
            </a:r>
            <a:endParaRPr lang="fa-IR" dirty="0">
              <a:solidFill>
                <a:srgbClr val="FF0000"/>
              </a:solidFill>
            </a:endParaRPr>
          </a:p>
        </p:txBody>
      </p:sp>
      <p:sp>
        <p:nvSpPr>
          <p:cNvPr id="3" name="Content Placeholder 2"/>
          <p:cNvSpPr>
            <a:spLocks noGrp="1"/>
          </p:cNvSpPr>
          <p:nvPr>
            <p:ph idx="1"/>
          </p:nvPr>
        </p:nvSpPr>
        <p:spPr>
          <a:xfrm>
            <a:off x="0" y="1196752"/>
            <a:ext cx="9144000" cy="5661248"/>
          </a:xfrm>
        </p:spPr>
        <p:txBody>
          <a:bodyPr/>
          <a:lstStyle/>
          <a:p>
            <a:pPr>
              <a:lnSpc>
                <a:spcPct val="115000"/>
              </a:lnSpc>
              <a:spcAft>
                <a:spcPts val="1000"/>
              </a:spcAft>
            </a:pPr>
            <a:r>
              <a:rPr lang="fa-IR" dirty="0">
                <a:latin typeface="Times New Roman"/>
                <a:ea typeface="Calibri"/>
                <a:cs typeface="B Nazanin"/>
              </a:rPr>
              <a:t>دوره نهفتگی بیماری 5-4 روز تا </a:t>
            </a:r>
            <a:r>
              <a:rPr lang="fa-IR" dirty="0" smtClean="0">
                <a:latin typeface="Times New Roman"/>
                <a:ea typeface="Calibri"/>
                <a:cs typeface="B Nazanin"/>
              </a:rPr>
              <a:t>چند </a:t>
            </a:r>
            <a:r>
              <a:rPr lang="fa-IR" dirty="0">
                <a:latin typeface="Times New Roman"/>
                <a:ea typeface="Calibri"/>
                <a:cs typeface="B Nazanin"/>
              </a:rPr>
              <a:t>هفته است. بیماری با انقباض عضلات ارادی مشخص میشود.اسپاسم عضلانی در ابتدا محل جراحت و عفونت را در بر میگیرد و سپس عضللات فک (قفل شدن فک)در برمیگیرد و دهان باز نمیشود</a:t>
            </a:r>
            <a:r>
              <a:rPr lang="fa-IR" dirty="0" smtClean="0">
                <a:latin typeface="Times New Roman"/>
                <a:ea typeface="Calibri"/>
                <a:cs typeface="B Nazanin"/>
              </a:rPr>
              <a:t>.</a:t>
            </a:r>
          </a:p>
          <a:p>
            <a:pPr>
              <a:lnSpc>
                <a:spcPct val="115000"/>
              </a:lnSpc>
              <a:spcAft>
                <a:spcPts val="1000"/>
              </a:spcAft>
            </a:pPr>
            <a:r>
              <a:rPr lang="fa-IR" dirty="0" smtClean="0">
                <a:latin typeface="Times New Roman"/>
                <a:ea typeface="Calibri"/>
                <a:cs typeface="B Nazanin"/>
              </a:rPr>
              <a:t> </a:t>
            </a:r>
            <a:r>
              <a:rPr lang="fa-IR" dirty="0">
                <a:latin typeface="Times New Roman"/>
                <a:ea typeface="Calibri"/>
                <a:cs typeface="B Nazanin"/>
              </a:rPr>
              <a:t>بتدریج همه عضلات ارادی درگیر میکند. بیمار کاملا هوشیار است با درد شدید .مرگ بر اثر تداخل با مکانیسم های تنفسی رخ میدهد .</a:t>
            </a:r>
            <a:endParaRPr lang="en-US" dirty="0">
              <a:ea typeface="Calibri"/>
              <a:cs typeface="Arial"/>
            </a:endParaRPr>
          </a:p>
          <a:p>
            <a:endParaRPr lang="fa-IR" dirty="0"/>
          </a:p>
        </p:txBody>
      </p:sp>
    </p:spTree>
    <p:extLst>
      <p:ext uri="{BB962C8B-B14F-4D97-AF65-F5344CB8AC3E}">
        <p14:creationId xmlns:p14="http://schemas.microsoft.com/office/powerpoint/2010/main" val="1742144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dirty="0">
                <a:solidFill>
                  <a:srgbClr val="FF0000"/>
                </a:solidFill>
                <a:latin typeface="Times New Roman"/>
                <a:ea typeface="Calibri"/>
                <a:cs typeface="B Nazanin"/>
              </a:rPr>
              <a:t>تشخیص:</a:t>
            </a:r>
            <a:r>
              <a:rPr lang="en-US" dirty="0">
                <a:solidFill>
                  <a:srgbClr val="FF0000"/>
                </a:solidFill>
                <a:ea typeface="Calibri"/>
                <a:cs typeface="Arial"/>
              </a:rPr>
              <a:t/>
            </a:r>
            <a:br>
              <a:rPr lang="en-US" dirty="0">
                <a:solidFill>
                  <a:srgbClr val="FF0000"/>
                </a:solidFill>
                <a:ea typeface="Calibri"/>
                <a:cs typeface="Arial"/>
              </a:rPr>
            </a:br>
            <a:endParaRPr lang="fa-IR" dirty="0">
              <a:solidFill>
                <a:srgbClr val="FF0000"/>
              </a:solidFill>
            </a:endParaRPr>
          </a:p>
        </p:txBody>
      </p:sp>
      <p:sp>
        <p:nvSpPr>
          <p:cNvPr id="3" name="Content Placeholder 2"/>
          <p:cNvSpPr>
            <a:spLocks noGrp="1"/>
          </p:cNvSpPr>
          <p:nvPr>
            <p:ph idx="1"/>
          </p:nvPr>
        </p:nvSpPr>
        <p:spPr>
          <a:xfrm>
            <a:off x="0" y="836712"/>
            <a:ext cx="9144000" cy="6021288"/>
          </a:xfrm>
        </p:spPr>
        <p:txBody>
          <a:bodyPr>
            <a:normAutofit/>
          </a:bodyPr>
          <a:lstStyle/>
          <a:p>
            <a:pPr>
              <a:lnSpc>
                <a:spcPct val="115000"/>
              </a:lnSpc>
              <a:spcAft>
                <a:spcPts val="1000"/>
              </a:spcAft>
            </a:pPr>
            <a:r>
              <a:rPr lang="fa-IR" dirty="0">
                <a:latin typeface="Times New Roman"/>
                <a:ea typeface="Calibri"/>
                <a:cs typeface="B Nazanin"/>
              </a:rPr>
              <a:t>بر اساس تصویر بالینی و تاریخچه جراحت است. کشت بیهوازی از بافتهای  زخم الوده ،درمان انتی توکسین است.</a:t>
            </a:r>
            <a:endParaRPr lang="en-US" dirty="0">
              <a:ea typeface="Calibri"/>
              <a:cs typeface="Arial"/>
            </a:endParaRPr>
          </a:p>
          <a:p>
            <a:pPr>
              <a:lnSpc>
                <a:spcPct val="115000"/>
              </a:lnSpc>
              <a:spcAft>
                <a:spcPts val="1000"/>
              </a:spcAft>
            </a:pPr>
            <a:r>
              <a:rPr lang="fa-IR" dirty="0">
                <a:solidFill>
                  <a:srgbClr val="FF0000"/>
                </a:solidFill>
                <a:latin typeface="Times New Roman"/>
                <a:ea typeface="Calibri"/>
                <a:cs typeface="B Nazanin"/>
              </a:rPr>
              <a:t>پیشگیری درمان کنترل:</a:t>
            </a:r>
            <a:endParaRPr lang="en-US" dirty="0">
              <a:solidFill>
                <a:srgbClr val="FF0000"/>
              </a:solidFill>
              <a:ea typeface="Calibri"/>
              <a:cs typeface="Arial"/>
            </a:endParaRPr>
          </a:p>
          <a:p>
            <a:r>
              <a:rPr lang="fa-IR" dirty="0">
                <a:latin typeface="Times New Roman"/>
                <a:ea typeface="Calibri"/>
                <a:cs typeface="B Nazanin"/>
              </a:rPr>
              <a:t>درمان رضایت بخش نیست پس پیشگیری اهمیت بیشتر دارد.1.ایمن سازی فعال با توکسوئید 2.مراقبت مناسب از زخمهای الوده به خاک3.استفاده از انتی توکسوئید جهت پیشگیری 4.تجویز پنی سیلین. بیمارانیکه علائم کزاز دارند باید شل کننده های </a:t>
            </a:r>
            <a:r>
              <a:rPr lang="fa-IR" dirty="0" smtClean="0">
                <a:latin typeface="Times New Roman"/>
                <a:ea typeface="Calibri"/>
                <a:cs typeface="B Nazanin"/>
              </a:rPr>
              <a:t>عضلانی، </a:t>
            </a:r>
            <a:r>
              <a:rPr lang="fa-IR" dirty="0">
                <a:latin typeface="Times New Roman"/>
                <a:ea typeface="Calibri"/>
                <a:cs typeface="B Nazanin"/>
              </a:rPr>
              <a:t>آرام بخش،تهویه کمکی دریافت کنند</a:t>
            </a:r>
            <a:endParaRPr lang="fa-IR" dirty="0"/>
          </a:p>
        </p:txBody>
      </p:sp>
    </p:spTree>
    <p:extLst>
      <p:ext uri="{BB962C8B-B14F-4D97-AF65-F5344CB8AC3E}">
        <p14:creationId xmlns:p14="http://schemas.microsoft.com/office/powerpoint/2010/main" val="1631899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fa-IR" dirty="0">
                <a:latin typeface="Times New Roman"/>
                <a:ea typeface="Calibri"/>
                <a:cs typeface="B Nazanin"/>
              </a:rPr>
              <a:t>برای کنترل توکسوئید کزاز با سم زدایی سم کزاز توسط فرمالین وسپس تغلیظ آ ن بدست میاید.سه تزریق ، روند  ابتدایی ایمن سازی را تحریک میکند و یک تزریق دیگر در حدود یک سال بعد انجام میگیرد</a:t>
            </a:r>
            <a:r>
              <a:rPr lang="fa-IR" dirty="0" smtClean="0">
                <a:latin typeface="Times New Roman"/>
                <a:ea typeface="Calibri"/>
                <a:cs typeface="B Nazanin"/>
              </a:rPr>
              <a:t>.</a:t>
            </a:r>
          </a:p>
          <a:p>
            <a:r>
              <a:rPr lang="fa-IR" dirty="0" smtClean="0">
                <a:latin typeface="Times New Roman"/>
                <a:ea typeface="Calibri"/>
                <a:cs typeface="B Nazanin"/>
              </a:rPr>
              <a:t> </a:t>
            </a:r>
            <a:r>
              <a:rPr lang="fa-IR" dirty="0">
                <a:latin typeface="Times New Roman"/>
                <a:ea typeface="Calibri"/>
                <a:cs typeface="B Nazanin"/>
              </a:rPr>
              <a:t>ایمن سازی ابتدایی در همه کودکان در سال اول زندگی و تزریق یاد اور در هنگام ورود به مدرسه انجام میشود. توکسوئید کزاز اغلب با توکسوئید دیفتری و واکسن سیاه سرفه تزریق میشود </a:t>
            </a:r>
            <a:endParaRPr lang="fa-IR" dirty="0"/>
          </a:p>
        </p:txBody>
      </p:sp>
    </p:spTree>
    <p:extLst>
      <p:ext uri="{BB962C8B-B14F-4D97-AF65-F5344CB8AC3E}">
        <p14:creationId xmlns:p14="http://schemas.microsoft.com/office/powerpoint/2010/main" val="184605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dirty="0">
                <a:solidFill>
                  <a:srgbClr val="FF0000"/>
                </a:solidFill>
                <a:latin typeface="Times New Roman"/>
                <a:ea typeface="Calibri"/>
                <a:cs typeface="B Nazanin"/>
              </a:rPr>
              <a:t>کلستردیومهایی که عفونت مهاجم ایجاد میکنند:</a:t>
            </a:r>
            <a:r>
              <a:rPr lang="en-US" dirty="0">
                <a:solidFill>
                  <a:srgbClr val="FF0000"/>
                </a:solidFill>
                <a:ea typeface="Calibri"/>
                <a:cs typeface="Arial"/>
              </a:rPr>
              <a:t/>
            </a:r>
            <a:br>
              <a:rPr lang="en-US" dirty="0">
                <a:solidFill>
                  <a:srgbClr val="FF0000"/>
                </a:solidFill>
                <a:ea typeface="Calibri"/>
                <a:cs typeface="Arial"/>
              </a:rPr>
            </a:br>
            <a:endParaRPr lang="fa-IR" dirty="0">
              <a:solidFill>
                <a:srgbClr val="FF0000"/>
              </a:solidFill>
            </a:endParaRPr>
          </a:p>
        </p:txBody>
      </p:sp>
      <p:sp>
        <p:nvSpPr>
          <p:cNvPr id="3" name="Content Placeholder 2"/>
          <p:cNvSpPr>
            <a:spLocks noGrp="1"/>
          </p:cNvSpPr>
          <p:nvPr>
            <p:ph idx="1"/>
          </p:nvPr>
        </p:nvSpPr>
        <p:spPr/>
        <p:txBody>
          <a:bodyPr/>
          <a:lstStyle/>
          <a:p>
            <a:r>
              <a:rPr lang="en-US" dirty="0" err="1">
                <a:latin typeface="Times New Roman"/>
                <a:ea typeface="Calibri"/>
                <a:cs typeface="B Nazanin"/>
              </a:rPr>
              <a:t>perfringens</a:t>
            </a:r>
            <a:r>
              <a:rPr lang="fa-IR" dirty="0">
                <a:latin typeface="Times New Roman"/>
                <a:ea typeface="Calibri"/>
                <a:cs typeface="B Nazanin"/>
              </a:rPr>
              <a:t>  :بسیاری از کلستریدیومهای مولد سم در صورتیکه به بافت اسیب دیده برسند عفونت های مهاجم (مثل </a:t>
            </a:r>
            <a:r>
              <a:rPr lang="fa-IR" dirty="0" smtClean="0">
                <a:latin typeface="Times New Roman"/>
                <a:ea typeface="Calibri"/>
                <a:cs typeface="B Nazanin"/>
              </a:rPr>
              <a:t>گانگرن </a:t>
            </a:r>
            <a:r>
              <a:rPr lang="fa-IR" dirty="0">
                <a:latin typeface="Times New Roman"/>
                <a:ea typeface="Calibri"/>
                <a:cs typeface="B Nazanin"/>
              </a:rPr>
              <a:t>گازی، نکروز عضله) ایجاد میکند. </a:t>
            </a:r>
            <a:endParaRPr lang="fa-IR" dirty="0" smtClean="0">
              <a:latin typeface="Times New Roman"/>
              <a:ea typeface="Calibri"/>
              <a:cs typeface="B Nazanin"/>
            </a:endParaRPr>
          </a:p>
          <a:p>
            <a:r>
              <a:rPr lang="fa-IR" dirty="0" smtClean="0">
                <a:latin typeface="Times New Roman"/>
                <a:ea typeface="Calibri"/>
                <a:cs typeface="B Nazanin"/>
              </a:rPr>
              <a:t>حدود </a:t>
            </a:r>
            <a:r>
              <a:rPr lang="fa-IR" dirty="0">
                <a:latin typeface="Times New Roman"/>
                <a:ea typeface="Calibri"/>
                <a:cs typeface="B Nazanin"/>
              </a:rPr>
              <a:t>30 گونه کلستردیومها چنین اثری دارند شایعترین انها کلستردیوم پرفرنجنس است که انترو توکسین آن عامل شایع مسمومیت غذایی است </a:t>
            </a:r>
            <a:endParaRPr lang="fa-IR" dirty="0"/>
          </a:p>
        </p:txBody>
      </p:sp>
      <p:pic>
        <p:nvPicPr>
          <p:cNvPr id="4098" name="Picture 2" descr="E:\Pictures\میکروب\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21088"/>
            <a:ext cx="2184326" cy="237626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Pictures\میکروب\ga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293096"/>
            <a:ext cx="2664296" cy="230425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Pictures\میکروب\gasg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4653136"/>
            <a:ext cx="3312368"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671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850106"/>
          </a:xfrm>
        </p:spPr>
        <p:txBody>
          <a:bodyPr>
            <a:normAutofit fontScale="90000"/>
          </a:bodyPr>
          <a:lstStyle/>
          <a:p>
            <a:pPr algn="r">
              <a:lnSpc>
                <a:spcPct val="115000"/>
              </a:lnSpc>
              <a:spcAft>
                <a:spcPts val="1000"/>
              </a:spcAft>
            </a:pPr>
            <a:r>
              <a:rPr lang="fa-IR" dirty="0">
                <a:solidFill>
                  <a:srgbClr val="FF0000"/>
                </a:solidFill>
                <a:latin typeface="Times New Roman"/>
                <a:ea typeface="Calibri"/>
                <a:cs typeface="B Nazanin"/>
              </a:rPr>
              <a:t>سموم:</a:t>
            </a:r>
            <a:r>
              <a:rPr lang="en-US" dirty="0">
                <a:solidFill>
                  <a:srgbClr val="FF0000"/>
                </a:solidFill>
                <a:ea typeface="Calibri"/>
                <a:cs typeface="Arial"/>
              </a:rPr>
              <a:t/>
            </a:r>
            <a:br>
              <a:rPr lang="en-US" dirty="0">
                <a:solidFill>
                  <a:srgbClr val="FF0000"/>
                </a:solidFill>
                <a:ea typeface="Calibri"/>
                <a:cs typeface="Arial"/>
              </a:rPr>
            </a:br>
            <a:endParaRPr lang="fa-IR" dirty="0">
              <a:solidFill>
                <a:srgbClr val="FF0000"/>
              </a:solidFill>
            </a:endParaRPr>
          </a:p>
        </p:txBody>
      </p:sp>
      <p:sp>
        <p:nvSpPr>
          <p:cNvPr id="3" name="Content Placeholder 2"/>
          <p:cNvSpPr>
            <a:spLocks noGrp="1"/>
          </p:cNvSpPr>
          <p:nvPr>
            <p:ph idx="1"/>
          </p:nvPr>
        </p:nvSpPr>
        <p:spPr>
          <a:xfrm>
            <a:off x="107504" y="620688"/>
            <a:ext cx="8856984" cy="6120680"/>
          </a:xfrm>
        </p:spPr>
        <p:txBody>
          <a:bodyPr/>
          <a:lstStyle/>
          <a:p>
            <a:pPr>
              <a:lnSpc>
                <a:spcPct val="115000"/>
              </a:lnSpc>
              <a:spcAft>
                <a:spcPts val="1000"/>
              </a:spcAft>
            </a:pPr>
            <a:r>
              <a:rPr lang="fa-IR" dirty="0">
                <a:latin typeface="Times New Roman"/>
                <a:ea typeface="Calibri"/>
                <a:cs typeface="B Nazanin"/>
              </a:rPr>
              <a:t>کلستردیومها طیف گسترده ای از سموم و آنزیم ها تولید میکنند که </a:t>
            </a:r>
            <a:r>
              <a:rPr lang="fa-IR" dirty="0" smtClean="0">
                <a:latin typeface="Times New Roman"/>
                <a:ea typeface="Calibri"/>
                <a:cs typeface="B Nazanin"/>
              </a:rPr>
              <a:t>کشنده،همولیتیک نکروزکننده </a:t>
            </a:r>
            <a:r>
              <a:rPr lang="fa-IR" dirty="0">
                <a:latin typeface="Times New Roman"/>
                <a:ea typeface="Calibri"/>
                <a:cs typeface="B Nazanin"/>
              </a:rPr>
              <a:t>است. سم الفا: مربوط به کلستردیوم پرفرنجنس نوع </a:t>
            </a:r>
            <a:r>
              <a:rPr lang="en-US" dirty="0">
                <a:latin typeface="Times New Roman"/>
                <a:ea typeface="Calibri"/>
                <a:cs typeface="B Nazanin"/>
              </a:rPr>
              <a:t>A</a:t>
            </a:r>
            <a:r>
              <a:rPr lang="fa-IR" dirty="0">
                <a:latin typeface="Times New Roman"/>
                <a:ea typeface="Calibri"/>
                <a:cs typeface="B Nazanin"/>
              </a:rPr>
              <a:t> یک لیستیناز است لیستئین (جزمهم غشای سلولی ) را به فسفریل کولین و دی گلیسرید تجزیه میکند. </a:t>
            </a:r>
            <a:endParaRPr lang="en-US" dirty="0">
              <a:ea typeface="Calibri"/>
              <a:cs typeface="Arial"/>
            </a:endParaRPr>
          </a:p>
          <a:p>
            <a:pPr>
              <a:lnSpc>
                <a:spcPct val="115000"/>
              </a:lnSpc>
              <a:spcAft>
                <a:spcPts val="1000"/>
              </a:spcAft>
            </a:pPr>
            <a:r>
              <a:rPr lang="fa-IR" dirty="0">
                <a:latin typeface="Times New Roman"/>
                <a:ea typeface="Calibri"/>
                <a:cs typeface="B Nazanin"/>
              </a:rPr>
              <a:t>سم تتا: اثرات نکروزکننده و همولیتیک دارد اما لیستیناز نیست </a:t>
            </a:r>
            <a:r>
              <a:rPr lang="fa-IR" dirty="0" smtClean="0">
                <a:latin typeface="Times New Roman"/>
                <a:ea typeface="Calibri"/>
                <a:cs typeface="B Nazanin"/>
              </a:rPr>
              <a:t>.</a:t>
            </a:r>
            <a:r>
              <a:rPr lang="en-US" dirty="0">
                <a:latin typeface="Times New Roman"/>
                <a:ea typeface="Calibri"/>
                <a:cs typeface="B Nazanin"/>
              </a:rPr>
              <a:t> </a:t>
            </a:r>
            <a:r>
              <a:rPr lang="en-US" dirty="0" err="1">
                <a:latin typeface="Times New Roman"/>
                <a:ea typeface="Calibri"/>
                <a:cs typeface="B Nazanin"/>
              </a:rPr>
              <a:t>DNase</a:t>
            </a:r>
            <a:r>
              <a:rPr lang="fa-IR" dirty="0">
                <a:latin typeface="Times New Roman"/>
                <a:ea typeface="Calibri"/>
                <a:cs typeface="B Nazanin"/>
              </a:rPr>
              <a:t> و هیالورونیداز هم تولید میکند </a:t>
            </a:r>
            <a:endParaRPr lang="en-US" dirty="0">
              <a:ea typeface="Calibri"/>
              <a:cs typeface="Arial"/>
            </a:endParaRPr>
          </a:p>
        </p:txBody>
      </p:sp>
    </p:spTree>
    <p:extLst>
      <p:ext uri="{BB962C8B-B14F-4D97-AF65-F5344CB8AC3E}">
        <p14:creationId xmlns:p14="http://schemas.microsoft.com/office/powerpoint/2010/main" val="895677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9036496" cy="6525344"/>
          </a:xfrm>
        </p:spPr>
        <p:txBody>
          <a:bodyPr/>
          <a:lstStyle/>
          <a:p>
            <a:pPr>
              <a:lnSpc>
                <a:spcPct val="115000"/>
              </a:lnSpc>
              <a:spcAft>
                <a:spcPts val="1000"/>
              </a:spcAft>
            </a:pPr>
            <a:r>
              <a:rPr lang="fa-IR" dirty="0">
                <a:latin typeface="Times New Roman"/>
                <a:ea typeface="Calibri"/>
                <a:cs typeface="B Nazanin"/>
              </a:rPr>
              <a:t>عمل انتروتوکسین پرفرنجنس افزایش ترشح در </a:t>
            </a:r>
            <a:r>
              <a:rPr lang="fa-IR" dirty="0" smtClean="0">
                <a:latin typeface="Times New Roman"/>
                <a:ea typeface="Calibri"/>
                <a:cs typeface="B Nazanin"/>
              </a:rPr>
              <a:t>ژنوم </a:t>
            </a:r>
            <a:r>
              <a:rPr lang="fa-IR" dirty="0">
                <a:latin typeface="Times New Roman"/>
                <a:ea typeface="Calibri"/>
                <a:cs typeface="B Nazanin"/>
              </a:rPr>
              <a:t>و ایلئوم همراه با از دست دادن مایعات والکترولیتها در اثر اسهال است. انتروتوکسین یک پروتئین غیر ضروری اسپور است که حدود 18-6 ساعت اسهال شدید ایجاد میکند.علائم:تهوع،استفراغ تب. شبیه بیماری باسیلوس سرئوس است خودبخود بهبود میابد.</a:t>
            </a:r>
            <a:endParaRPr lang="en-US" dirty="0">
              <a:ea typeface="Calibri"/>
              <a:cs typeface="Arial"/>
            </a:endParaRPr>
          </a:p>
        </p:txBody>
      </p:sp>
    </p:spTree>
    <p:extLst>
      <p:ext uri="{BB962C8B-B14F-4D97-AF65-F5344CB8AC3E}">
        <p14:creationId xmlns:p14="http://schemas.microsoft.com/office/powerpoint/2010/main" val="3263493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145016" cy="6858000"/>
          </a:xfrm>
        </p:spPr>
        <p:txBody>
          <a:bodyPr/>
          <a:lstStyle/>
          <a:p>
            <a:r>
              <a:rPr lang="fa-IR" dirty="0">
                <a:latin typeface="Times New Roman"/>
                <a:ea typeface="Calibri"/>
                <a:cs typeface="B Nazanin"/>
              </a:rPr>
              <a:t>در گانگرن گازی وجود عفونت مخلوط یک قانون است . علاوه بر کلستردیومهای سم زا،کلستردیومهای پروتئولیتیک و ارگانیسمهای گرم منفی هم وجود دارند. </a:t>
            </a:r>
            <a:endParaRPr lang="fa-IR" dirty="0" smtClean="0">
              <a:latin typeface="Times New Roman"/>
              <a:ea typeface="Calibri"/>
              <a:cs typeface="B Nazanin"/>
            </a:endParaRPr>
          </a:p>
          <a:p>
            <a:r>
              <a:rPr lang="fa-IR" dirty="0" smtClean="0">
                <a:latin typeface="Times New Roman"/>
                <a:ea typeface="Calibri"/>
                <a:cs typeface="B Nazanin"/>
              </a:rPr>
              <a:t>پرفرنجنس </a:t>
            </a:r>
            <a:r>
              <a:rPr lang="fa-IR" dirty="0">
                <a:latin typeface="Times New Roman"/>
                <a:ea typeface="Calibri"/>
                <a:cs typeface="B Nazanin"/>
              </a:rPr>
              <a:t>در دستگاه تناسلی 5% خانمها وجود دارد.قبل از قانونی شدن سقط جنین در آمریکا ، عفونتهای کلستردیایی رحم ناشی از دستکار بمنظور سقط بوده است. </a:t>
            </a:r>
            <a:endParaRPr lang="fa-IR" dirty="0"/>
          </a:p>
        </p:txBody>
      </p:sp>
    </p:spTree>
    <p:extLst>
      <p:ext uri="{BB962C8B-B14F-4D97-AF65-F5344CB8AC3E}">
        <p14:creationId xmlns:p14="http://schemas.microsoft.com/office/powerpoint/2010/main" val="168316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a:lnSpc>
                <a:spcPct val="115000"/>
              </a:lnSpc>
              <a:spcAft>
                <a:spcPts val="1000"/>
              </a:spcAft>
            </a:pPr>
            <a:r>
              <a:rPr lang="fa-IR" dirty="0">
                <a:solidFill>
                  <a:srgbClr val="FF0000"/>
                </a:solidFill>
                <a:latin typeface="Times New Roman"/>
                <a:ea typeface="Calibri"/>
                <a:cs typeface="B Nazanin"/>
              </a:rPr>
              <a:t>برای بوجود اوردن شرایط بی هوازی </a:t>
            </a:r>
            <a:r>
              <a:rPr lang="fa-IR" dirty="0" smtClean="0">
                <a:solidFill>
                  <a:srgbClr val="FF0000"/>
                </a:solidFill>
                <a:latin typeface="Times New Roman"/>
                <a:ea typeface="Calibri"/>
                <a:cs typeface="B Nazanin"/>
              </a:rPr>
              <a:t>از:</a:t>
            </a:r>
          </a:p>
          <a:p>
            <a:pPr>
              <a:lnSpc>
                <a:spcPct val="115000"/>
              </a:lnSpc>
              <a:spcAft>
                <a:spcPts val="1000"/>
              </a:spcAft>
            </a:pPr>
            <a:r>
              <a:rPr lang="fa-IR" dirty="0" smtClean="0">
                <a:latin typeface="Times New Roman"/>
                <a:ea typeface="Calibri"/>
                <a:cs typeface="B Nazanin"/>
              </a:rPr>
              <a:t>1.  </a:t>
            </a:r>
            <a:r>
              <a:rPr lang="en-US" dirty="0" err="1">
                <a:latin typeface="Times New Roman"/>
                <a:ea typeface="Calibri"/>
                <a:cs typeface="B Nazanin"/>
              </a:rPr>
              <a:t>Gaspack</a:t>
            </a:r>
            <a:r>
              <a:rPr lang="en-US" dirty="0">
                <a:latin typeface="Times New Roman"/>
                <a:ea typeface="Calibri"/>
                <a:cs typeface="B Nazanin"/>
              </a:rPr>
              <a:t> </a:t>
            </a:r>
            <a:r>
              <a:rPr lang="fa-IR" dirty="0">
                <a:latin typeface="Times New Roman"/>
                <a:ea typeface="Calibri"/>
                <a:cs typeface="B Nazanin"/>
              </a:rPr>
              <a:t>برای تولید </a:t>
            </a:r>
            <a:r>
              <a:rPr lang="en-US" dirty="0">
                <a:latin typeface="Times New Roman"/>
                <a:ea typeface="Calibri"/>
                <a:cs typeface="B Nazanin"/>
              </a:rPr>
              <a:t>CO2</a:t>
            </a:r>
            <a:r>
              <a:rPr lang="fa-IR" dirty="0">
                <a:latin typeface="Times New Roman"/>
                <a:ea typeface="Calibri"/>
                <a:cs typeface="B Nazanin"/>
              </a:rPr>
              <a:t> و نیتروژن با محیط جامد  2.محیط کشت تیوگلیکولیت  استفاده میشود.  اکیسداز و کاتالاز منفی هستند توانایی تخمیر قندها رادارند. </a:t>
            </a:r>
            <a:endParaRPr lang="en-US" dirty="0">
              <a:ea typeface="Calibri"/>
              <a:cs typeface="Arial"/>
            </a:endParaRPr>
          </a:p>
          <a:p>
            <a:endParaRPr lang="fa-IR" dirty="0"/>
          </a:p>
        </p:txBody>
      </p:sp>
      <p:pic>
        <p:nvPicPr>
          <p:cNvPr id="3074" name="Picture 2" descr="E:\Pictures\میکروب\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429000"/>
            <a:ext cx="2664296" cy="331236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Pictures\میکروب\index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3429000"/>
            <a:ext cx="4032448"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961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dirty="0">
                <a:solidFill>
                  <a:srgbClr val="FF0000"/>
                </a:solidFill>
                <a:latin typeface="Times New Roman"/>
                <a:ea typeface="Calibri"/>
                <a:cs typeface="B Nazanin"/>
              </a:rPr>
              <a:t>یافته بالینی:</a:t>
            </a:r>
            <a:r>
              <a:rPr lang="en-US" dirty="0">
                <a:solidFill>
                  <a:srgbClr val="FF0000"/>
                </a:solidFill>
                <a:ea typeface="Calibri"/>
                <a:cs typeface="Arial"/>
              </a:rPr>
              <a:t/>
            </a:r>
            <a:br>
              <a:rPr lang="en-US" dirty="0">
                <a:solidFill>
                  <a:srgbClr val="FF0000"/>
                </a:solidFill>
                <a:ea typeface="Calibri"/>
                <a:cs typeface="Arial"/>
              </a:rPr>
            </a:br>
            <a:endParaRPr lang="fa-IR" dirty="0">
              <a:solidFill>
                <a:srgbClr val="FF0000"/>
              </a:solidFill>
            </a:endParaRPr>
          </a:p>
        </p:txBody>
      </p:sp>
      <p:sp>
        <p:nvSpPr>
          <p:cNvPr id="3" name="Content Placeholder 2"/>
          <p:cNvSpPr>
            <a:spLocks noGrp="1"/>
          </p:cNvSpPr>
          <p:nvPr>
            <p:ph idx="1"/>
          </p:nvPr>
        </p:nvSpPr>
        <p:spPr/>
        <p:txBody>
          <a:bodyPr/>
          <a:lstStyle/>
          <a:p>
            <a:r>
              <a:rPr lang="fa-IR" dirty="0">
                <a:latin typeface="Times New Roman"/>
                <a:ea typeface="Calibri"/>
                <a:cs typeface="B Nazanin"/>
              </a:rPr>
              <a:t>پس از یک جراحت آلوده ( شکستگی مرکب، رحم پس از زایمان)عفونت 1تا3 روز انتشار میابد ترشح بد بو،نکروز پیش رونده در عضلات و بافت زیر جلدی،تب ،همولیز، توکسمی،شوک و مرگ ایجاد میشود. </a:t>
            </a:r>
            <a:endParaRPr lang="fa-IR" dirty="0" smtClean="0">
              <a:latin typeface="Times New Roman"/>
              <a:ea typeface="Calibri"/>
              <a:cs typeface="B Nazanin"/>
            </a:endParaRPr>
          </a:p>
          <a:p>
            <a:r>
              <a:rPr lang="fa-IR" dirty="0" smtClean="0">
                <a:latin typeface="Times New Roman"/>
                <a:ea typeface="Calibri"/>
                <a:cs typeface="B Nazanin"/>
              </a:rPr>
              <a:t>مسمومیت </a:t>
            </a:r>
            <a:r>
              <a:rPr lang="fa-IR" dirty="0">
                <a:latin typeface="Times New Roman"/>
                <a:ea typeface="Calibri"/>
                <a:cs typeface="B Nazanin"/>
              </a:rPr>
              <a:t>غذایی به دنبال مصرف تعداد زیادی کلستریدیوم ایجاد میشود</a:t>
            </a:r>
            <a:endParaRPr lang="fa-IR" dirty="0"/>
          </a:p>
        </p:txBody>
      </p:sp>
    </p:spTree>
    <p:extLst>
      <p:ext uri="{BB962C8B-B14F-4D97-AF65-F5344CB8AC3E}">
        <p14:creationId xmlns:p14="http://schemas.microsoft.com/office/powerpoint/2010/main" val="248224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fontScale="90000"/>
          </a:bodyPr>
          <a:lstStyle/>
          <a:p>
            <a:pPr algn="r">
              <a:lnSpc>
                <a:spcPct val="115000"/>
              </a:lnSpc>
              <a:spcAft>
                <a:spcPts val="1000"/>
              </a:spcAft>
            </a:pPr>
            <a:r>
              <a:rPr lang="fa-IR" dirty="0">
                <a:solidFill>
                  <a:srgbClr val="FF0000"/>
                </a:solidFill>
                <a:latin typeface="Times New Roman"/>
                <a:ea typeface="Calibri"/>
                <a:cs typeface="B Nazanin"/>
              </a:rPr>
              <a:t>درمان:</a:t>
            </a:r>
            <a:r>
              <a:rPr lang="en-US" dirty="0">
                <a:solidFill>
                  <a:srgbClr val="FF0000"/>
                </a:solidFill>
                <a:ea typeface="Calibri"/>
                <a:cs typeface="Arial"/>
              </a:rPr>
              <a:t/>
            </a:r>
            <a:br>
              <a:rPr lang="en-US" dirty="0">
                <a:solidFill>
                  <a:srgbClr val="FF0000"/>
                </a:solidFill>
                <a:ea typeface="Calibri"/>
                <a:cs typeface="Arial"/>
              </a:rPr>
            </a:br>
            <a:endParaRPr lang="fa-IR" dirty="0">
              <a:solidFill>
                <a:srgbClr val="FF0000"/>
              </a:solidFill>
            </a:endParaRPr>
          </a:p>
        </p:txBody>
      </p:sp>
      <p:sp>
        <p:nvSpPr>
          <p:cNvPr id="3" name="Content Placeholder 2"/>
          <p:cNvSpPr>
            <a:spLocks noGrp="1"/>
          </p:cNvSpPr>
          <p:nvPr>
            <p:ph idx="1"/>
          </p:nvPr>
        </p:nvSpPr>
        <p:spPr>
          <a:xfrm>
            <a:off x="0" y="620688"/>
            <a:ext cx="9144000" cy="5904656"/>
          </a:xfrm>
        </p:spPr>
        <p:txBody>
          <a:bodyPr>
            <a:normAutofit/>
          </a:bodyPr>
          <a:lstStyle/>
          <a:p>
            <a:pPr>
              <a:lnSpc>
                <a:spcPct val="115000"/>
              </a:lnSpc>
              <a:spcAft>
                <a:spcPts val="1000"/>
              </a:spcAft>
            </a:pPr>
            <a:r>
              <a:rPr lang="fa-IR" dirty="0">
                <a:latin typeface="Times New Roman"/>
                <a:ea typeface="Calibri"/>
                <a:cs typeface="B Nazanin"/>
              </a:rPr>
              <a:t>خارج کردن بافت مرده و تجویز آنتی بیوتیک بویژه پنی سیلین ، فشار بالای اکسیژن  است.</a:t>
            </a:r>
            <a:endParaRPr lang="en-US" dirty="0">
              <a:ea typeface="Calibri"/>
              <a:cs typeface="Arial"/>
            </a:endParaRPr>
          </a:p>
          <a:p>
            <a:pPr>
              <a:lnSpc>
                <a:spcPct val="115000"/>
              </a:lnSpc>
              <a:spcAft>
                <a:spcPts val="1000"/>
              </a:spcAft>
            </a:pPr>
            <a:r>
              <a:rPr lang="fa-IR" dirty="0">
                <a:latin typeface="Times New Roman"/>
                <a:ea typeface="Calibri"/>
                <a:cs typeface="B Nazanin"/>
              </a:rPr>
              <a:t>کلستریدیوم دیفیسل  </a:t>
            </a:r>
            <a:r>
              <a:rPr lang="en-US" dirty="0" err="1">
                <a:latin typeface="Times New Roman"/>
                <a:ea typeface="Calibri"/>
                <a:cs typeface="B Nazanin"/>
              </a:rPr>
              <a:t>C.difficile</a:t>
            </a:r>
            <a:r>
              <a:rPr lang="fa-IR" dirty="0">
                <a:latin typeface="Times New Roman"/>
                <a:ea typeface="Calibri"/>
                <a:cs typeface="B Nazanin"/>
              </a:rPr>
              <a:t> و بیماری اسهالی:</a:t>
            </a:r>
            <a:endParaRPr lang="en-US" dirty="0">
              <a:ea typeface="Calibri"/>
              <a:cs typeface="Arial"/>
            </a:endParaRPr>
          </a:p>
          <a:p>
            <a:r>
              <a:rPr lang="fa-IR" dirty="0">
                <a:latin typeface="Times New Roman"/>
                <a:ea typeface="Calibri"/>
                <a:cs typeface="B Nazanin"/>
              </a:rPr>
              <a:t>کولیت غشای کاذب( </a:t>
            </a:r>
            <a:r>
              <a:rPr lang="en-US" dirty="0">
                <a:latin typeface="Times New Roman"/>
                <a:ea typeface="Calibri"/>
                <a:cs typeface="B Nazanin"/>
              </a:rPr>
              <a:t>Pseudomembranous colitis</a:t>
            </a:r>
            <a:r>
              <a:rPr lang="fa-IR" dirty="0">
                <a:latin typeface="Times New Roman"/>
                <a:ea typeface="Calibri"/>
                <a:cs typeface="B Nazanin"/>
              </a:rPr>
              <a:t> )    با یافتن یک یا دو نوع سم کلستردیوم دیفیسل در مدفوع و مشاهده غشای کاذب یا میکرو آبسه ها بوسیله آندوسکوپی در بیماران مبتلا به اسهالی که آنتی بیوتیک دریافت کرده باشند  تشخیص داده میشوند. </a:t>
            </a:r>
            <a:endParaRPr lang="fa-IR" dirty="0"/>
          </a:p>
        </p:txBody>
      </p:sp>
      <p:pic>
        <p:nvPicPr>
          <p:cNvPr id="3074" name="Picture 2" descr="E:\Pictures\میکروب\کولیت غشا کاذب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797152"/>
            <a:ext cx="3672408" cy="206084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Pictures\میکروب\1کولیت غشا.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797152"/>
            <a:ext cx="3888432" cy="2060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316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fa-IR" dirty="0">
                <a:latin typeface="Times New Roman"/>
                <a:ea typeface="Calibri"/>
                <a:cs typeface="B Nazanin"/>
              </a:rPr>
              <a:t>پلاکها و میکروآبسه ها ممکن است فقط به یک ناحیه از روده محدود شود . اسهال میتواند آبکی یا خونی باشد و بیمار معمولا کرامپ شکمی </a:t>
            </a:r>
            <a:r>
              <a:rPr lang="fa-IR" dirty="0" smtClean="0">
                <a:latin typeface="Times New Roman"/>
                <a:ea typeface="Calibri"/>
                <a:cs typeface="B Nazanin"/>
              </a:rPr>
              <a:t>و </a:t>
            </a:r>
            <a:r>
              <a:rPr lang="fa-IR" dirty="0">
                <a:latin typeface="Times New Roman"/>
                <a:ea typeface="Calibri"/>
                <a:cs typeface="B Nazanin"/>
              </a:rPr>
              <a:t>تب دارد  . </a:t>
            </a:r>
            <a:endParaRPr lang="fa-IR" dirty="0" smtClean="0">
              <a:latin typeface="Times New Roman"/>
              <a:ea typeface="Calibri"/>
              <a:cs typeface="B Nazanin"/>
            </a:endParaRPr>
          </a:p>
          <a:p>
            <a:r>
              <a:rPr lang="fa-IR" dirty="0" smtClean="0">
                <a:latin typeface="Times New Roman"/>
                <a:ea typeface="Calibri"/>
                <a:cs typeface="B Nazanin"/>
              </a:rPr>
              <a:t>اگرچه </a:t>
            </a:r>
            <a:r>
              <a:rPr lang="fa-IR" dirty="0">
                <a:latin typeface="Times New Roman"/>
                <a:ea typeface="Calibri"/>
                <a:cs typeface="B Nazanin"/>
              </a:rPr>
              <a:t>مصرف بسیاری از آنتی بیوتیکها با بروز کولیت غشای کاذب همراه بوده است ولی آمپی سیلین و کلیندا مایسین شایعترین است.</a:t>
            </a:r>
            <a:endParaRPr lang="fa-IR" dirty="0"/>
          </a:p>
        </p:txBody>
      </p:sp>
    </p:spTree>
    <p:extLst>
      <p:ext uri="{BB962C8B-B14F-4D97-AF65-F5344CB8AC3E}">
        <p14:creationId xmlns:p14="http://schemas.microsoft.com/office/powerpoint/2010/main" val="3600742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741368"/>
          </a:xfrm>
        </p:spPr>
        <p:txBody>
          <a:bodyPr/>
          <a:lstStyle/>
          <a:p>
            <a:pPr>
              <a:lnSpc>
                <a:spcPct val="115000"/>
              </a:lnSpc>
              <a:spcAft>
                <a:spcPts val="1000"/>
              </a:spcAft>
            </a:pPr>
            <a:r>
              <a:rPr lang="fa-IR" dirty="0">
                <a:latin typeface="Times New Roman"/>
                <a:ea typeface="Calibri"/>
                <a:cs typeface="B Nazanin"/>
              </a:rPr>
              <a:t>. درمان با قطع آنتی بیوتیک و شروع خوراکی مترونیدازول یا وانکو مایسین صورت میگیرد..</a:t>
            </a:r>
            <a:endParaRPr lang="en-US" dirty="0">
              <a:ea typeface="Calibri"/>
              <a:cs typeface="Arial"/>
            </a:endParaRPr>
          </a:p>
          <a:p>
            <a:pPr>
              <a:lnSpc>
                <a:spcPct val="115000"/>
              </a:lnSpc>
              <a:spcAft>
                <a:spcPts val="1000"/>
              </a:spcAft>
            </a:pPr>
            <a:r>
              <a:rPr lang="fa-IR" dirty="0">
                <a:latin typeface="Times New Roman"/>
                <a:ea typeface="Calibri"/>
                <a:cs typeface="B Nazanin"/>
              </a:rPr>
              <a:t>سم به حاشیه مسواکی سلولهای پوششی روده در محل گیرنده ها میچسبد. </a:t>
            </a:r>
            <a:endParaRPr lang="en-US" dirty="0">
              <a:ea typeface="Calibri"/>
              <a:cs typeface="Arial"/>
            </a:endParaRPr>
          </a:p>
        </p:txBody>
      </p:sp>
    </p:spTree>
    <p:extLst>
      <p:ext uri="{BB962C8B-B14F-4D97-AF65-F5344CB8AC3E}">
        <p14:creationId xmlns:p14="http://schemas.microsoft.com/office/powerpoint/2010/main" val="368093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i="1" dirty="0">
                <a:solidFill>
                  <a:srgbClr val="FF0000"/>
                </a:solidFill>
                <a:latin typeface="Times New Roman"/>
                <a:ea typeface="Calibri"/>
                <a:cs typeface="B Nazanin"/>
              </a:rPr>
              <a:t>کلستردیوم بوتولینوم : </a:t>
            </a:r>
            <a:r>
              <a:rPr lang="en-US" b="1" i="1" dirty="0">
                <a:solidFill>
                  <a:srgbClr val="FF0000"/>
                </a:solidFill>
                <a:latin typeface="Times New Roman"/>
                <a:ea typeface="Calibri"/>
                <a:cs typeface="B Nazanin"/>
              </a:rPr>
              <a:t>Clostridium </a:t>
            </a:r>
            <a:r>
              <a:rPr lang="en-US" b="1" i="1" dirty="0" err="1">
                <a:solidFill>
                  <a:srgbClr val="FF0000"/>
                </a:solidFill>
                <a:latin typeface="Times New Roman"/>
                <a:ea typeface="Calibri"/>
                <a:cs typeface="B Nazanin"/>
              </a:rPr>
              <a:t>botulinum</a:t>
            </a:r>
            <a:r>
              <a:rPr lang="en-US" b="1" i="1" dirty="0">
                <a:solidFill>
                  <a:srgbClr val="FF0000"/>
                </a:solidFill>
                <a:latin typeface="Times New Roman"/>
                <a:ea typeface="Calibri"/>
                <a:cs typeface="B Nazanin"/>
              </a:rPr>
              <a:t> </a:t>
            </a:r>
            <a:endParaRPr lang="en-US" dirty="0">
              <a:solidFill>
                <a:srgbClr val="FF0000"/>
              </a:solidFill>
              <a:ea typeface="Calibri"/>
              <a:cs typeface="Arial"/>
            </a:endParaRPr>
          </a:p>
        </p:txBody>
      </p:sp>
      <p:sp>
        <p:nvSpPr>
          <p:cNvPr id="3" name="Content Placeholder 2"/>
          <p:cNvSpPr>
            <a:spLocks noGrp="1"/>
          </p:cNvSpPr>
          <p:nvPr>
            <p:ph idx="1"/>
          </p:nvPr>
        </p:nvSpPr>
        <p:spPr/>
        <p:txBody>
          <a:bodyPr/>
          <a:lstStyle/>
          <a:p>
            <a:r>
              <a:rPr lang="fa-IR" dirty="0">
                <a:latin typeface="Times New Roman"/>
                <a:ea typeface="Calibri"/>
                <a:cs typeface="B Nazanin"/>
              </a:rPr>
              <a:t>عامل بوتولیسم ،گسترش جهانی ،در خاک و مدفوع حیوانات ،شدیدا به حرارت مقاوم ،حرارت 100 درجه را 3 تا 5 ساعت تحمل میکند . مقاومت به حرارت در </a:t>
            </a:r>
            <a:r>
              <a:rPr lang="en-US" dirty="0">
                <a:latin typeface="Times New Roman"/>
                <a:ea typeface="Calibri"/>
                <a:cs typeface="B Nazanin"/>
              </a:rPr>
              <a:t>pH</a:t>
            </a:r>
            <a:r>
              <a:rPr lang="fa-IR" dirty="0">
                <a:latin typeface="Times New Roman"/>
                <a:ea typeface="Calibri"/>
                <a:cs typeface="B Nazanin"/>
              </a:rPr>
              <a:t> اسیدی یا غلظت بالای نمک  کاهش میابد</a:t>
            </a:r>
            <a:endParaRPr lang="fa-IR" dirty="0"/>
          </a:p>
        </p:txBody>
      </p:sp>
    </p:spTree>
    <p:extLst>
      <p:ext uri="{BB962C8B-B14F-4D97-AF65-F5344CB8AC3E}">
        <p14:creationId xmlns:p14="http://schemas.microsoft.com/office/powerpoint/2010/main" val="326047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dirty="0">
                <a:solidFill>
                  <a:srgbClr val="FF0000"/>
                </a:solidFill>
                <a:latin typeface="Times New Roman"/>
                <a:ea typeface="Calibri"/>
                <a:cs typeface="B Nazanin"/>
              </a:rPr>
              <a:t>سم:</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a:xfrm>
            <a:off x="457200" y="1124744"/>
            <a:ext cx="8229600" cy="5001419"/>
          </a:xfrm>
        </p:spPr>
        <p:txBody>
          <a:bodyPr>
            <a:normAutofit/>
          </a:bodyPr>
          <a:lstStyle/>
          <a:p>
            <a:pPr>
              <a:lnSpc>
                <a:spcPct val="115000"/>
              </a:lnSpc>
              <a:spcAft>
                <a:spcPts val="1000"/>
              </a:spcAft>
            </a:pPr>
            <a:r>
              <a:rPr lang="fa-IR" dirty="0">
                <a:latin typeface="Times New Roman"/>
                <a:ea typeface="Calibri"/>
                <a:cs typeface="B Nazanin"/>
              </a:rPr>
              <a:t>در حین رشد و اتولیز </a:t>
            </a:r>
            <a:r>
              <a:rPr lang="fa-IR" dirty="0" smtClean="0">
                <a:latin typeface="Times New Roman"/>
                <a:ea typeface="Calibri"/>
                <a:cs typeface="B Nazanin"/>
              </a:rPr>
              <a:t>باکتری، </a:t>
            </a:r>
            <a:r>
              <a:rPr lang="fa-IR" dirty="0">
                <a:latin typeface="Times New Roman"/>
                <a:ea typeface="Calibri"/>
                <a:cs typeface="B Nazanin"/>
              </a:rPr>
              <a:t>سم به داخل محیط ازاد میشود.7گونه آنتی ژنی مختلف سم </a:t>
            </a:r>
            <a:r>
              <a:rPr lang="en-US" dirty="0">
                <a:latin typeface="Times New Roman"/>
                <a:ea typeface="Calibri"/>
                <a:cs typeface="B Nazanin"/>
              </a:rPr>
              <a:t>A-G</a:t>
            </a:r>
            <a:r>
              <a:rPr lang="fa-IR" dirty="0">
                <a:latin typeface="Times New Roman"/>
                <a:ea typeface="Calibri"/>
                <a:cs typeface="B Nazanin"/>
              </a:rPr>
              <a:t> شناخته شده، </a:t>
            </a:r>
            <a:r>
              <a:rPr lang="en-US" dirty="0">
                <a:latin typeface="Times New Roman"/>
                <a:ea typeface="Calibri"/>
                <a:cs typeface="B Nazanin"/>
              </a:rPr>
              <a:t>A,B,E,F</a:t>
            </a:r>
            <a:r>
              <a:rPr lang="fa-IR" dirty="0">
                <a:latin typeface="Times New Roman"/>
                <a:ea typeface="Calibri"/>
                <a:cs typeface="B Nazanin"/>
              </a:rPr>
              <a:t> عامل اصلی بیماری انسان میباشد.نوع </a:t>
            </a:r>
            <a:r>
              <a:rPr lang="en-US" dirty="0">
                <a:latin typeface="Times New Roman"/>
                <a:ea typeface="Calibri"/>
                <a:cs typeface="B Nazanin"/>
              </a:rPr>
              <a:t>E</a:t>
            </a:r>
            <a:r>
              <a:rPr lang="fa-IR" dirty="0">
                <a:latin typeface="Times New Roman"/>
                <a:ea typeface="Calibri"/>
                <a:cs typeface="B Nazanin"/>
              </a:rPr>
              <a:t>در ماهی،</a:t>
            </a:r>
            <a:r>
              <a:rPr lang="en-US" dirty="0">
                <a:latin typeface="Times New Roman"/>
                <a:ea typeface="Calibri"/>
                <a:cs typeface="B Nazanin"/>
              </a:rPr>
              <a:t>C</a:t>
            </a:r>
            <a:r>
              <a:rPr lang="fa-IR" dirty="0">
                <a:latin typeface="Times New Roman"/>
                <a:ea typeface="Calibri"/>
                <a:cs typeface="B Nazanin"/>
              </a:rPr>
              <a:t> افتادگی گردن پرندگان، </a:t>
            </a:r>
            <a:r>
              <a:rPr lang="en-US" dirty="0">
                <a:latin typeface="Times New Roman"/>
                <a:ea typeface="Calibri"/>
                <a:cs typeface="B Nazanin"/>
              </a:rPr>
              <a:t>D</a:t>
            </a:r>
            <a:r>
              <a:rPr lang="fa-IR" dirty="0">
                <a:latin typeface="Times New Roman"/>
                <a:ea typeface="Calibri"/>
                <a:cs typeface="B Nazanin"/>
              </a:rPr>
              <a:t> بوتولیسم پستانداران پدید می اورد. سم از روده جذب ،به گیرنده هایی در غشای نورونهای حرکتی اعصاب جمجمه ای و محیطی متصل میشود.  پروئین ها تجزیه  و استیل کولین رها سازی نمیشود و به فقدان انقباض عضلانی و فلج عضله می انجامد.</a:t>
            </a:r>
            <a:endParaRPr lang="en-US" dirty="0">
              <a:ea typeface="Calibri"/>
              <a:cs typeface="Arial"/>
            </a:endParaRPr>
          </a:p>
          <a:p>
            <a:endParaRPr lang="fa-IR" dirty="0"/>
          </a:p>
        </p:txBody>
      </p:sp>
    </p:spTree>
    <p:extLst>
      <p:ext uri="{BB962C8B-B14F-4D97-AF65-F5344CB8AC3E}">
        <p14:creationId xmlns:p14="http://schemas.microsoft.com/office/powerpoint/2010/main" val="354610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lstStyle/>
          <a:p>
            <a:pPr>
              <a:lnSpc>
                <a:spcPct val="115000"/>
              </a:lnSpc>
              <a:spcAft>
                <a:spcPts val="1000"/>
              </a:spcAft>
            </a:pPr>
            <a:r>
              <a:rPr lang="fa-IR" dirty="0">
                <a:latin typeface="Times New Roman"/>
                <a:ea typeface="Calibri"/>
                <a:cs typeface="B Nazanin"/>
              </a:rPr>
              <a:t>این بیماری یک عفونت نیست  مسمومیت ناشی از مصرف غذاهای آلوده به باکتری و سم است.شایعترین غذاها :غذای قلیایی کنسرو،دودی شده،نمک سود، که نپخته مصرف میشوند. در این غذاها اسپور جوانه میزند در شرایط بی هوازی ،شکل رویشی بوجود امده و سم میسازد.</a:t>
            </a:r>
            <a:endParaRPr lang="en-US" dirty="0">
              <a:ea typeface="Calibri"/>
              <a:cs typeface="Arial"/>
            </a:endParaRPr>
          </a:p>
          <a:p>
            <a:endParaRPr lang="fa-IR" dirty="0"/>
          </a:p>
        </p:txBody>
      </p:sp>
    </p:spTree>
    <p:extLst>
      <p:ext uri="{BB962C8B-B14F-4D97-AF65-F5344CB8AC3E}">
        <p14:creationId xmlns:p14="http://schemas.microsoft.com/office/powerpoint/2010/main" val="237564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dirty="0">
                <a:solidFill>
                  <a:srgbClr val="FF0000"/>
                </a:solidFill>
                <a:latin typeface="Times New Roman"/>
                <a:ea typeface="Calibri"/>
                <a:cs typeface="B Nazanin"/>
              </a:rPr>
              <a:t>یافته های بالینی</a:t>
            </a:r>
            <a:r>
              <a:rPr lang="fa-IR" b="1" dirty="0">
                <a:latin typeface="Times New Roman"/>
                <a:ea typeface="Calibri"/>
                <a:cs typeface="B Nazanin"/>
              </a:rPr>
              <a:t>:</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a:xfrm>
            <a:off x="457200" y="1124744"/>
            <a:ext cx="8229600" cy="5616624"/>
          </a:xfrm>
        </p:spPr>
        <p:txBody>
          <a:bodyPr/>
          <a:lstStyle/>
          <a:p>
            <a:r>
              <a:rPr lang="fa-IR" dirty="0">
                <a:latin typeface="Times New Roman"/>
                <a:ea typeface="Calibri"/>
                <a:cs typeface="B Nazanin"/>
              </a:rPr>
              <a:t>علائم طی 24-18 ساعت پس از مصرف غذای سمی بصورت اختلالات بینایی(دوبینی)،عدم توانایی بلع،اختلال تکلم تظاهر میابد. به علت ایست قلبی یا فلج تنفسی مرگ اتفاق می افتد. علائم گوارشی بارز نیست. </a:t>
            </a:r>
            <a:endParaRPr lang="fa-IR" dirty="0" smtClean="0">
              <a:latin typeface="Times New Roman"/>
              <a:ea typeface="Calibri"/>
              <a:cs typeface="B Nazanin"/>
            </a:endParaRPr>
          </a:p>
          <a:p>
            <a:r>
              <a:rPr lang="fa-IR" dirty="0" smtClean="0">
                <a:latin typeface="Times New Roman"/>
                <a:ea typeface="Calibri"/>
                <a:cs typeface="B Nazanin"/>
              </a:rPr>
              <a:t>بدون </a:t>
            </a:r>
            <a:r>
              <a:rPr lang="fa-IR" dirty="0">
                <a:latin typeface="Times New Roman"/>
                <a:ea typeface="Calibri"/>
                <a:cs typeface="B Nazanin"/>
              </a:rPr>
              <a:t>تب،هوشیاری کامل،باکتری در مدفوع یافت نمیشود،در روده سم تولید،عسل حامل احتمالی اسپور است. </a:t>
            </a:r>
            <a:endParaRPr lang="fa-IR" dirty="0" smtClean="0">
              <a:latin typeface="Times New Roman"/>
              <a:ea typeface="Calibri"/>
              <a:cs typeface="B Nazanin"/>
            </a:endParaRPr>
          </a:p>
          <a:p>
            <a:r>
              <a:rPr lang="fa-IR" dirty="0" smtClean="0">
                <a:latin typeface="Times New Roman"/>
                <a:ea typeface="Calibri"/>
                <a:cs typeface="B Nazanin"/>
              </a:rPr>
              <a:t>برای </a:t>
            </a:r>
            <a:r>
              <a:rPr lang="fa-IR" dirty="0">
                <a:latin typeface="Times New Roman"/>
                <a:ea typeface="Calibri"/>
                <a:cs typeface="B Nazanin"/>
              </a:rPr>
              <a:t>تشخیص سم را در غذا و سرم بیمار جدا میکنند. </a:t>
            </a:r>
            <a:endParaRPr lang="fa-IR" dirty="0"/>
          </a:p>
        </p:txBody>
      </p:sp>
    </p:spTree>
    <p:extLst>
      <p:ext uri="{BB962C8B-B14F-4D97-AF65-F5344CB8AC3E}">
        <p14:creationId xmlns:p14="http://schemas.microsoft.com/office/powerpoint/2010/main" val="1695205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dirty="0">
                <a:solidFill>
                  <a:srgbClr val="FF0000"/>
                </a:solidFill>
                <a:latin typeface="Times New Roman"/>
                <a:ea typeface="Calibri"/>
                <a:cs typeface="B Nazanin"/>
              </a:rPr>
              <a:t>درمان و کنترل</a:t>
            </a:r>
            <a:r>
              <a:rPr lang="fa-IR" b="1" dirty="0">
                <a:latin typeface="Times New Roman"/>
                <a:ea typeface="Calibri"/>
                <a:cs typeface="B Nazanin"/>
              </a:rPr>
              <a:t>:</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p:txBody>
          <a:bodyPr/>
          <a:lstStyle/>
          <a:p>
            <a:pPr>
              <a:lnSpc>
                <a:spcPct val="115000"/>
              </a:lnSpc>
              <a:spcAft>
                <a:spcPts val="1000"/>
              </a:spcAft>
            </a:pPr>
            <a:r>
              <a:rPr lang="fa-IR" dirty="0">
                <a:latin typeface="Times New Roman"/>
                <a:ea typeface="Calibri"/>
                <a:cs typeface="B Nazanin"/>
              </a:rPr>
              <a:t>آنتی توکسین سه گانه </a:t>
            </a:r>
            <a:r>
              <a:rPr lang="en-US" dirty="0">
                <a:latin typeface="Times New Roman"/>
                <a:ea typeface="Calibri"/>
                <a:cs typeface="B Nazanin"/>
              </a:rPr>
              <a:t>A,B,E</a:t>
            </a:r>
            <a:r>
              <a:rPr lang="fa-IR" dirty="0">
                <a:latin typeface="Times New Roman"/>
                <a:ea typeface="Calibri"/>
                <a:cs typeface="B Nazanin"/>
              </a:rPr>
              <a:t> بصورت تزریق و تهویه با تنفس دهنده مکانیکی باعث کاهش مرگ و میر میشود. برای کنترل سبزیجات  خورد شده و میوه ها از خاک الوده شده  و پیاز سرخ کرده و کنسرویها را 20 دقیقه جوشانیده  شود.</a:t>
            </a:r>
            <a:endParaRPr lang="en-US" dirty="0">
              <a:ea typeface="Calibri"/>
              <a:cs typeface="Arial"/>
            </a:endParaRPr>
          </a:p>
          <a:p>
            <a:endParaRPr lang="fa-IR" dirty="0"/>
          </a:p>
        </p:txBody>
      </p:sp>
    </p:spTree>
    <p:extLst>
      <p:ext uri="{BB962C8B-B14F-4D97-AF65-F5344CB8AC3E}">
        <p14:creationId xmlns:p14="http://schemas.microsoft.com/office/powerpoint/2010/main" val="99070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dirty="0">
                <a:solidFill>
                  <a:srgbClr val="FF0000"/>
                </a:solidFill>
                <a:latin typeface="Times New Roman"/>
                <a:ea typeface="Calibri"/>
                <a:cs typeface="B Nazanin"/>
              </a:rPr>
              <a:t>کلستردیوم تتانی:</a:t>
            </a:r>
            <a:r>
              <a:rPr lang="en-US" b="1" dirty="0" err="1">
                <a:solidFill>
                  <a:srgbClr val="FF0000"/>
                </a:solidFill>
                <a:latin typeface="Times New Roman"/>
                <a:ea typeface="Calibri"/>
                <a:cs typeface="B Nazanin"/>
              </a:rPr>
              <a:t>Tetani</a:t>
            </a:r>
            <a:r>
              <a:rPr lang="en-US" b="1" dirty="0">
                <a:solidFill>
                  <a:srgbClr val="FF0000"/>
                </a:solidFill>
                <a:latin typeface="B Nazanin"/>
                <a:ea typeface="Calibri"/>
                <a:cs typeface="Arial"/>
              </a:rPr>
              <a:t> </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p:txBody>
          <a:bodyPr/>
          <a:lstStyle/>
          <a:p>
            <a:r>
              <a:rPr lang="fa-IR" b="1" dirty="0">
                <a:latin typeface="Times New Roman"/>
                <a:ea typeface="Calibri"/>
                <a:cs typeface="B Nazanin"/>
              </a:rPr>
              <a:t>عامل کزاز است </a:t>
            </a:r>
            <a:r>
              <a:rPr lang="fa-IR" dirty="0">
                <a:latin typeface="Times New Roman"/>
                <a:ea typeface="Calibri"/>
                <a:cs typeface="B Nazanin"/>
              </a:rPr>
              <a:t>در خاک و مدفوع اسب و حیوانات پراکنده است .همه انها یک انتی ژن </a:t>
            </a:r>
            <a:r>
              <a:rPr lang="en-US" dirty="0">
                <a:latin typeface="Times New Roman"/>
                <a:ea typeface="Calibri"/>
                <a:cs typeface="B Nazanin"/>
              </a:rPr>
              <a:t>O</a:t>
            </a:r>
            <a:r>
              <a:rPr lang="fa-IR" dirty="0">
                <a:latin typeface="Times New Roman"/>
                <a:ea typeface="Calibri"/>
                <a:cs typeface="B Nazanin"/>
              </a:rPr>
              <a:t> (سوماتیک)مشترک دارند و یک نوع نوروتوکسین با انتی ژن مشابه ،بنام تتانواسپاسمین تولید میکنند. </a:t>
            </a:r>
            <a:endParaRPr lang="fa-IR" dirty="0"/>
          </a:p>
        </p:txBody>
      </p:sp>
      <p:pic>
        <p:nvPicPr>
          <p:cNvPr id="5122" name="Picture 2" descr="E:\Pictures\میکروب\thCAER4NU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789040"/>
            <a:ext cx="3600400" cy="288032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E:\Pictures\میکروب\tetanus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3789040"/>
            <a:ext cx="3600400"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231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latin typeface="Times New Roman"/>
                <a:ea typeface="Calibri"/>
                <a:cs typeface="B Nazanin"/>
              </a:rPr>
              <a:t>سم:</a:t>
            </a:r>
            <a:r>
              <a:rPr lang="fa-IR" dirty="0">
                <a:solidFill>
                  <a:srgbClr val="FF0000"/>
                </a:solidFill>
                <a:latin typeface="Times New Roman"/>
                <a:ea typeface="Calibri"/>
                <a:cs typeface="B Nazanin"/>
              </a:rPr>
              <a:t> </a:t>
            </a:r>
            <a:endParaRPr lang="fa-IR" dirty="0">
              <a:solidFill>
                <a:srgbClr val="FF0000"/>
              </a:solidFill>
            </a:endParaRPr>
          </a:p>
        </p:txBody>
      </p:sp>
      <p:sp>
        <p:nvSpPr>
          <p:cNvPr id="3" name="Content Placeholder 2"/>
          <p:cNvSpPr>
            <a:spLocks noGrp="1"/>
          </p:cNvSpPr>
          <p:nvPr>
            <p:ph idx="1"/>
          </p:nvPr>
        </p:nvSpPr>
        <p:spPr/>
        <p:txBody>
          <a:bodyPr/>
          <a:lstStyle/>
          <a:p>
            <a:r>
              <a:rPr lang="fa-IR" dirty="0">
                <a:latin typeface="Times New Roman"/>
                <a:ea typeface="Calibri"/>
                <a:cs typeface="B Nazanin"/>
              </a:rPr>
              <a:t>سلولهای رویشی کلستریدیوم تتانی ،تتانواسپاسمین تولید میکنند که بوسیله پروتئاز باکتریها به دو پپتید میشکند این سم ابتدا به گیرندهایی بر غشای پیش سیناپسی نورونهای حرکتی متصل میگردد. سپس بوسیله سیستم انتقال برگشتی اکسونها به جسم سلولی این نورونها در طناب نخاعی و ساقه مغز منتقل میشود</a:t>
            </a:r>
            <a:endParaRPr lang="fa-IR" dirty="0"/>
          </a:p>
        </p:txBody>
      </p:sp>
    </p:spTree>
    <p:extLst>
      <p:ext uri="{BB962C8B-B14F-4D97-AF65-F5344CB8AC3E}">
        <p14:creationId xmlns:p14="http://schemas.microsoft.com/office/powerpoint/2010/main" val="2054192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1249</Words>
  <Application>Microsoft Office PowerPoint</Application>
  <PresentationFormat>On-screen Show (4:3)</PresentationFormat>
  <Paragraphs>53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گونه های کلستردیوم:  </vt:lpstr>
      <vt:lpstr>PowerPoint Presentation</vt:lpstr>
      <vt:lpstr>کلستردیوم بوتولینوم : Clostridium botulinum </vt:lpstr>
      <vt:lpstr>سم: </vt:lpstr>
      <vt:lpstr>PowerPoint Presentation</vt:lpstr>
      <vt:lpstr>یافته های بالینی: </vt:lpstr>
      <vt:lpstr>درمان و کنترل: </vt:lpstr>
      <vt:lpstr>کلستردیوم تتانی:Tetani  </vt:lpstr>
      <vt:lpstr>سم: </vt:lpstr>
      <vt:lpstr>PowerPoint Presentation</vt:lpstr>
      <vt:lpstr>بیماریزایی: </vt:lpstr>
      <vt:lpstr>PowerPoint Presentation</vt:lpstr>
      <vt:lpstr>یافته های بالینی</vt:lpstr>
      <vt:lpstr>تشخیص: </vt:lpstr>
      <vt:lpstr>PowerPoint Presentation</vt:lpstr>
      <vt:lpstr>کلستردیومهایی که عفونت مهاجم ایجاد میکنند: </vt:lpstr>
      <vt:lpstr>سموم: </vt:lpstr>
      <vt:lpstr>PowerPoint Presentation</vt:lpstr>
      <vt:lpstr>PowerPoint Presentation</vt:lpstr>
      <vt:lpstr>یافته بالینی: </vt:lpstr>
      <vt:lpstr>درمان: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917-112-1958</dc:creator>
  <cp:lastModifiedBy>917-112-1958</cp:lastModifiedBy>
  <cp:revision>19</cp:revision>
  <dcterms:created xsi:type="dcterms:W3CDTF">2013-11-15T17:11:25Z</dcterms:created>
  <dcterms:modified xsi:type="dcterms:W3CDTF">2013-11-21T16:52:21Z</dcterms:modified>
</cp:coreProperties>
</file>