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68"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5" d="100"/>
          <a:sy n="85" d="100"/>
        </p:scale>
        <p:origin x="-112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1DD185FA-8E45-4FA4-AD3B-37A22C1909CA}" type="datetimeFigureOut">
              <a:rPr lang="fa-IR" smtClean="0"/>
              <a:t>01/04/1435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9602030-FE28-46B3-A9A6-A58D4CB15566}" type="slidenum">
              <a:rPr lang="fa-IR" smtClean="0"/>
              <a:t>‹#›</a:t>
            </a:fld>
            <a:endParaRPr lang="fa-IR"/>
          </a:p>
        </p:txBody>
      </p:sp>
    </p:spTree>
    <p:extLst>
      <p:ext uri="{BB962C8B-B14F-4D97-AF65-F5344CB8AC3E}">
        <p14:creationId xmlns:p14="http://schemas.microsoft.com/office/powerpoint/2010/main" val="2227899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1DD185FA-8E45-4FA4-AD3B-37A22C1909CA}" type="datetimeFigureOut">
              <a:rPr lang="fa-IR" smtClean="0"/>
              <a:t>01/04/1435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9602030-FE28-46B3-A9A6-A58D4CB15566}" type="slidenum">
              <a:rPr lang="fa-IR" smtClean="0"/>
              <a:t>‹#›</a:t>
            </a:fld>
            <a:endParaRPr lang="fa-IR"/>
          </a:p>
        </p:txBody>
      </p:sp>
    </p:spTree>
    <p:extLst>
      <p:ext uri="{BB962C8B-B14F-4D97-AF65-F5344CB8AC3E}">
        <p14:creationId xmlns:p14="http://schemas.microsoft.com/office/powerpoint/2010/main" val="860187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1DD185FA-8E45-4FA4-AD3B-37A22C1909CA}" type="datetimeFigureOut">
              <a:rPr lang="fa-IR" smtClean="0"/>
              <a:t>01/04/1435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9602030-FE28-46B3-A9A6-A58D4CB15566}" type="slidenum">
              <a:rPr lang="fa-IR" smtClean="0"/>
              <a:t>‹#›</a:t>
            </a:fld>
            <a:endParaRPr lang="fa-IR"/>
          </a:p>
        </p:txBody>
      </p:sp>
    </p:spTree>
    <p:extLst>
      <p:ext uri="{BB962C8B-B14F-4D97-AF65-F5344CB8AC3E}">
        <p14:creationId xmlns:p14="http://schemas.microsoft.com/office/powerpoint/2010/main" val="3407257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1DD185FA-8E45-4FA4-AD3B-37A22C1909CA}" type="datetimeFigureOut">
              <a:rPr lang="fa-IR" smtClean="0"/>
              <a:t>01/04/1435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9602030-FE28-46B3-A9A6-A58D4CB15566}" type="slidenum">
              <a:rPr lang="fa-IR" smtClean="0"/>
              <a:t>‹#›</a:t>
            </a:fld>
            <a:endParaRPr lang="fa-IR"/>
          </a:p>
        </p:txBody>
      </p:sp>
    </p:spTree>
    <p:extLst>
      <p:ext uri="{BB962C8B-B14F-4D97-AF65-F5344CB8AC3E}">
        <p14:creationId xmlns:p14="http://schemas.microsoft.com/office/powerpoint/2010/main" val="3614959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D185FA-8E45-4FA4-AD3B-37A22C1909CA}" type="datetimeFigureOut">
              <a:rPr lang="fa-IR" smtClean="0"/>
              <a:t>01/04/1435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9602030-FE28-46B3-A9A6-A58D4CB15566}" type="slidenum">
              <a:rPr lang="fa-IR" smtClean="0"/>
              <a:t>‹#›</a:t>
            </a:fld>
            <a:endParaRPr lang="fa-IR"/>
          </a:p>
        </p:txBody>
      </p:sp>
    </p:spTree>
    <p:extLst>
      <p:ext uri="{BB962C8B-B14F-4D97-AF65-F5344CB8AC3E}">
        <p14:creationId xmlns:p14="http://schemas.microsoft.com/office/powerpoint/2010/main" val="530668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1DD185FA-8E45-4FA4-AD3B-37A22C1909CA}" type="datetimeFigureOut">
              <a:rPr lang="fa-IR" smtClean="0"/>
              <a:t>01/04/1435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9602030-FE28-46B3-A9A6-A58D4CB15566}" type="slidenum">
              <a:rPr lang="fa-IR" smtClean="0"/>
              <a:t>‹#›</a:t>
            </a:fld>
            <a:endParaRPr lang="fa-IR"/>
          </a:p>
        </p:txBody>
      </p:sp>
    </p:spTree>
    <p:extLst>
      <p:ext uri="{BB962C8B-B14F-4D97-AF65-F5344CB8AC3E}">
        <p14:creationId xmlns:p14="http://schemas.microsoft.com/office/powerpoint/2010/main" val="2512221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1DD185FA-8E45-4FA4-AD3B-37A22C1909CA}" type="datetimeFigureOut">
              <a:rPr lang="fa-IR" smtClean="0"/>
              <a:t>01/04/1435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99602030-FE28-46B3-A9A6-A58D4CB15566}" type="slidenum">
              <a:rPr lang="fa-IR" smtClean="0"/>
              <a:t>‹#›</a:t>
            </a:fld>
            <a:endParaRPr lang="fa-IR"/>
          </a:p>
        </p:txBody>
      </p:sp>
    </p:spTree>
    <p:extLst>
      <p:ext uri="{BB962C8B-B14F-4D97-AF65-F5344CB8AC3E}">
        <p14:creationId xmlns:p14="http://schemas.microsoft.com/office/powerpoint/2010/main" val="630605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1DD185FA-8E45-4FA4-AD3B-37A22C1909CA}" type="datetimeFigureOut">
              <a:rPr lang="fa-IR" smtClean="0"/>
              <a:t>01/04/1435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99602030-FE28-46B3-A9A6-A58D4CB15566}" type="slidenum">
              <a:rPr lang="fa-IR" smtClean="0"/>
              <a:t>‹#›</a:t>
            </a:fld>
            <a:endParaRPr lang="fa-IR"/>
          </a:p>
        </p:txBody>
      </p:sp>
    </p:spTree>
    <p:extLst>
      <p:ext uri="{BB962C8B-B14F-4D97-AF65-F5344CB8AC3E}">
        <p14:creationId xmlns:p14="http://schemas.microsoft.com/office/powerpoint/2010/main" val="352120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D185FA-8E45-4FA4-AD3B-37A22C1909CA}" type="datetimeFigureOut">
              <a:rPr lang="fa-IR" smtClean="0"/>
              <a:t>01/04/1435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99602030-FE28-46B3-A9A6-A58D4CB15566}" type="slidenum">
              <a:rPr lang="fa-IR" smtClean="0"/>
              <a:t>‹#›</a:t>
            </a:fld>
            <a:endParaRPr lang="fa-IR"/>
          </a:p>
        </p:txBody>
      </p:sp>
    </p:spTree>
    <p:extLst>
      <p:ext uri="{BB962C8B-B14F-4D97-AF65-F5344CB8AC3E}">
        <p14:creationId xmlns:p14="http://schemas.microsoft.com/office/powerpoint/2010/main" val="3834759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D185FA-8E45-4FA4-AD3B-37A22C1909CA}" type="datetimeFigureOut">
              <a:rPr lang="fa-IR" smtClean="0"/>
              <a:t>01/04/1435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9602030-FE28-46B3-A9A6-A58D4CB15566}" type="slidenum">
              <a:rPr lang="fa-IR" smtClean="0"/>
              <a:t>‹#›</a:t>
            </a:fld>
            <a:endParaRPr lang="fa-IR"/>
          </a:p>
        </p:txBody>
      </p:sp>
    </p:spTree>
    <p:extLst>
      <p:ext uri="{BB962C8B-B14F-4D97-AF65-F5344CB8AC3E}">
        <p14:creationId xmlns:p14="http://schemas.microsoft.com/office/powerpoint/2010/main" val="3748623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D185FA-8E45-4FA4-AD3B-37A22C1909CA}" type="datetimeFigureOut">
              <a:rPr lang="fa-IR" smtClean="0"/>
              <a:t>01/04/1435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9602030-FE28-46B3-A9A6-A58D4CB15566}" type="slidenum">
              <a:rPr lang="fa-IR" smtClean="0"/>
              <a:t>‹#›</a:t>
            </a:fld>
            <a:endParaRPr lang="fa-IR"/>
          </a:p>
        </p:txBody>
      </p:sp>
    </p:spTree>
    <p:extLst>
      <p:ext uri="{BB962C8B-B14F-4D97-AF65-F5344CB8AC3E}">
        <p14:creationId xmlns:p14="http://schemas.microsoft.com/office/powerpoint/2010/main" val="1154266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DD185FA-8E45-4FA4-AD3B-37A22C1909CA}" type="datetimeFigureOut">
              <a:rPr lang="fa-IR" smtClean="0"/>
              <a:t>01/04/1435</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9602030-FE28-46B3-A9A6-A58D4CB15566}" type="slidenum">
              <a:rPr lang="fa-IR" smtClean="0"/>
              <a:t>‹#›</a:t>
            </a:fld>
            <a:endParaRPr lang="fa-IR"/>
          </a:p>
        </p:txBody>
      </p:sp>
    </p:spTree>
    <p:extLst>
      <p:ext uri="{BB962C8B-B14F-4D97-AF65-F5344CB8AC3E}">
        <p14:creationId xmlns:p14="http://schemas.microsoft.com/office/powerpoint/2010/main" val="2990842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420888"/>
          </a:xfrm>
        </p:spPr>
        <p:txBody>
          <a:bodyPr>
            <a:normAutofit fontScale="90000"/>
          </a:bodyPr>
          <a:lstStyle/>
          <a:p>
            <a:pPr algn="r">
              <a:lnSpc>
                <a:spcPct val="115000"/>
              </a:lnSpc>
              <a:spcAft>
                <a:spcPts val="1000"/>
              </a:spcAft>
            </a:pPr>
            <a:r>
              <a:rPr lang="fa-IR" dirty="0">
                <a:ea typeface="Calibri"/>
                <a:cs typeface="Arial"/>
              </a:rPr>
              <a:t>باسیل های گرم مثبت که اسپور تولید میکنند : </a:t>
            </a:r>
            <a:r>
              <a:rPr lang="fa-IR" dirty="0" smtClean="0">
                <a:ea typeface="Calibri"/>
                <a:cs typeface="Arial"/>
              </a:rPr>
              <a:t/>
            </a:r>
            <a:br>
              <a:rPr lang="fa-IR" dirty="0" smtClean="0">
                <a:ea typeface="Calibri"/>
                <a:cs typeface="Arial"/>
              </a:rPr>
            </a:br>
            <a:r>
              <a:rPr lang="fa-IR" dirty="0" smtClean="0">
                <a:ea typeface="Calibri"/>
                <a:cs typeface="Arial"/>
              </a:rPr>
              <a:t> </a:t>
            </a:r>
            <a:r>
              <a:rPr lang="en-US" dirty="0" smtClean="0">
                <a:solidFill>
                  <a:srgbClr val="FF0000"/>
                </a:solidFill>
                <a:effectLst/>
                <a:latin typeface="Times New Roman"/>
                <a:ea typeface="Calibri"/>
                <a:cs typeface="Arial"/>
              </a:rPr>
              <a:t>Gram positive spore forming bacteria </a:t>
            </a:r>
            <a:r>
              <a:rPr lang="en-US" dirty="0">
                <a:ea typeface="Calibri"/>
                <a:cs typeface="Arial"/>
              </a:rPr>
              <a:t/>
            </a:r>
            <a:br>
              <a:rPr lang="en-US" dirty="0">
                <a:ea typeface="Calibri"/>
                <a:cs typeface="Arial"/>
              </a:rPr>
            </a:br>
            <a:endParaRPr lang="fa-IR" dirty="0"/>
          </a:p>
        </p:txBody>
      </p:sp>
      <p:sp>
        <p:nvSpPr>
          <p:cNvPr id="3" name="Content Placeholder 2"/>
          <p:cNvSpPr>
            <a:spLocks noGrp="1"/>
          </p:cNvSpPr>
          <p:nvPr>
            <p:ph idx="1"/>
          </p:nvPr>
        </p:nvSpPr>
        <p:spPr>
          <a:xfrm>
            <a:off x="457200" y="2348880"/>
            <a:ext cx="8229600" cy="4392488"/>
          </a:xfrm>
        </p:spPr>
        <p:txBody>
          <a:bodyPr/>
          <a:lstStyle/>
          <a:p>
            <a:pPr>
              <a:lnSpc>
                <a:spcPct val="115000"/>
              </a:lnSpc>
              <a:spcAft>
                <a:spcPts val="1000"/>
              </a:spcAft>
            </a:pPr>
            <a:r>
              <a:rPr lang="fa-IR" b="1" dirty="0">
                <a:ea typeface="Calibri"/>
                <a:cs typeface="Times New Roman"/>
              </a:rPr>
              <a:t>گونه های باسیلوس:</a:t>
            </a:r>
            <a:endParaRPr lang="en-US" dirty="0">
              <a:ea typeface="Calibri"/>
              <a:cs typeface="Arial"/>
            </a:endParaRPr>
          </a:p>
          <a:p>
            <a:pPr>
              <a:lnSpc>
                <a:spcPct val="115000"/>
              </a:lnSpc>
              <a:spcAft>
                <a:spcPts val="1000"/>
              </a:spcAft>
            </a:pPr>
            <a:r>
              <a:rPr lang="fa-IR" dirty="0">
                <a:ea typeface="Calibri"/>
                <a:cs typeface="Times New Roman"/>
              </a:rPr>
              <a:t>شامل باسیلهای گرم مثبت بزرگ ،هوازی،زنجیری،در حالت رویشی ساپروفیت و در اب و خاک و هوا بسر میبرند، انتهای مدور دارای اسپور، . بعضی از این باکتریها برای حشرات بیماریزا هستند.  </a:t>
            </a:r>
            <a:endParaRPr lang="en-US" dirty="0">
              <a:ea typeface="Calibri"/>
              <a:cs typeface="Arial"/>
            </a:endParaRPr>
          </a:p>
          <a:p>
            <a:endParaRPr lang="fa-IR" dirty="0"/>
          </a:p>
        </p:txBody>
      </p:sp>
    </p:spTree>
    <p:extLst>
      <p:ext uri="{BB962C8B-B14F-4D97-AF65-F5344CB8AC3E}">
        <p14:creationId xmlns:p14="http://schemas.microsoft.com/office/powerpoint/2010/main" val="1233936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4624"/>
            <a:ext cx="8686800" cy="6081539"/>
          </a:xfrm>
        </p:spPr>
        <p:txBody>
          <a:bodyPr/>
          <a:lstStyle/>
          <a:p>
            <a:pPr>
              <a:lnSpc>
                <a:spcPct val="115000"/>
              </a:lnSpc>
              <a:spcAft>
                <a:spcPts val="1000"/>
              </a:spcAft>
            </a:pPr>
            <a:r>
              <a:rPr lang="fa-IR" dirty="0">
                <a:ea typeface="Calibri"/>
                <a:cs typeface="Times New Roman"/>
              </a:rPr>
              <a:t>نوع استفراقی با تهوع،استفراغ،درد شکمی همراه است و خود محدود شونده است که 1تا5 ساعت بعداز خوردن برنج  شروع میشود وقتی که برنج پخته شده به ارامی سرد شود اسپورها جوانه میزند این سلولها در فاز لگاریتمی یا فاز اسپوزایی سم تولید میکند.</a:t>
            </a:r>
            <a:endParaRPr lang="en-US" dirty="0">
              <a:ea typeface="Calibri"/>
              <a:cs typeface="Arial"/>
            </a:endParaRPr>
          </a:p>
          <a:p>
            <a:endParaRPr lang="fa-IR" dirty="0"/>
          </a:p>
        </p:txBody>
      </p:sp>
    </p:spTree>
    <p:extLst>
      <p:ext uri="{BB962C8B-B14F-4D97-AF65-F5344CB8AC3E}">
        <p14:creationId xmlns:p14="http://schemas.microsoft.com/office/powerpoint/2010/main" val="4277989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009531"/>
          </a:xfrm>
        </p:spPr>
        <p:txBody>
          <a:bodyPr/>
          <a:lstStyle/>
          <a:p>
            <a:pPr>
              <a:lnSpc>
                <a:spcPct val="115000"/>
              </a:lnSpc>
              <a:spcAft>
                <a:spcPts val="1000"/>
              </a:spcAft>
            </a:pPr>
            <a:r>
              <a:rPr lang="fa-IR" dirty="0">
                <a:ea typeface="Calibri"/>
                <a:cs typeface="Times New Roman"/>
              </a:rPr>
              <a:t>شکل اسهالی دوره کمون تا 24 ساعت با اسهال شدید ،کرامپ و درد شکمی تظاهر میابد.تب و استفراغ نا شایع است انتروتوکسین در غذا یا روده تولید میشود . وجود این باکتری در مدفوع طبیعی است و جهت تشخیص بیماری کافی نیست. این باکتری عامل مهم عفونت های چشمی است. </a:t>
            </a:r>
            <a:endParaRPr lang="en-US" dirty="0">
              <a:ea typeface="Calibri"/>
              <a:cs typeface="Arial"/>
            </a:endParaRPr>
          </a:p>
          <a:p>
            <a:endParaRPr lang="fa-IR" dirty="0"/>
          </a:p>
        </p:txBody>
      </p:sp>
    </p:spTree>
    <p:extLst>
      <p:ext uri="{BB962C8B-B14F-4D97-AF65-F5344CB8AC3E}">
        <p14:creationId xmlns:p14="http://schemas.microsoft.com/office/powerpoint/2010/main" val="3901542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009531"/>
          </a:xfrm>
        </p:spPr>
        <p:txBody>
          <a:bodyPr/>
          <a:lstStyle/>
          <a:p>
            <a:pPr>
              <a:lnSpc>
                <a:spcPct val="115000"/>
              </a:lnSpc>
              <a:spcAft>
                <a:spcPts val="1000"/>
              </a:spcAft>
            </a:pPr>
            <a:r>
              <a:rPr lang="fa-IR" dirty="0">
                <a:ea typeface="Calibri"/>
                <a:cs typeface="Times New Roman"/>
              </a:rPr>
              <a:t>درمان انتی بیوتیک اصلا مناسب نیست چون سم عمل میکند مصرف انتی توکسین تجویز میشود. به پنی سیلین مقاوم است .</a:t>
            </a:r>
            <a:endParaRPr lang="en-US" dirty="0">
              <a:ea typeface="Calibri"/>
              <a:cs typeface="Arial"/>
            </a:endParaRPr>
          </a:p>
          <a:p>
            <a:pPr>
              <a:lnSpc>
                <a:spcPct val="115000"/>
              </a:lnSpc>
              <a:spcAft>
                <a:spcPts val="1000"/>
              </a:spcAft>
            </a:pPr>
            <a:r>
              <a:rPr lang="fa-IR" dirty="0">
                <a:ea typeface="Calibri"/>
                <a:cs typeface="Times New Roman"/>
              </a:rPr>
              <a:t>5 گونه باسیلوسها از قبیل </a:t>
            </a:r>
            <a:r>
              <a:rPr lang="en-US" dirty="0" err="1" smtClean="0">
                <a:solidFill>
                  <a:srgbClr val="FF0000"/>
                </a:solidFill>
                <a:effectLst/>
                <a:latin typeface="Times New Roman"/>
                <a:ea typeface="Calibri"/>
                <a:cs typeface="Arial"/>
              </a:rPr>
              <a:t>B.lentimorbus</a:t>
            </a:r>
            <a:r>
              <a:rPr lang="en-US" dirty="0" smtClean="0">
                <a:solidFill>
                  <a:srgbClr val="FF0000"/>
                </a:solidFill>
                <a:effectLst/>
                <a:latin typeface="Times New Roman"/>
                <a:ea typeface="Calibri"/>
                <a:cs typeface="Arial"/>
              </a:rPr>
              <a:t>, </a:t>
            </a:r>
            <a:r>
              <a:rPr lang="en-US" dirty="0" err="1" smtClean="0">
                <a:solidFill>
                  <a:srgbClr val="FF0000"/>
                </a:solidFill>
                <a:effectLst/>
                <a:latin typeface="Times New Roman"/>
                <a:ea typeface="Calibri"/>
                <a:cs typeface="Arial"/>
              </a:rPr>
              <a:t>B.sphaericus</a:t>
            </a:r>
            <a:r>
              <a:rPr lang="en-US" dirty="0" smtClean="0">
                <a:solidFill>
                  <a:srgbClr val="FF0000"/>
                </a:solidFill>
                <a:effectLst/>
                <a:latin typeface="Times New Roman"/>
                <a:ea typeface="Calibri"/>
                <a:cs typeface="Arial"/>
              </a:rPr>
              <a:t> , </a:t>
            </a:r>
            <a:r>
              <a:rPr lang="en-US" dirty="0" err="1" smtClean="0">
                <a:solidFill>
                  <a:srgbClr val="FF0000"/>
                </a:solidFill>
                <a:effectLst/>
                <a:latin typeface="Times New Roman"/>
                <a:ea typeface="Calibri"/>
                <a:cs typeface="Arial"/>
              </a:rPr>
              <a:t>B.thuringiensis,B.larvae</a:t>
            </a:r>
            <a:r>
              <a:rPr lang="en-US" dirty="0" smtClean="0">
                <a:solidFill>
                  <a:srgbClr val="FF0000"/>
                </a:solidFill>
                <a:effectLst/>
                <a:latin typeface="Times New Roman"/>
                <a:ea typeface="Calibri"/>
                <a:cs typeface="Arial"/>
              </a:rPr>
              <a:t>, </a:t>
            </a:r>
            <a:r>
              <a:rPr lang="en-US" dirty="0" err="1" smtClean="0">
                <a:solidFill>
                  <a:srgbClr val="FF0000"/>
                </a:solidFill>
                <a:effectLst/>
                <a:latin typeface="Times New Roman"/>
                <a:ea typeface="Calibri"/>
                <a:cs typeface="Arial"/>
              </a:rPr>
              <a:t>B.popilliae</a:t>
            </a:r>
            <a:r>
              <a:rPr lang="en-US" dirty="0" smtClean="0">
                <a:solidFill>
                  <a:srgbClr val="FF0000"/>
                </a:solidFill>
                <a:effectLst/>
                <a:latin typeface="Times New Roman"/>
                <a:ea typeface="Calibri"/>
                <a:cs typeface="Arial"/>
              </a:rPr>
              <a:t> </a:t>
            </a:r>
            <a:r>
              <a:rPr lang="fa-IR" dirty="0">
                <a:solidFill>
                  <a:srgbClr val="FF0000"/>
                </a:solidFill>
                <a:latin typeface="Times New Roman"/>
                <a:ea typeface="Calibri"/>
              </a:rPr>
              <a:t> </a:t>
            </a:r>
            <a:r>
              <a:rPr lang="fa-IR" dirty="0">
                <a:latin typeface="Times New Roman"/>
                <a:ea typeface="Calibri"/>
              </a:rPr>
              <a:t>بعنوان حشره کش های تجاری استفاده میشود. </a:t>
            </a:r>
            <a:endParaRPr lang="en-US" dirty="0">
              <a:ea typeface="Calibri"/>
              <a:cs typeface="Arial"/>
            </a:endParaRPr>
          </a:p>
          <a:p>
            <a:endParaRPr lang="fa-IR" dirty="0"/>
          </a:p>
        </p:txBody>
      </p:sp>
    </p:spTree>
    <p:extLst>
      <p:ext uri="{BB962C8B-B14F-4D97-AF65-F5344CB8AC3E}">
        <p14:creationId xmlns:p14="http://schemas.microsoft.com/office/powerpoint/2010/main" val="3705990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Pictures\میکروب\Gram positive sporulating bacterium microscopy.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505" y="1600200"/>
            <a:ext cx="5256583" cy="5257800"/>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E:\Pictures\میکروب\imagesسیله زخم.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6096" y="2060848"/>
            <a:ext cx="3707904" cy="47971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5918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lnSpc>
                <a:spcPct val="115000"/>
              </a:lnSpc>
              <a:spcAft>
                <a:spcPts val="1000"/>
              </a:spcAft>
            </a:pPr>
            <a:r>
              <a:rPr lang="fa-IR" b="1" dirty="0">
                <a:solidFill>
                  <a:srgbClr val="FF0000"/>
                </a:solidFill>
                <a:ea typeface="Calibri"/>
              </a:rPr>
              <a:t>باسیلوس انتراسیس</a:t>
            </a:r>
            <a:r>
              <a:rPr lang="fa-IR" dirty="0">
                <a:solidFill>
                  <a:srgbClr val="00B0F0"/>
                </a:solidFill>
                <a:ea typeface="Calibri"/>
              </a:rPr>
              <a:t>(</a:t>
            </a:r>
            <a:r>
              <a:rPr lang="fa-IR" dirty="0">
                <a:solidFill>
                  <a:srgbClr val="FF0000"/>
                </a:solidFill>
                <a:ea typeface="Calibri"/>
              </a:rPr>
              <a:t>  </a:t>
            </a:r>
            <a:r>
              <a:rPr lang="en-US" dirty="0" smtClean="0">
                <a:solidFill>
                  <a:srgbClr val="00B0F0"/>
                </a:solidFill>
                <a:effectLst/>
                <a:latin typeface="Times New Roman"/>
                <a:ea typeface="Calibri"/>
                <a:cs typeface="Arial"/>
              </a:rPr>
              <a:t>Bacillus </a:t>
            </a:r>
            <a:r>
              <a:rPr lang="en-US" dirty="0" err="1" smtClean="0">
                <a:solidFill>
                  <a:srgbClr val="00B0F0"/>
                </a:solidFill>
                <a:effectLst/>
                <a:latin typeface="Times New Roman"/>
                <a:ea typeface="Calibri"/>
                <a:cs typeface="Arial"/>
              </a:rPr>
              <a:t>Anthracis</a:t>
            </a:r>
            <a:r>
              <a:rPr lang="fa-IR" dirty="0">
                <a:solidFill>
                  <a:srgbClr val="00B0F0"/>
                </a:solidFill>
                <a:ea typeface="Calibri"/>
              </a:rPr>
              <a:t>)  </a:t>
            </a:r>
            <a:r>
              <a:rPr lang="fa-IR" dirty="0">
                <a:ea typeface="Calibri"/>
              </a:rPr>
              <a:t>:</a:t>
            </a:r>
            <a:endParaRPr lang="en-US" dirty="0">
              <a:ea typeface="Calibri"/>
              <a:cs typeface="Arial"/>
            </a:endParaRPr>
          </a:p>
        </p:txBody>
      </p:sp>
      <p:sp>
        <p:nvSpPr>
          <p:cNvPr id="3" name="Content Placeholder 2"/>
          <p:cNvSpPr>
            <a:spLocks noGrp="1"/>
          </p:cNvSpPr>
          <p:nvPr>
            <p:ph idx="1"/>
          </p:nvPr>
        </p:nvSpPr>
        <p:spPr/>
        <p:txBody>
          <a:bodyPr>
            <a:normAutofit/>
          </a:bodyPr>
          <a:lstStyle/>
          <a:p>
            <a:r>
              <a:rPr lang="fa-IR" dirty="0"/>
              <a:t>سیاه زخم عامل بیماری گوسفند ،بز،گوساله،اسب هست. انسان به طور اتفاقی با تماس با حیوان الوده  یا فراورده های حیوانی الوده به این عفونت مبتلا میشوند . </a:t>
            </a:r>
            <a:endParaRPr lang="fa-IR" dirty="0" smtClean="0"/>
          </a:p>
          <a:p>
            <a:r>
              <a:rPr lang="fa-IR" dirty="0" smtClean="0"/>
              <a:t>در </a:t>
            </a:r>
            <a:r>
              <a:rPr lang="fa-IR" dirty="0"/>
              <a:t>انسان با ورود اسپور از پوست اسیب دیده (سیاه زخم پوستی ) یا به ندرت غشاهای مخاطی(سیاه زخم گوارشی) یا با استنشاق اسپورها(سیاه زخم تنفسی)عارضه میگردد. </a:t>
            </a:r>
          </a:p>
        </p:txBody>
      </p:sp>
      <p:pic>
        <p:nvPicPr>
          <p:cNvPr id="2050" name="Picture 2" descr="E:\Pictures\میکروب\thCAHGB2KW.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725144"/>
            <a:ext cx="3275856" cy="2016224"/>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E:\Pictures\میکروب\images.spor.cerewu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4249" y="4797152"/>
            <a:ext cx="2322550" cy="2060847"/>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E:\Pictures\میکروب\thCAM5O7F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5857" y="4797151"/>
            <a:ext cx="3528392" cy="2060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54448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009531"/>
          </a:xfrm>
        </p:spPr>
        <p:txBody>
          <a:bodyPr/>
          <a:lstStyle/>
          <a:p>
            <a:pPr lvl="0"/>
            <a:r>
              <a:rPr lang="fa-IR" sz="3000" dirty="0">
                <a:solidFill>
                  <a:prstClr val="black"/>
                </a:solidFill>
              </a:rPr>
              <a:t>اسپورها از خاک آلوده با گیاهان خاردار وارد دهان حیوان میشوند. اسپورها در محل ورود در بافت جوانه میزند و رشد این ارگانیسمهای رویشی به تشکیل ادم ژلاتینی و احتقان منجر میشود. باسیلها کمی قبل و بعد مرگ حیوان تکثیر میابند. </a:t>
            </a:r>
            <a:endParaRPr lang="en-US" sz="3000" dirty="0">
              <a:solidFill>
                <a:prstClr val="black"/>
              </a:solidFill>
            </a:endParaRPr>
          </a:p>
          <a:p>
            <a:r>
              <a:rPr lang="fa-IR" dirty="0" smtClean="0">
                <a:effectLst/>
                <a:ea typeface="Calibri"/>
                <a:cs typeface="Times New Roman"/>
              </a:rPr>
              <a:t>از این باکتری در جنگهای </a:t>
            </a:r>
            <a:r>
              <a:rPr lang="fa-IR" dirty="0" smtClean="0">
                <a:solidFill>
                  <a:srgbClr val="FF0000"/>
                </a:solidFill>
                <a:effectLst/>
                <a:ea typeface="Calibri"/>
                <a:cs typeface="Times New Roman"/>
              </a:rPr>
              <a:t>بیولوژیک</a:t>
            </a:r>
            <a:r>
              <a:rPr lang="fa-IR" dirty="0" smtClean="0">
                <a:effectLst/>
                <a:ea typeface="Calibri"/>
                <a:cs typeface="Times New Roman"/>
              </a:rPr>
              <a:t> استفاده میشود. انتراکس ژلاتین مثبت است(بصورت کاج وارونه). </a:t>
            </a:r>
          </a:p>
          <a:p>
            <a:r>
              <a:rPr lang="fa-IR" dirty="0" smtClean="0">
                <a:effectLst/>
                <a:ea typeface="Calibri"/>
                <a:cs typeface="Times New Roman"/>
              </a:rPr>
              <a:t>بی حرکت و دارای کلنی خاکستری تا سفید ،دارای کپسول است.</a:t>
            </a:r>
            <a:endParaRPr lang="fa-IR" dirty="0"/>
          </a:p>
        </p:txBody>
      </p:sp>
      <p:pic>
        <p:nvPicPr>
          <p:cNvPr id="1026" name="Picture 2" descr="E:\Pictures\میکروب\243419630941232112061551118312117682468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573016"/>
            <a:ext cx="4824536" cy="32849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0295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408712"/>
          </a:xfrm>
        </p:spPr>
        <p:txBody>
          <a:bodyPr/>
          <a:lstStyle/>
          <a:p>
            <a:pPr>
              <a:lnSpc>
                <a:spcPct val="115000"/>
              </a:lnSpc>
              <a:spcAft>
                <a:spcPts val="1000"/>
              </a:spcAft>
            </a:pPr>
            <a:r>
              <a:rPr lang="fa-IR" dirty="0">
                <a:ea typeface="Calibri"/>
                <a:cs typeface="Times New Roman"/>
              </a:rPr>
              <a:t>سم انتراکس از سه پروتئن تشکیل شده: انتی ژن محافظت کننده ( </a:t>
            </a:r>
            <a:r>
              <a:rPr lang="en-US" dirty="0" smtClean="0">
                <a:solidFill>
                  <a:srgbClr val="FF0000"/>
                </a:solidFill>
                <a:effectLst/>
                <a:latin typeface="Times New Roman"/>
                <a:ea typeface="Calibri"/>
                <a:cs typeface="Arial"/>
              </a:rPr>
              <a:t>PA</a:t>
            </a:r>
            <a:r>
              <a:rPr lang="fa-IR" dirty="0">
                <a:solidFill>
                  <a:srgbClr val="FF0000"/>
                </a:solidFill>
                <a:ea typeface="Calibri"/>
                <a:cs typeface="Times New Roman"/>
              </a:rPr>
              <a:t>) </a:t>
            </a:r>
            <a:r>
              <a:rPr lang="fa-IR" dirty="0">
                <a:ea typeface="Calibri"/>
                <a:cs typeface="Times New Roman"/>
              </a:rPr>
              <a:t>عامل ایجادادم</a:t>
            </a:r>
            <a:r>
              <a:rPr lang="fa-IR" dirty="0">
                <a:solidFill>
                  <a:srgbClr val="FF0000"/>
                </a:solidFill>
                <a:ea typeface="Calibri"/>
                <a:cs typeface="Times New Roman"/>
              </a:rPr>
              <a:t>( </a:t>
            </a:r>
            <a:r>
              <a:rPr lang="en-US" dirty="0" smtClean="0">
                <a:solidFill>
                  <a:srgbClr val="FF0000"/>
                </a:solidFill>
                <a:effectLst/>
                <a:latin typeface="Times New Roman"/>
                <a:ea typeface="Calibri"/>
                <a:cs typeface="Arial"/>
              </a:rPr>
              <a:t>EF</a:t>
            </a:r>
            <a:r>
              <a:rPr lang="fa-IR" dirty="0">
                <a:solidFill>
                  <a:srgbClr val="FF0000"/>
                </a:solidFill>
                <a:ea typeface="Calibri"/>
                <a:cs typeface="Times New Roman"/>
              </a:rPr>
              <a:t>) </a:t>
            </a:r>
            <a:r>
              <a:rPr lang="fa-IR" dirty="0">
                <a:ea typeface="Calibri"/>
                <a:cs typeface="Times New Roman"/>
              </a:rPr>
              <a:t>عامل کشنده</a:t>
            </a:r>
            <a:r>
              <a:rPr lang="fa-IR" dirty="0">
                <a:solidFill>
                  <a:srgbClr val="FF0000"/>
                </a:solidFill>
                <a:ea typeface="Calibri"/>
                <a:cs typeface="Times New Roman"/>
              </a:rPr>
              <a:t>( </a:t>
            </a:r>
            <a:r>
              <a:rPr lang="en-US" dirty="0" smtClean="0">
                <a:solidFill>
                  <a:srgbClr val="FF0000"/>
                </a:solidFill>
                <a:effectLst/>
                <a:latin typeface="Times New Roman"/>
                <a:ea typeface="Calibri"/>
                <a:cs typeface="Arial"/>
              </a:rPr>
              <a:t>LF</a:t>
            </a:r>
            <a:r>
              <a:rPr lang="fa-IR" dirty="0">
                <a:solidFill>
                  <a:srgbClr val="FF0000"/>
                </a:solidFill>
                <a:ea typeface="Calibri"/>
                <a:cs typeface="Times New Roman"/>
              </a:rPr>
              <a:t>). </a:t>
            </a:r>
            <a:endParaRPr lang="en-US" dirty="0">
              <a:solidFill>
                <a:srgbClr val="FF0000"/>
              </a:solidFill>
              <a:ea typeface="Calibri"/>
              <a:cs typeface="Arial"/>
            </a:endParaRPr>
          </a:p>
          <a:p>
            <a:pPr>
              <a:lnSpc>
                <a:spcPct val="115000"/>
              </a:lnSpc>
              <a:spcAft>
                <a:spcPts val="1000"/>
              </a:spcAft>
            </a:pPr>
            <a:r>
              <a:rPr lang="en-US" dirty="0" smtClean="0">
                <a:solidFill>
                  <a:srgbClr val="FF0000"/>
                </a:solidFill>
                <a:effectLst/>
                <a:latin typeface="Times New Roman"/>
                <a:ea typeface="Calibri"/>
                <a:cs typeface="Arial"/>
              </a:rPr>
              <a:t>PA</a:t>
            </a:r>
            <a:r>
              <a:rPr lang="fa-IR" dirty="0">
                <a:ea typeface="Calibri"/>
                <a:cs typeface="Times New Roman"/>
              </a:rPr>
              <a:t> به گیرنده های اختصاصی سلول متصل میشود و پس از اثر پروتئولیتیک انزیم ها،فعال شده ،کانالهای غشایی ایجاد میکنند که </a:t>
            </a:r>
            <a:r>
              <a:rPr lang="en-US" dirty="0" smtClean="0">
                <a:effectLst/>
                <a:latin typeface="Times New Roman"/>
                <a:ea typeface="Calibri"/>
                <a:cs typeface="Arial"/>
              </a:rPr>
              <a:t>EF</a:t>
            </a:r>
            <a:r>
              <a:rPr lang="fa-IR" dirty="0">
                <a:ea typeface="Calibri"/>
                <a:cs typeface="Times New Roman"/>
              </a:rPr>
              <a:t> و </a:t>
            </a:r>
            <a:r>
              <a:rPr lang="en-US" dirty="0" smtClean="0">
                <a:effectLst/>
                <a:latin typeface="Times New Roman"/>
                <a:ea typeface="Calibri"/>
                <a:cs typeface="Arial"/>
              </a:rPr>
              <a:t>LF</a:t>
            </a:r>
            <a:r>
              <a:rPr lang="fa-IR" dirty="0">
                <a:ea typeface="Calibri"/>
                <a:cs typeface="Times New Roman"/>
              </a:rPr>
              <a:t> از طریق انهاوارد سلول میشود . </a:t>
            </a:r>
            <a:r>
              <a:rPr lang="en-US" dirty="0" smtClean="0">
                <a:effectLst/>
                <a:latin typeface="Times New Roman"/>
                <a:ea typeface="Calibri"/>
                <a:cs typeface="Arial"/>
              </a:rPr>
              <a:t>EF</a:t>
            </a:r>
            <a:r>
              <a:rPr lang="fa-IR" dirty="0">
                <a:ea typeface="Calibri"/>
                <a:cs typeface="Times New Roman"/>
              </a:rPr>
              <a:t>با اتصال به </a:t>
            </a:r>
            <a:r>
              <a:rPr lang="en-US" dirty="0" smtClean="0">
                <a:effectLst/>
                <a:latin typeface="Times New Roman"/>
                <a:ea typeface="Calibri"/>
                <a:cs typeface="Arial"/>
              </a:rPr>
              <a:t>PA</a:t>
            </a:r>
            <a:r>
              <a:rPr lang="fa-IR" dirty="0">
                <a:ea typeface="Calibri"/>
                <a:cs typeface="Times New Roman"/>
              </a:rPr>
              <a:t> سم ایجاد کننده ادم بوجود میاورد، ترکیب </a:t>
            </a:r>
            <a:r>
              <a:rPr lang="en-US" dirty="0" smtClean="0">
                <a:effectLst/>
                <a:latin typeface="Times New Roman"/>
                <a:ea typeface="Calibri"/>
                <a:cs typeface="Arial"/>
              </a:rPr>
              <a:t>LF, PA</a:t>
            </a:r>
            <a:r>
              <a:rPr lang="fa-IR" dirty="0">
                <a:ea typeface="Calibri"/>
                <a:cs typeface="Times New Roman"/>
              </a:rPr>
              <a:t> سم کشنده ایجاد میکند. </a:t>
            </a:r>
            <a:endParaRPr lang="en-US" dirty="0">
              <a:ea typeface="Calibri"/>
              <a:cs typeface="Arial"/>
            </a:endParaRPr>
          </a:p>
        </p:txBody>
      </p:sp>
    </p:spTree>
    <p:extLst>
      <p:ext uri="{BB962C8B-B14F-4D97-AF65-F5344CB8AC3E}">
        <p14:creationId xmlns:p14="http://schemas.microsoft.com/office/powerpoint/2010/main" val="1585258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lnSpc>
                <a:spcPct val="115000"/>
              </a:lnSpc>
              <a:spcAft>
                <a:spcPts val="1000"/>
              </a:spcAft>
            </a:pPr>
            <a:r>
              <a:rPr lang="fa-IR" b="1" dirty="0">
                <a:solidFill>
                  <a:srgbClr val="FF0000"/>
                </a:solidFill>
                <a:ea typeface="Calibri"/>
              </a:rPr>
              <a:t>یافته بالینی</a:t>
            </a:r>
            <a:r>
              <a:rPr lang="fa-IR" b="1" dirty="0">
                <a:ea typeface="Calibri"/>
              </a:rPr>
              <a:t>:</a:t>
            </a:r>
            <a:endParaRPr lang="en-US" dirty="0">
              <a:ea typeface="Calibri"/>
              <a:cs typeface="Arial"/>
            </a:endParaRPr>
          </a:p>
        </p:txBody>
      </p:sp>
      <p:sp>
        <p:nvSpPr>
          <p:cNvPr id="3" name="Content Placeholder 2"/>
          <p:cNvSpPr>
            <a:spLocks noGrp="1"/>
          </p:cNvSpPr>
          <p:nvPr>
            <p:ph idx="1"/>
          </p:nvPr>
        </p:nvSpPr>
        <p:spPr/>
        <p:txBody>
          <a:bodyPr>
            <a:normAutofit lnSpcReduction="10000"/>
          </a:bodyPr>
          <a:lstStyle/>
          <a:p>
            <a:r>
              <a:rPr lang="fa-IR" dirty="0" smtClean="0"/>
              <a:t>در انسان 95% سیاه زخم </a:t>
            </a:r>
            <a:r>
              <a:rPr lang="fa-IR" dirty="0" smtClean="0">
                <a:solidFill>
                  <a:srgbClr val="FF0000"/>
                </a:solidFill>
              </a:rPr>
              <a:t>پوستی</a:t>
            </a:r>
            <a:r>
              <a:rPr lang="fa-IR" dirty="0" smtClean="0"/>
              <a:t> و 5% </a:t>
            </a:r>
            <a:r>
              <a:rPr lang="fa-IR" dirty="0" smtClean="0">
                <a:solidFill>
                  <a:srgbClr val="FF0000"/>
                </a:solidFill>
              </a:rPr>
              <a:t>تنفسی</a:t>
            </a:r>
            <a:r>
              <a:rPr lang="fa-IR" dirty="0" smtClean="0"/>
              <a:t> و </a:t>
            </a:r>
            <a:r>
              <a:rPr lang="fa-IR" dirty="0" smtClean="0">
                <a:solidFill>
                  <a:srgbClr val="FF0000"/>
                </a:solidFill>
              </a:rPr>
              <a:t>گوارش</a:t>
            </a:r>
            <a:r>
              <a:rPr lang="fa-IR" dirty="0" smtClean="0"/>
              <a:t>ی به ندرت است.1تا7 روز پس از ورود میکروب یا اسپور از محل خراشیدگی ،یک پاپول خارشدار در محل ورود باسیل بوجود میاید. در ابتدا این پاپول شبیه محل نیش حشرات است.پاپول به سرعت به وزیکول یا حلقه کوچکی از وزیکول ها بهم میپیوندد،تغییر میکند و یک  زخم نکروزه پدید میاید که دارای یک اسکار مرکزی سیاهرنگ میباشد بخاطر تجزیه ملانین پوست، همراه تب،بی حالی،سردرد. سیاه زخم گوارشی در انسان نادر همراه درد شکم،استفراغ،اسهال خونی ،خون در مدفوع است</a:t>
            </a:r>
            <a:endParaRPr lang="fa-IR" dirty="0"/>
          </a:p>
        </p:txBody>
      </p:sp>
    </p:spTree>
    <p:extLst>
      <p:ext uri="{BB962C8B-B14F-4D97-AF65-F5344CB8AC3E}">
        <p14:creationId xmlns:p14="http://schemas.microsoft.com/office/powerpoint/2010/main" val="3983785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009531"/>
          </a:xfrm>
        </p:spPr>
        <p:txBody>
          <a:bodyPr>
            <a:normAutofit/>
          </a:bodyPr>
          <a:lstStyle/>
          <a:p>
            <a:pPr>
              <a:lnSpc>
                <a:spcPct val="115000"/>
              </a:lnSpc>
              <a:spcAft>
                <a:spcPts val="1000"/>
              </a:spcAft>
            </a:pPr>
            <a:r>
              <a:rPr lang="fa-IR" b="1" dirty="0">
                <a:solidFill>
                  <a:srgbClr val="FF0000"/>
                </a:solidFill>
                <a:ea typeface="Calibri"/>
                <a:cs typeface="Times New Roman"/>
              </a:rPr>
              <a:t>ایمنی و درمان: </a:t>
            </a:r>
            <a:endParaRPr lang="en-US" dirty="0">
              <a:solidFill>
                <a:srgbClr val="FF0000"/>
              </a:solidFill>
              <a:ea typeface="Calibri"/>
              <a:cs typeface="Arial"/>
            </a:endParaRPr>
          </a:p>
          <a:p>
            <a:pPr>
              <a:lnSpc>
                <a:spcPct val="115000"/>
              </a:lnSpc>
              <a:spcAft>
                <a:spcPts val="1000"/>
              </a:spcAft>
            </a:pPr>
            <a:r>
              <a:rPr lang="fa-IR" dirty="0">
                <a:ea typeface="Calibri"/>
                <a:cs typeface="Times New Roman"/>
              </a:rPr>
              <a:t>واکنس علیه این باکتری توسط لویی پاستو کشف شد. درمان با پنی سیلین به اضافه استرپتومایسین یا جنتامایسین است. </a:t>
            </a:r>
            <a:endParaRPr lang="en-US" dirty="0">
              <a:ea typeface="Calibri"/>
              <a:cs typeface="Arial"/>
            </a:endParaRPr>
          </a:p>
          <a:p>
            <a:pPr>
              <a:lnSpc>
                <a:spcPct val="115000"/>
              </a:lnSpc>
              <a:spcAft>
                <a:spcPts val="1000"/>
              </a:spcAft>
            </a:pPr>
            <a:r>
              <a:rPr lang="fa-IR" b="1" dirty="0">
                <a:solidFill>
                  <a:srgbClr val="FF0000"/>
                </a:solidFill>
                <a:ea typeface="Calibri"/>
                <a:cs typeface="Times New Roman"/>
              </a:rPr>
              <a:t>کنترل: </a:t>
            </a:r>
            <a:endParaRPr lang="en-US" dirty="0">
              <a:solidFill>
                <a:srgbClr val="FF0000"/>
              </a:solidFill>
              <a:ea typeface="Calibri"/>
              <a:cs typeface="Arial"/>
            </a:endParaRPr>
          </a:p>
          <a:p>
            <a:r>
              <a:rPr lang="fa-IR" dirty="0" smtClean="0">
                <a:effectLst/>
                <a:ea typeface="Calibri"/>
                <a:cs typeface="Times New Roman"/>
              </a:rPr>
              <a:t>سوزاندن یا دفن لاشه های الوده در گودالهای عمیق دارای آهک، ضد عفونی محصولات حیوانی با اتوکلاو، استفاده از دستکش و پوشاک حفاظتی ، واکسیناسون دام ها با واکسن زنده. </a:t>
            </a:r>
            <a:endParaRPr lang="fa-IR" dirty="0"/>
          </a:p>
        </p:txBody>
      </p:sp>
      <p:pic>
        <p:nvPicPr>
          <p:cNvPr id="4098" name="Picture 2" descr="E:\Pictures\میکروب\سیاه زخم.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4509120"/>
            <a:ext cx="2448272" cy="2348880"/>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E:\Pictures\میکروب\imagesسیلخ زخم.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752" y="4509120"/>
            <a:ext cx="3594323" cy="2232248"/>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E:\Pictures\میکروب\19058.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34075" y="4941168"/>
            <a:ext cx="3102421" cy="19168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125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chemeClr val="tx2"/>
                </a:solidFill>
                <a:ea typeface="Calibri"/>
              </a:rPr>
              <a:t>باسیلوس سرئوس:</a:t>
            </a:r>
            <a:r>
              <a:rPr lang="en-US" dirty="0" err="1" smtClean="0">
                <a:solidFill>
                  <a:srgbClr val="FF0000"/>
                </a:solidFill>
                <a:effectLst/>
                <a:latin typeface="Times New Roman"/>
                <a:ea typeface="Calibri"/>
              </a:rPr>
              <a:t>B.cereus</a:t>
            </a:r>
            <a:endParaRPr lang="fa-IR" dirty="0">
              <a:solidFill>
                <a:srgbClr val="FF0000"/>
              </a:solidFill>
            </a:endParaRPr>
          </a:p>
        </p:txBody>
      </p:sp>
      <p:sp>
        <p:nvSpPr>
          <p:cNvPr id="3" name="Content Placeholder 2"/>
          <p:cNvSpPr>
            <a:spLocks noGrp="1"/>
          </p:cNvSpPr>
          <p:nvPr>
            <p:ph idx="1"/>
          </p:nvPr>
        </p:nvSpPr>
        <p:spPr/>
        <p:txBody>
          <a:bodyPr/>
          <a:lstStyle/>
          <a:p>
            <a:r>
              <a:rPr lang="fa-IR" dirty="0" smtClean="0"/>
              <a:t>تفاوتش با انتراسیس تولید همولیز دارد،متحرک،بیشتر اسپور این باکتری در غلات،حبوبات،آرد،و خشکبار که با خاک تماس دارند دیده میشود..بیشتر ایجاد عفونت روده ای میکند.مسمومیت ناشی از باسیلوس سرئوس دو شکل مجزا دارد: </a:t>
            </a:r>
            <a:endParaRPr lang="fa-IR" dirty="0"/>
          </a:p>
        </p:txBody>
      </p:sp>
      <p:pic>
        <p:nvPicPr>
          <p:cNvPr id="3074" name="Picture 2" descr="E:\Pictures\میکروب\MicroBio_img_0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3610165"/>
            <a:ext cx="3479800" cy="3247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5211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507288" cy="6624736"/>
          </a:xfrm>
        </p:spPr>
        <p:txBody>
          <a:bodyPr/>
          <a:lstStyle/>
          <a:p>
            <a:pPr>
              <a:lnSpc>
                <a:spcPct val="115000"/>
              </a:lnSpc>
              <a:spcAft>
                <a:spcPts val="1000"/>
              </a:spcAft>
            </a:pPr>
            <a:r>
              <a:rPr lang="fa-IR" dirty="0">
                <a:ea typeface="Calibri"/>
                <a:cs typeface="Times New Roman"/>
              </a:rPr>
              <a:t>1.نوع </a:t>
            </a:r>
            <a:r>
              <a:rPr lang="fa-IR" dirty="0">
                <a:solidFill>
                  <a:srgbClr val="FF0000"/>
                </a:solidFill>
                <a:ea typeface="Calibri"/>
                <a:cs typeface="Times New Roman"/>
              </a:rPr>
              <a:t>استفراغ دهنده </a:t>
            </a:r>
            <a:r>
              <a:rPr lang="en-US" dirty="0" smtClean="0">
                <a:effectLst/>
                <a:latin typeface="Times New Roman"/>
                <a:ea typeface="Calibri"/>
                <a:cs typeface="Arial"/>
              </a:rPr>
              <a:t>Emetic form</a:t>
            </a:r>
            <a:r>
              <a:rPr lang="fa-IR" dirty="0">
                <a:ea typeface="Calibri"/>
                <a:cs typeface="Times New Roman"/>
              </a:rPr>
              <a:t>:که ناشی از برنج پخته شده  </a:t>
            </a:r>
            <a:r>
              <a:rPr lang="fa-IR" dirty="0">
                <a:solidFill>
                  <a:srgbClr val="FF0000"/>
                </a:solidFill>
                <a:ea typeface="Calibri"/>
                <a:cs typeface="Times New Roman"/>
              </a:rPr>
              <a:t>2.نوع اسهالی</a:t>
            </a:r>
            <a:r>
              <a:rPr lang="en-US" dirty="0" err="1" smtClean="0">
                <a:effectLst/>
                <a:latin typeface="Times New Roman"/>
                <a:ea typeface="Calibri"/>
                <a:cs typeface="Arial"/>
              </a:rPr>
              <a:t>Diarrha</a:t>
            </a:r>
            <a:r>
              <a:rPr lang="en-US" dirty="0" smtClean="0">
                <a:effectLst/>
                <a:latin typeface="Times New Roman"/>
                <a:ea typeface="Calibri"/>
                <a:cs typeface="Arial"/>
              </a:rPr>
              <a:t>  form </a:t>
            </a:r>
            <a:r>
              <a:rPr lang="fa-IR" dirty="0">
                <a:ea typeface="Calibri"/>
                <a:cs typeface="Times New Roman"/>
              </a:rPr>
              <a:t> ناشی از ظرفهای گوشت وسس میباشد. </a:t>
            </a:r>
            <a:endParaRPr lang="en-US" dirty="0">
              <a:ea typeface="Calibri"/>
              <a:cs typeface="Arial"/>
            </a:endParaRPr>
          </a:p>
        </p:txBody>
      </p:sp>
      <p:pic>
        <p:nvPicPr>
          <p:cNvPr id="1026" name="Picture 2" descr="E:\Pictures\میکروب\240px-Bacillus_cereus_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924944"/>
            <a:ext cx="3347864" cy="3933056"/>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E:\Pictures\میکروب\Bacillus cereu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4" y="2924944"/>
            <a:ext cx="5616624" cy="39330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92180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387</TotalTime>
  <Words>622</Words>
  <Application>Microsoft Office PowerPoint</Application>
  <PresentationFormat>On-screen Show (4:3)</PresentationFormat>
  <Paragraphs>24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باسیل های گرم مثبت که اسپور تولید میکنند :   Gram positive spore forming bacteria  </vt:lpstr>
      <vt:lpstr>PowerPoint Presentation</vt:lpstr>
      <vt:lpstr>باسیلوس انتراسیس(  Bacillus Anthracis)  :</vt:lpstr>
      <vt:lpstr>PowerPoint Presentation</vt:lpstr>
      <vt:lpstr>PowerPoint Presentation</vt:lpstr>
      <vt:lpstr>یافته بالینی:</vt:lpstr>
      <vt:lpstr>PowerPoint Presentation</vt:lpstr>
      <vt:lpstr>باسیلوس سرئوس:B.cereus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باسیل های گرم مثبت که اسپور تولید میکنند :  Gram positive spore forming bacteria  </dc:title>
  <dc:creator>917-112-1958</dc:creator>
  <cp:lastModifiedBy>917-112-1958</cp:lastModifiedBy>
  <cp:revision>24</cp:revision>
  <dcterms:created xsi:type="dcterms:W3CDTF">2013-11-03T18:16:36Z</dcterms:created>
  <dcterms:modified xsi:type="dcterms:W3CDTF">2013-11-07T20:09:31Z</dcterms:modified>
</cp:coreProperties>
</file>