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78" y="-16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B688E1A-DE38-455B-AB3E-EBCC5C8D5C31}" type="datetimeFigureOut">
              <a:rPr lang="en-US" smtClean="0"/>
              <a:t>4/9/2020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AF44935-F206-4851-97DC-2901590B07DA}" type="slidenum">
              <a:rPr lang="en-US" smtClean="0"/>
              <a:t>‹#›</a:t>
            </a:fld>
            <a:endParaRPr lang="en-US"/>
          </a:p>
        </p:txBody>
      </p:sp>
    </p:spTree>
    <p:extLst>
      <p:ext uri="{BB962C8B-B14F-4D97-AF65-F5344CB8AC3E}">
        <p14:creationId xmlns:p14="http://schemas.microsoft.com/office/powerpoint/2010/main" val="27898910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AF44935-F206-4851-97DC-2901590B07DA}" type="slidenum">
              <a:rPr lang="en-US" smtClean="0"/>
              <a:t>8</a:t>
            </a:fld>
            <a:endParaRPr lang="en-US"/>
          </a:p>
        </p:txBody>
      </p:sp>
    </p:spTree>
    <p:extLst>
      <p:ext uri="{BB962C8B-B14F-4D97-AF65-F5344CB8AC3E}">
        <p14:creationId xmlns:p14="http://schemas.microsoft.com/office/powerpoint/2010/main" val="7206901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4/9/2020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4/9/2020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1D8BD707-D9CF-40AE-B4C6-C98DA3205C09}" type="datetimeFigureOut">
              <a:rPr lang="en-US" smtClean="0"/>
              <a:pPr/>
              <a:t>4/9/2020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1D8BD707-D9CF-40AE-B4C6-C98DA3205C09}" type="datetimeFigureOut">
              <a:rPr lang="en-US" smtClean="0"/>
              <a:pPr/>
              <a:t>4/9/2020</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B6F15528-21DE-4FAA-801E-634DDDAF4B2B}" type="slidenum">
              <a:rPr lang="en-US" smtClean="0"/>
              <a:pPr/>
              <a:t>‹#›</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8.jpeg"/><Relationship Id="rId4" Type="http://schemas.openxmlformats.org/officeDocument/2006/relationships/image" Target="../media/image7.jpeg"/></Relationships>
</file>

<file path=ppt/slides/_rels/slide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6.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6.jpeg"/><Relationship Id="rId7" Type="http://schemas.openxmlformats.org/officeDocument/2006/relationships/image" Target="../media/image20.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19.jpeg"/><Relationship Id="rId5" Type="http://schemas.openxmlformats.org/officeDocument/2006/relationships/image" Target="../media/image18.jpeg"/><Relationship Id="rId4" Type="http://schemas.openxmlformats.org/officeDocument/2006/relationships/image" Target="../media/image17.jpeg"/></Relationships>
</file>

<file path=ppt/slides/_rels/slide9.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95400" y="685800"/>
            <a:ext cx="6400800" cy="1295400"/>
          </a:xfrm>
        </p:spPr>
        <p:txBody>
          <a:bodyPr/>
          <a:lstStyle/>
          <a:p>
            <a:r>
              <a:rPr lang="fa-IR" b="1" dirty="0" smtClean="0">
                <a:solidFill>
                  <a:srgbClr val="C00000"/>
                </a:solidFill>
              </a:rPr>
              <a:t>واکنش شیمیایی کربوهیدرات</a:t>
            </a:r>
          </a:p>
          <a:p>
            <a:r>
              <a:rPr lang="fa-IR" sz="2400" dirty="0" smtClean="0">
                <a:solidFill>
                  <a:srgbClr val="C00000"/>
                </a:solidFill>
              </a:rPr>
              <a:t>استاد : الناز تلسچی امیرخیزی</a:t>
            </a:r>
            <a:endParaRPr lang="en-US" sz="2400" dirty="0">
              <a:solidFill>
                <a:srgbClr val="C00000"/>
              </a:solidFill>
            </a:endParaRPr>
          </a:p>
        </p:txBody>
      </p:sp>
      <p:pic>
        <p:nvPicPr>
          <p:cNvPr id="1026" name="Picture 2" descr="C:\Users\Elnaz\Desktop\ابرو\لللل.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0" y="1676400"/>
            <a:ext cx="5257800" cy="47931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389523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C:\Users\Elnaz\Desktop\ابرو\ششششششششششششش.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1524000"/>
            <a:ext cx="6585672" cy="4038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37488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28600"/>
            <a:ext cx="8686799" cy="6477000"/>
          </a:xfrm>
        </p:spPr>
        <p:txBody>
          <a:bodyPr/>
          <a:lstStyle/>
          <a:p>
            <a:pPr marL="0" indent="0" algn="r" rtl="1">
              <a:buNone/>
            </a:pPr>
            <a:r>
              <a:rPr lang="fa-IR" b="1" dirty="0" smtClean="0">
                <a:solidFill>
                  <a:srgbClr val="C00000"/>
                </a:solidFill>
              </a:rPr>
              <a:t>ب ) گلیکوژن :</a:t>
            </a:r>
          </a:p>
          <a:p>
            <a:pPr marL="0" indent="0" algn="r" rtl="1">
              <a:buNone/>
            </a:pPr>
            <a:r>
              <a:rPr lang="fa-IR" sz="1800" dirty="0" smtClean="0">
                <a:solidFill>
                  <a:schemeClr val="tx1"/>
                </a:solidFill>
              </a:rPr>
              <a:t>کربوهیدرات ذخیره ای جانوران ، قارچ ها و برخی مخمرهاست . </a:t>
            </a:r>
          </a:p>
          <a:p>
            <a:pPr marL="0" indent="0" algn="r" rtl="1">
              <a:buNone/>
            </a:pPr>
            <a:r>
              <a:rPr lang="fa-IR" sz="1800" dirty="0" smtClean="0">
                <a:solidFill>
                  <a:schemeClr val="tx1"/>
                </a:solidFill>
              </a:rPr>
              <a:t>همو پلی سا کارید میباشد کاملا شبیه آمیلو پکتین است ولی بسیار</a:t>
            </a:r>
          </a:p>
          <a:p>
            <a:pPr marL="0" indent="0" algn="r" rtl="1">
              <a:buNone/>
            </a:pPr>
            <a:r>
              <a:rPr lang="fa-IR" sz="1800" dirty="0" smtClean="0">
                <a:solidFill>
                  <a:schemeClr val="tx1"/>
                </a:solidFill>
              </a:rPr>
              <a:t> منشعب تر از آن است  بنابراین وزن مولکولی بالایی دارد.</a:t>
            </a:r>
          </a:p>
          <a:p>
            <a:pPr marL="0" indent="0" algn="r" rtl="1">
              <a:buNone/>
            </a:pPr>
            <a:r>
              <a:rPr lang="fa-IR" sz="1800" dirty="0" smtClean="0">
                <a:solidFill>
                  <a:schemeClr val="tx1"/>
                </a:solidFill>
              </a:rPr>
              <a:t> شاخه  های خارجی دارای 6-7 واحد گلوکز است.</a:t>
            </a:r>
          </a:p>
          <a:p>
            <a:pPr marL="0" indent="0" algn="r" rtl="1">
              <a:buNone/>
            </a:pPr>
            <a:r>
              <a:rPr lang="fa-IR" sz="1800" dirty="0" smtClean="0">
                <a:solidFill>
                  <a:schemeClr val="tx1"/>
                </a:solidFill>
              </a:rPr>
              <a:t>و فاصله شاخه ها از هم به طور متوسط 3 مولکول </a:t>
            </a:r>
          </a:p>
          <a:p>
            <a:pPr marL="0" indent="0" algn="r" rtl="1">
              <a:buNone/>
            </a:pPr>
            <a:r>
              <a:rPr lang="fa-IR" sz="1800" dirty="0" smtClean="0">
                <a:solidFill>
                  <a:schemeClr val="tx1"/>
                </a:solidFill>
              </a:rPr>
              <a:t>گلوکز است. و رنگ حاصله از این ترکیب با</a:t>
            </a:r>
          </a:p>
          <a:p>
            <a:pPr marL="0" indent="0" algn="r" rtl="1">
              <a:buNone/>
            </a:pPr>
            <a:r>
              <a:rPr lang="fa-IR" sz="1800" dirty="0" smtClean="0">
                <a:solidFill>
                  <a:schemeClr val="tx1"/>
                </a:solidFill>
              </a:rPr>
              <a:t> ید قرمز مایل به قهوه ای است.</a:t>
            </a:r>
          </a:p>
          <a:p>
            <a:pPr marL="0" indent="0" algn="r" rtl="1">
              <a:buNone/>
            </a:pPr>
            <a:r>
              <a:rPr lang="fa-IR" b="1" dirty="0">
                <a:solidFill>
                  <a:srgbClr val="C00000"/>
                </a:solidFill>
              </a:rPr>
              <a:t> </a:t>
            </a:r>
            <a:r>
              <a:rPr lang="fa-IR" b="1" dirty="0" smtClean="0">
                <a:solidFill>
                  <a:srgbClr val="C00000"/>
                </a:solidFill>
              </a:rPr>
              <a:t>ج) سلولز :</a:t>
            </a:r>
          </a:p>
          <a:p>
            <a:pPr marL="0" indent="0" algn="r" rtl="1">
              <a:buNone/>
            </a:pPr>
            <a:r>
              <a:rPr lang="fa-IR" sz="1800" dirty="0" smtClean="0">
                <a:solidFill>
                  <a:schemeClr val="tx1"/>
                </a:solidFill>
              </a:rPr>
              <a:t>همو پلی ساکارید است که از واحد های متوالی گلوکز با اتصال بتا (1 به 4 ) تشکیل شده در ساختار سلولز گلوکز ها یک در میان نسبت به هم 180 درجه چرخش دارند. واحد ساختاری سلولز دی ساکارید احیاء کننده به نام سلوبیوز است. سلولز فراوان ترین ماده عالی طبیعت است. و بخش زیادی از وزن گیاه را تشکیل میدهد. و حدود نیمی از دی اکسید کربن هوا توسط سلولز در گیاهان تثبیت میشود. بسیار نا محلول است و در طبیعت فرم خالص سلولز الیاف پنبه است.</a:t>
            </a:r>
          </a:p>
          <a:p>
            <a:pPr marL="0" indent="0" algn="r" rtl="1">
              <a:buNone/>
            </a:pPr>
            <a:r>
              <a:rPr lang="fa-IR" sz="1800" dirty="0" smtClean="0">
                <a:solidFill>
                  <a:schemeClr val="tx1"/>
                </a:solidFill>
              </a:rPr>
              <a:t>زنجیره سلولز دارای 2 بخش مجزا است:</a:t>
            </a:r>
          </a:p>
          <a:p>
            <a:pPr marL="457200" indent="-457200" algn="r" rtl="1">
              <a:buClrTx/>
              <a:buFont typeface="+mj-lt"/>
              <a:buAutoNum type="arabicParenR"/>
            </a:pPr>
            <a:r>
              <a:rPr lang="fa-IR" sz="2000" b="1" dirty="0" smtClean="0">
                <a:solidFill>
                  <a:schemeClr val="tx1"/>
                </a:solidFill>
              </a:rPr>
              <a:t>بخش کریستالی : </a:t>
            </a:r>
            <a:r>
              <a:rPr lang="fa-IR" sz="1800" dirty="0" smtClean="0">
                <a:solidFill>
                  <a:schemeClr val="tx1"/>
                </a:solidFill>
              </a:rPr>
              <a:t>زنجیره ها به هم نزدیک- اتصال هیدروژنی بین گروه های هیدروکسیل – درجه بالای کریستالی – ایجاد حالت الاستیکی – مقاومت بافت به پاره شدن – عامل سفتی</a:t>
            </a:r>
          </a:p>
          <a:p>
            <a:pPr marL="457200" indent="-457200" algn="r" rtl="1">
              <a:buClrTx/>
              <a:buFont typeface="+mj-lt"/>
              <a:buAutoNum type="arabicParenR"/>
            </a:pPr>
            <a:r>
              <a:rPr lang="fa-IR" sz="2000" b="1" dirty="0" smtClean="0">
                <a:solidFill>
                  <a:schemeClr val="tx1"/>
                </a:solidFill>
              </a:rPr>
              <a:t>بخش آمورف : </a:t>
            </a:r>
            <a:r>
              <a:rPr lang="fa-IR" sz="2000" dirty="0" smtClean="0">
                <a:solidFill>
                  <a:schemeClr val="tx1"/>
                </a:solidFill>
              </a:rPr>
              <a:t>زنجیره ها دور از هم- ساختار نا منظم – باعث جذب آب</a:t>
            </a:r>
            <a:endParaRPr lang="en-US" sz="2000" dirty="0">
              <a:solidFill>
                <a:schemeClr val="tx1"/>
              </a:solidFill>
            </a:endParaRPr>
          </a:p>
        </p:txBody>
      </p:sp>
      <p:pic>
        <p:nvPicPr>
          <p:cNvPr id="2050" name="Picture 2" descr="C:\Users\Elnaz\Desktop\ابرو\ووووووووووو.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52400"/>
            <a:ext cx="3535362"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149953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228600"/>
            <a:ext cx="8915399" cy="6248400"/>
          </a:xfrm>
        </p:spPr>
        <p:txBody>
          <a:bodyPr/>
          <a:lstStyle/>
          <a:p>
            <a:endParaRPr lang="fa-IR" dirty="0" smtClean="0"/>
          </a:p>
          <a:p>
            <a:endParaRPr lang="fa-IR" dirty="0"/>
          </a:p>
          <a:p>
            <a:endParaRPr lang="fa-IR" dirty="0" smtClean="0"/>
          </a:p>
          <a:p>
            <a:endParaRPr lang="fa-IR" dirty="0"/>
          </a:p>
          <a:p>
            <a:endParaRPr lang="fa-IR" dirty="0" smtClean="0"/>
          </a:p>
          <a:p>
            <a:endParaRPr lang="fa-IR" dirty="0"/>
          </a:p>
          <a:p>
            <a:pPr algn="r" rtl="1">
              <a:buClrTx/>
              <a:buFont typeface="Courier New" panose="02070309020205020404" pitchFamily="49" charset="0"/>
              <a:buChar char="o"/>
            </a:pPr>
            <a:r>
              <a:rPr lang="fa-IR" sz="1800" b="1" u="sng" dirty="0" smtClean="0"/>
              <a:t>حرارت دادن نسبی سلولز </a:t>
            </a:r>
            <a:r>
              <a:rPr lang="fa-IR" sz="1800" dirty="0" smtClean="0"/>
              <a:t>: شکسته شدن پیوند های هیدروژنی – کاهش بخش کریستالی – افزایش جذب آب (چون جذب آب منحصر به قسمت آمورف است  )</a:t>
            </a:r>
          </a:p>
          <a:p>
            <a:pPr algn="r" rtl="1">
              <a:buClrTx/>
              <a:buFont typeface="Courier New" panose="02070309020205020404" pitchFamily="49" charset="0"/>
              <a:buChar char="o"/>
            </a:pPr>
            <a:r>
              <a:rPr lang="fa-IR" sz="1800" b="1" u="sng" dirty="0" smtClean="0"/>
              <a:t>خشک کردن : </a:t>
            </a:r>
            <a:r>
              <a:rPr lang="fa-IR" sz="1800" dirty="0" smtClean="0"/>
              <a:t>نزدیک شدن بخش آمورف به هم و ایجاد پیوند هیدروژنی بینشان و اتبدیل شدن به بخش های کریستالی</a:t>
            </a:r>
          </a:p>
          <a:p>
            <a:pPr algn="r" rtl="1">
              <a:buClrTx/>
              <a:buFont typeface="Courier New" panose="02070309020205020404" pitchFamily="49" charset="0"/>
              <a:buChar char="o"/>
            </a:pPr>
            <a:r>
              <a:rPr lang="fa-IR" sz="1800" b="1" u="sng" dirty="0" smtClean="0"/>
              <a:t>واکنش شیمیایی : </a:t>
            </a:r>
            <a:r>
              <a:rPr lang="fa-IR" sz="1800" dirty="0" smtClean="0"/>
              <a:t>بخش آمورف به سادگی با مواد شیمیایی واکنش میدهد. میتوان با اسید به طور جزءی هیدرولیز کرد . بخش آمورف هیدرولیز شده و جدا می گردد ولی بخش کریستالی کمی خرد میشود بنابراین میتوان محصولی تحت عنوان </a:t>
            </a:r>
            <a:r>
              <a:rPr lang="fa-IR" sz="1800" b="1" u="sng" dirty="0" smtClean="0">
                <a:solidFill>
                  <a:srgbClr val="00B050"/>
                </a:solidFill>
              </a:rPr>
              <a:t>سلو کریم (خامه سلولزی ) </a:t>
            </a:r>
            <a:r>
              <a:rPr lang="fa-IR" sz="1800" dirty="0" smtClean="0"/>
              <a:t>ایجادد کرد که جای گزین مناسبی برای چربی عمل میکند. از قسمت های کریستالی خرد شده هم محصولی تحت عنوان </a:t>
            </a:r>
            <a:r>
              <a:rPr lang="fa-IR" sz="1800" b="1" u="sng" dirty="0" smtClean="0">
                <a:solidFill>
                  <a:srgbClr val="00B050"/>
                </a:solidFill>
              </a:rPr>
              <a:t>آویسل</a:t>
            </a:r>
            <a:r>
              <a:rPr lang="fa-IR" sz="1800" dirty="0" smtClean="0"/>
              <a:t> به درست می آید که به عنوان یک قوام دهنده و یک فرآورده رژیمی کاربرد دارد.</a:t>
            </a:r>
          </a:p>
          <a:p>
            <a:pPr algn="r" rtl="1">
              <a:buClrTx/>
              <a:buFont typeface="Courier New" panose="02070309020205020404" pitchFamily="49" charset="0"/>
              <a:buChar char="o"/>
            </a:pPr>
            <a:r>
              <a:rPr lang="fa-IR" sz="1800" b="1" u="sng" dirty="0" smtClean="0">
                <a:solidFill>
                  <a:schemeClr val="tx1"/>
                </a:solidFill>
              </a:rPr>
              <a:t>هضم سلولز : </a:t>
            </a:r>
            <a:r>
              <a:rPr lang="fa-IR" sz="1800" dirty="0" smtClean="0">
                <a:solidFill>
                  <a:schemeClr val="tx1"/>
                </a:solidFill>
              </a:rPr>
              <a:t>تنها نشخوار کنندگان آنزیم سلولاز دارند جهت تجزیه سلولز</a:t>
            </a:r>
          </a:p>
          <a:p>
            <a:pPr algn="r" rtl="1">
              <a:buClrTx/>
              <a:buFont typeface="Courier New" panose="02070309020205020404" pitchFamily="49" charset="0"/>
              <a:buChar char="o"/>
            </a:pPr>
            <a:r>
              <a:rPr lang="fa-IR" sz="1800" b="1" u="sng" dirty="0" smtClean="0">
                <a:solidFill>
                  <a:schemeClr val="tx1"/>
                </a:solidFill>
              </a:rPr>
              <a:t>متیل سلولز : </a:t>
            </a:r>
            <a:r>
              <a:rPr lang="fa-IR" sz="1800" dirty="0" smtClean="0">
                <a:solidFill>
                  <a:schemeClr val="tx1"/>
                </a:solidFill>
              </a:rPr>
              <a:t>از مشتقات مهم سلولز که گروه متیل جای گزین گروه هیدروکسیل کربن شماره 6 شده است به این ترتیب متیل سلولز در آب سرد محلول بوده و در آب گرم تشکیل ژل میدهد.</a:t>
            </a:r>
            <a:endParaRPr lang="fa-IR" sz="1800" dirty="0">
              <a:solidFill>
                <a:schemeClr val="tx1"/>
              </a:solidFill>
            </a:endParaRPr>
          </a:p>
          <a:p>
            <a:endParaRPr lang="fa-IR" dirty="0" smtClean="0"/>
          </a:p>
          <a:p>
            <a:endParaRPr lang="en-US" dirty="0"/>
          </a:p>
        </p:txBody>
      </p:sp>
      <p:pic>
        <p:nvPicPr>
          <p:cNvPr id="3074" name="Picture 2" descr="C:\Users\Elnaz\Desktop\ابرو\ووووووووووو.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228599"/>
            <a:ext cx="3886200" cy="2568097"/>
          </a:xfrm>
          <a:prstGeom prst="rect">
            <a:avLst/>
          </a:prstGeom>
          <a:noFill/>
          <a:extLst>
            <a:ext uri="{909E8E84-426E-40DD-AFC4-6F175D3DCCD1}">
              <a14:hiddenFill xmlns:a14="http://schemas.microsoft.com/office/drawing/2010/main">
                <a:solidFill>
                  <a:srgbClr val="FFFFFF"/>
                </a:solidFill>
              </a14:hiddenFill>
            </a:ext>
          </a:extLst>
        </p:spPr>
      </p:pic>
      <p:pic>
        <p:nvPicPr>
          <p:cNvPr id="3075" name="Picture 3" descr="C:\Users\Elnaz\Desktop\ابرو\ئئئئئئئئئئ.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38600" y="224589"/>
            <a:ext cx="4876800" cy="25721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308585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228600"/>
            <a:ext cx="8915399" cy="6400800"/>
          </a:xfrm>
        </p:spPr>
        <p:txBody>
          <a:bodyPr>
            <a:normAutofit/>
          </a:bodyPr>
          <a:lstStyle/>
          <a:p>
            <a:pPr marL="0" indent="0" algn="r" rtl="1">
              <a:buNone/>
            </a:pPr>
            <a:r>
              <a:rPr lang="fa-IR" sz="2000" b="1" u="sng" dirty="0" smtClean="0"/>
              <a:t>کربوکسی متیل سلولز </a:t>
            </a:r>
            <a:r>
              <a:rPr lang="en-US" sz="2000" b="1" u="sng" dirty="0" smtClean="0"/>
              <a:t>C.M.C :</a:t>
            </a:r>
          </a:p>
          <a:p>
            <a:pPr marL="0" indent="0" algn="r" rtl="1">
              <a:buNone/>
            </a:pPr>
            <a:r>
              <a:rPr lang="fa-IR" sz="1800" dirty="0" smtClean="0"/>
              <a:t>یک استابیلایزر(تثبیت کننده ) میباشد و ترکیبی جهت جلوگیری از رشد بی رویه کریستال های یخ در فراورده های منجمد شونده</a:t>
            </a:r>
            <a:endParaRPr lang="en-US" sz="1800" dirty="0"/>
          </a:p>
        </p:txBody>
      </p:sp>
      <p:pic>
        <p:nvPicPr>
          <p:cNvPr id="4098" name="Picture 2" descr="C:\Users\Elnaz\Desktop\ابرو\تتتتتتتتتتتت.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6566" y="1439946"/>
            <a:ext cx="2143125" cy="2143125"/>
          </a:xfrm>
          <a:prstGeom prst="rect">
            <a:avLst/>
          </a:prstGeom>
          <a:noFill/>
          <a:extLst>
            <a:ext uri="{909E8E84-426E-40DD-AFC4-6F175D3DCCD1}">
              <a14:hiddenFill xmlns:a14="http://schemas.microsoft.com/office/drawing/2010/main">
                <a:solidFill>
                  <a:srgbClr val="FFFFFF"/>
                </a:solidFill>
              </a14:hiddenFill>
            </a:ext>
          </a:extLst>
        </p:spPr>
      </p:pic>
      <p:pic>
        <p:nvPicPr>
          <p:cNvPr id="4099" name="Picture 3" descr="C:\Users\Elnaz\Desktop\ابرو\ووووووووو.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25241" y="1439946"/>
            <a:ext cx="4976812" cy="1746480"/>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C:\Users\Elnaz\Desktop\ابرو\ییییییییییی.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38800" y="3583071"/>
            <a:ext cx="3009315" cy="3009315"/>
          </a:xfrm>
          <a:prstGeom prst="rect">
            <a:avLst/>
          </a:prstGeom>
          <a:noFill/>
          <a:extLst>
            <a:ext uri="{909E8E84-426E-40DD-AFC4-6F175D3DCCD1}">
              <a14:hiddenFill xmlns:a14="http://schemas.microsoft.com/office/drawing/2010/main">
                <a:solidFill>
                  <a:srgbClr val="FFFFFF"/>
                </a:solidFill>
              </a14:hiddenFill>
            </a:ext>
          </a:extLst>
        </p:spPr>
      </p:pic>
      <p:pic>
        <p:nvPicPr>
          <p:cNvPr id="4101" name="Picture 5" descr="C:\Users\Elnaz\Desktop\ابرو\ئئئئئئئئئئئئئ.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86816" y="3886200"/>
            <a:ext cx="3595216" cy="2362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556491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1" y="228600"/>
            <a:ext cx="8686800" cy="6248400"/>
          </a:xfrm>
        </p:spPr>
        <p:txBody>
          <a:bodyPr/>
          <a:lstStyle/>
          <a:p>
            <a:pPr marL="0" indent="0" algn="r" rtl="1">
              <a:buNone/>
            </a:pPr>
            <a:r>
              <a:rPr lang="fa-IR" b="1" dirty="0" smtClean="0">
                <a:solidFill>
                  <a:srgbClr val="C00000"/>
                </a:solidFill>
              </a:rPr>
              <a:t>هترو پلی ساکارید ها :</a:t>
            </a:r>
          </a:p>
          <a:p>
            <a:pPr marL="0" indent="0" algn="r" rtl="1">
              <a:buNone/>
            </a:pPr>
            <a:r>
              <a:rPr lang="fa-IR" sz="2000" b="1" u="sng" dirty="0" smtClean="0">
                <a:solidFill>
                  <a:schemeClr val="tx1"/>
                </a:solidFill>
              </a:rPr>
              <a:t>الف ) همی سلولز و پنتوزان ها :</a:t>
            </a:r>
          </a:p>
          <a:p>
            <a:pPr marL="0" indent="0" algn="r" rtl="1">
              <a:buNone/>
            </a:pPr>
            <a:r>
              <a:rPr lang="fa-IR" sz="1800" dirty="0" smtClean="0">
                <a:solidFill>
                  <a:schemeClr val="tx1"/>
                </a:solidFill>
              </a:rPr>
              <a:t>هترو پلی ساکارید های غیر نشاسته ای .و غیر سلولزی هستند </a:t>
            </a:r>
          </a:p>
          <a:p>
            <a:pPr marL="0" indent="0" algn="r" rtl="1">
              <a:buNone/>
            </a:pPr>
            <a:r>
              <a:rPr lang="fa-IR" sz="1800" dirty="0" smtClean="0">
                <a:solidFill>
                  <a:schemeClr val="tx1"/>
                </a:solidFill>
              </a:rPr>
              <a:t>که همراه با سلولز ، پکتین و لیگنین در دیواره سلولزی گیاهی</a:t>
            </a:r>
          </a:p>
          <a:p>
            <a:pPr marL="0" indent="0" algn="r" rtl="1">
              <a:buNone/>
            </a:pPr>
            <a:r>
              <a:rPr lang="fa-IR" sz="1800" dirty="0" smtClean="0">
                <a:solidFill>
                  <a:schemeClr val="tx1"/>
                </a:solidFill>
              </a:rPr>
              <a:t> وجود دارد. همی سلولز در آب غیر محلول و پنتوزان ها محلول در آب هستند.</a:t>
            </a:r>
          </a:p>
          <a:p>
            <a:pPr marL="0" indent="0" algn="r" rtl="1">
              <a:buNone/>
            </a:pPr>
            <a:r>
              <a:rPr lang="fa-IR" sz="1800" dirty="0" smtClean="0">
                <a:solidFill>
                  <a:schemeClr val="tx1"/>
                </a:solidFill>
              </a:rPr>
              <a:t>در ساختارشان ال آرابینوز – دی گزیلوز – به فرم پلیمری یافت میشود .</a:t>
            </a:r>
          </a:p>
          <a:p>
            <a:pPr marL="0" indent="0" algn="r" rtl="1">
              <a:buNone/>
            </a:pPr>
            <a:r>
              <a:rPr lang="fa-IR" sz="1800" dirty="0" smtClean="0">
                <a:solidFill>
                  <a:schemeClr val="tx1"/>
                </a:solidFill>
              </a:rPr>
              <a:t>همی سلولز ها هیچ ارتباط ساختاری با سلولز ندارند و پیش ساز آن نیز نیستند. این ترکیبات از اتصال (1 به 4 ) واحد های بتا دی گزیلو پیرانوز تشکیل شده اند که به آن پنتوزهای دیگری مثل آرابان متصل میشود .</a:t>
            </a:r>
          </a:p>
          <a:p>
            <a:pPr marL="0" indent="0" algn="r" rtl="1">
              <a:buNone/>
            </a:pPr>
            <a:endParaRPr lang="fa-IR" sz="1800" dirty="0">
              <a:solidFill>
                <a:schemeClr val="tx1"/>
              </a:solidFill>
            </a:endParaRPr>
          </a:p>
          <a:p>
            <a:pPr marL="0" indent="0" algn="r" rtl="1">
              <a:buNone/>
            </a:pPr>
            <a:endParaRPr lang="fa-IR" sz="1800" dirty="0" smtClean="0">
              <a:solidFill>
                <a:schemeClr val="tx1"/>
              </a:solidFill>
            </a:endParaRPr>
          </a:p>
          <a:p>
            <a:pPr marL="0" indent="0" algn="r" rtl="1">
              <a:buNone/>
            </a:pPr>
            <a:endParaRPr lang="en-US" sz="1800" dirty="0">
              <a:solidFill>
                <a:schemeClr val="tx1"/>
              </a:solidFill>
            </a:endParaRP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7627" y="4038600"/>
            <a:ext cx="4456471" cy="2590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123" name="Picture 3" descr="C:\Users\Elnaz\Desktop\ابرو\هههههه.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0947" y="3238865"/>
            <a:ext cx="3749676" cy="3414598"/>
          </a:xfrm>
          <a:prstGeom prst="rect">
            <a:avLst/>
          </a:prstGeom>
          <a:noFill/>
          <a:extLst>
            <a:ext uri="{909E8E84-426E-40DD-AFC4-6F175D3DCCD1}">
              <a14:hiddenFill xmlns:a14="http://schemas.microsoft.com/office/drawing/2010/main">
                <a:solidFill>
                  <a:srgbClr val="FFFFFF"/>
                </a:solidFill>
              </a14:hiddenFill>
            </a:ext>
          </a:extLst>
        </p:spPr>
      </p:pic>
      <p:pic>
        <p:nvPicPr>
          <p:cNvPr id="5124" name="Picture 4" descr="C:\Users\Elnaz\Desktop\ابرو\ووووووووو.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1" y="156662"/>
            <a:ext cx="2971800" cy="20531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510743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28600"/>
            <a:ext cx="8686801" cy="6324600"/>
          </a:xfrm>
        </p:spPr>
        <p:txBody>
          <a:bodyPr>
            <a:normAutofit/>
          </a:bodyPr>
          <a:lstStyle/>
          <a:p>
            <a:pPr marL="0" indent="0" algn="r" rtl="1">
              <a:buNone/>
            </a:pPr>
            <a:r>
              <a:rPr lang="fa-IR" sz="2000" b="1" dirty="0" smtClean="0">
                <a:solidFill>
                  <a:srgbClr val="C00000"/>
                </a:solidFill>
              </a:rPr>
              <a:t>ب ) مواد پکتیکی ( سیمان دیواره سلولی ):</a:t>
            </a:r>
          </a:p>
          <a:p>
            <a:pPr marL="0" indent="0" algn="r" rtl="1">
              <a:buNone/>
            </a:pPr>
            <a:r>
              <a:rPr lang="fa-IR" sz="1800" dirty="0" smtClean="0">
                <a:solidFill>
                  <a:schemeClr val="tx1"/>
                </a:solidFill>
              </a:rPr>
              <a:t>این دسته در لایه وسطی دیواره سلولی وجو دارند. اساس ساختارش پلی گالاکتورونیک اسید  آلفا (1 به 4 )است. در محصولات نارس پکتین به صورت متصل با سلولز است که </a:t>
            </a:r>
            <a:r>
              <a:rPr lang="fa-IR" sz="1800" b="1" dirty="0" smtClean="0">
                <a:solidFill>
                  <a:schemeClr val="tx1"/>
                </a:solidFill>
              </a:rPr>
              <a:t>پروتو پکتین </a:t>
            </a:r>
            <a:r>
              <a:rPr lang="fa-IR" sz="1800" dirty="0" smtClean="0">
                <a:solidFill>
                  <a:schemeClr val="tx1"/>
                </a:solidFill>
              </a:rPr>
              <a:t>نامیده میشود و نامحلول است. هرگاه پروتو پکتین را تحت شرایط اسیدی حرارت دهیم سلولز از ساختار آن جدا شده و پکتین محلول به دست می آید این عمل در میوه ها هنگام رسیدن توسط انزیم پروتوپکتیناز انجام میشود و میوه از حالت سفتی خارج میگردد. همچنین قند های دیگری با ساختار آن متصل است.</a:t>
            </a:r>
            <a:endParaRPr lang="en-US" sz="1800" dirty="0">
              <a:solidFill>
                <a:schemeClr val="tx1"/>
              </a:solidFill>
            </a:endParaRPr>
          </a:p>
        </p:txBody>
      </p:sp>
      <p:pic>
        <p:nvPicPr>
          <p:cNvPr id="6146" name="Picture 2" descr="C:\Users\Elnaz\Desktop\ابرو\نننننن.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05400" y="3886200"/>
            <a:ext cx="3760787" cy="2514600"/>
          </a:xfrm>
          <a:prstGeom prst="rect">
            <a:avLst/>
          </a:prstGeom>
          <a:noFill/>
          <a:extLst>
            <a:ext uri="{909E8E84-426E-40DD-AFC4-6F175D3DCCD1}">
              <a14:hiddenFill xmlns:a14="http://schemas.microsoft.com/office/drawing/2010/main">
                <a:solidFill>
                  <a:srgbClr val="FFFFFF"/>
                </a:solidFill>
              </a14:hiddenFill>
            </a:ext>
          </a:extLst>
        </p:spPr>
      </p:pic>
      <p:pic>
        <p:nvPicPr>
          <p:cNvPr id="6147" name="Picture 3" descr="C:\Users\Elnaz\Desktop\ابرو\ئئئئئئئئئ.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1970" y="2364206"/>
            <a:ext cx="4476230" cy="29697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622034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1" y="228600"/>
            <a:ext cx="8686800" cy="6324600"/>
          </a:xfrm>
        </p:spPr>
        <p:txBody>
          <a:bodyPr/>
          <a:lstStyle/>
          <a:p>
            <a:pPr marL="0" indent="0" algn="r" rtl="1">
              <a:buNone/>
            </a:pPr>
            <a:r>
              <a:rPr lang="fa-IR" b="1" dirty="0" smtClean="0">
                <a:solidFill>
                  <a:srgbClr val="C00000"/>
                </a:solidFill>
              </a:rPr>
              <a:t> ج) صمغ ها :</a:t>
            </a:r>
          </a:p>
          <a:p>
            <a:pPr marL="0" indent="0" algn="r" rtl="1">
              <a:buNone/>
            </a:pPr>
            <a:r>
              <a:rPr lang="fa-IR" sz="1800" dirty="0" smtClean="0">
                <a:solidFill>
                  <a:schemeClr val="tx1"/>
                </a:solidFill>
              </a:rPr>
              <a:t>دسته هایی ار هترو پلی ساکارید که توانایی بالایی در تولید محصولاتی با ویسکوزیته بالا در غلظت کم دارند بنابراین ساختار هیدروکلوئیدی و بسیار هیدروفیل دارند.</a:t>
            </a:r>
          </a:p>
          <a:p>
            <a:pPr marL="0" indent="0" algn="r" rtl="1">
              <a:buNone/>
            </a:pPr>
            <a:r>
              <a:rPr lang="fa-IR" sz="1800" dirty="0" smtClean="0">
                <a:solidFill>
                  <a:schemeClr val="tx1"/>
                </a:solidFill>
              </a:rPr>
              <a:t>دارای دو دسته اصلی هستند :</a:t>
            </a:r>
          </a:p>
          <a:p>
            <a:pPr marL="342900" indent="-342900" algn="r" rtl="1">
              <a:buClrTx/>
              <a:buFont typeface="+mj-lt"/>
              <a:buAutoNum type="arabicParenR"/>
            </a:pPr>
            <a:r>
              <a:rPr lang="fa-IR" sz="1800" b="1" dirty="0" smtClean="0">
                <a:solidFill>
                  <a:schemeClr val="tx1"/>
                </a:solidFill>
              </a:rPr>
              <a:t>خطی : </a:t>
            </a:r>
            <a:r>
              <a:rPr lang="fa-IR" sz="1800" dirty="0" smtClean="0">
                <a:solidFill>
                  <a:schemeClr val="tx1"/>
                </a:solidFill>
              </a:rPr>
              <a:t>ویسکوز -  تمایل به تشکیل فیلم</a:t>
            </a:r>
          </a:p>
          <a:p>
            <a:pPr marL="342900" indent="-342900" algn="r" rtl="1">
              <a:buClrTx/>
              <a:buFont typeface="+mj-lt"/>
              <a:buAutoNum type="arabicParenR"/>
            </a:pPr>
            <a:r>
              <a:rPr lang="fa-IR" sz="1800" b="1" dirty="0" smtClean="0">
                <a:solidFill>
                  <a:schemeClr val="tx1"/>
                </a:solidFill>
              </a:rPr>
              <a:t>منشعب : </a:t>
            </a:r>
            <a:r>
              <a:rPr lang="fa-IR" sz="1800" dirty="0" smtClean="0">
                <a:solidFill>
                  <a:schemeClr val="tx1"/>
                </a:solidFill>
              </a:rPr>
              <a:t>تشکیل ژل به آسانی  - حلالیت بالا در آب -  به دلیل داشتن زنجیره جانبی فیلم خوبی تشکیل نمیدهند </a:t>
            </a:r>
            <a:endParaRPr lang="fa-IR" sz="1800" b="1" dirty="0" smtClean="0">
              <a:solidFill>
                <a:schemeClr val="tx1"/>
              </a:solidFill>
            </a:endParaRPr>
          </a:p>
          <a:p>
            <a:pPr marL="0" indent="0" algn="r" rtl="1">
              <a:buClrTx/>
              <a:buNone/>
            </a:pPr>
            <a:r>
              <a:rPr lang="fa-IR" sz="1800" dirty="0" smtClean="0">
                <a:solidFill>
                  <a:schemeClr val="tx1"/>
                </a:solidFill>
              </a:rPr>
              <a:t>جای گزینی گروه های عاملی خواص و ویژگی های صمغ را تغییر میدهد.</a:t>
            </a:r>
          </a:p>
          <a:p>
            <a:pPr marL="0" indent="0" algn="r" rtl="1">
              <a:buClrTx/>
              <a:buNone/>
            </a:pPr>
            <a:r>
              <a:rPr lang="fa-IR" sz="1800" dirty="0" smtClean="0">
                <a:solidFill>
                  <a:schemeClr val="tx1"/>
                </a:solidFill>
              </a:rPr>
              <a:t>به معرفی برخی از صمغ ها میپردازیم:</a:t>
            </a:r>
          </a:p>
          <a:p>
            <a:pPr marL="0" indent="0" algn="r" rtl="1">
              <a:buClrTx/>
              <a:buNone/>
            </a:pPr>
            <a:r>
              <a:rPr lang="fa-IR" sz="1800" b="1" u="sng" dirty="0" smtClean="0">
                <a:solidFill>
                  <a:schemeClr val="tx1"/>
                </a:solidFill>
              </a:rPr>
              <a:t>صمغ عربی :</a:t>
            </a:r>
          </a:p>
          <a:p>
            <a:pPr marL="0" indent="0" algn="r" rtl="1">
              <a:buClrTx/>
              <a:buNone/>
            </a:pPr>
            <a:r>
              <a:rPr lang="fa-IR" sz="1600" dirty="0" smtClean="0">
                <a:solidFill>
                  <a:schemeClr val="tx1"/>
                </a:solidFill>
              </a:rPr>
              <a:t>قدیمی ترین صنغ گیاهی و کاربرد اولیه آن برای </a:t>
            </a:r>
          </a:p>
          <a:p>
            <a:pPr marL="0" indent="0" algn="r" rtl="1">
              <a:buClrTx/>
              <a:buNone/>
            </a:pPr>
            <a:r>
              <a:rPr lang="fa-IR" sz="1600" dirty="0" smtClean="0">
                <a:solidFill>
                  <a:schemeClr val="tx1"/>
                </a:solidFill>
              </a:rPr>
              <a:t>چسباندن مومیایی ها بوده است. امروزه برای چسب</a:t>
            </a:r>
          </a:p>
          <a:p>
            <a:pPr marL="0" indent="0" algn="r" rtl="1">
              <a:buClrTx/>
              <a:buNone/>
            </a:pPr>
            <a:r>
              <a:rPr lang="fa-IR" sz="1600" dirty="0" smtClean="0">
                <a:solidFill>
                  <a:schemeClr val="tx1"/>
                </a:solidFill>
              </a:rPr>
              <a:t> تمبر کاربرد دارد. در غلظت پایین ویسکوزیته </a:t>
            </a:r>
          </a:p>
          <a:p>
            <a:pPr marL="0" indent="0" algn="r" rtl="1">
              <a:buClrTx/>
              <a:buNone/>
            </a:pPr>
            <a:r>
              <a:rPr lang="fa-IR" sz="1600" dirty="0" smtClean="0">
                <a:solidFill>
                  <a:schemeClr val="tx1"/>
                </a:solidFill>
              </a:rPr>
              <a:t>زیادی ندارد . ساختار بسیار منشعب دارد</a:t>
            </a:r>
          </a:p>
          <a:p>
            <a:pPr marL="0" indent="0" algn="r" rtl="1">
              <a:buClrTx/>
              <a:buNone/>
            </a:pPr>
            <a:r>
              <a:rPr lang="fa-IR" sz="1600" dirty="0" smtClean="0">
                <a:solidFill>
                  <a:schemeClr val="tx1"/>
                </a:solidFill>
              </a:rPr>
              <a:t>.خاصیت امولسیفایری نیز دارد با ایجاد لایه ای دور قطرات </a:t>
            </a:r>
          </a:p>
          <a:p>
            <a:pPr marL="0" indent="0" algn="r" rtl="1">
              <a:buClrTx/>
              <a:buNone/>
            </a:pPr>
            <a:r>
              <a:rPr lang="fa-IR" sz="1600" dirty="0" smtClean="0">
                <a:solidFill>
                  <a:schemeClr val="tx1"/>
                </a:solidFill>
              </a:rPr>
              <a:t>روغن مانع الحاق آنها میشود</a:t>
            </a:r>
          </a:p>
          <a:p>
            <a:pPr marL="0" indent="0" algn="r" rtl="1">
              <a:buClrTx/>
              <a:buNone/>
            </a:pPr>
            <a:endParaRPr lang="fa-IR" sz="1800" dirty="0" smtClean="0">
              <a:solidFill>
                <a:schemeClr val="tx1"/>
              </a:solidFill>
            </a:endParaRPr>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2895600"/>
            <a:ext cx="4399026" cy="3505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171" name="Picture 3" descr="C:\Users\Elnaz\Desktop\ابرو\ذذذذذذذذذ.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04936" y="5105400"/>
            <a:ext cx="3205664" cy="1593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722041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28600"/>
            <a:ext cx="8686799" cy="6324600"/>
          </a:xfrm>
        </p:spPr>
        <p:txBody>
          <a:bodyPr>
            <a:normAutofit lnSpcReduction="10000"/>
          </a:bodyPr>
          <a:lstStyle/>
          <a:p>
            <a:pPr marL="0" indent="0" algn="r" rtl="1">
              <a:buNone/>
            </a:pPr>
            <a:r>
              <a:rPr lang="fa-IR" sz="2000" b="1" u="sng" dirty="0" smtClean="0"/>
              <a:t>تراگاکانت (کتیرا ) :</a:t>
            </a:r>
          </a:p>
          <a:p>
            <a:pPr marL="0" indent="0" algn="r" rtl="1">
              <a:buNone/>
            </a:pPr>
            <a:r>
              <a:rPr lang="fa-IR" sz="1800" dirty="0" smtClean="0"/>
              <a:t>از گیاه گون به دست می اید. در شرایط اسیدی پایدار است بنابراین</a:t>
            </a:r>
          </a:p>
          <a:p>
            <a:pPr marL="0" indent="0" algn="r" rtl="1">
              <a:buNone/>
            </a:pPr>
            <a:r>
              <a:rPr lang="fa-IR" sz="1800" dirty="0" smtClean="0"/>
              <a:t> در سس ها که لازم است در شرایط اسیدی پایداری خودشان را </a:t>
            </a:r>
          </a:p>
          <a:p>
            <a:pPr marL="0" indent="0" algn="r" rtl="1">
              <a:buNone/>
            </a:pPr>
            <a:r>
              <a:rPr lang="fa-IR" sz="1800" dirty="0" smtClean="0"/>
              <a:t>حفظ کنند به کار گرفته میشود. ویسکوزیته ای که ایجاد میکند</a:t>
            </a:r>
          </a:p>
          <a:p>
            <a:pPr marL="0" indent="0" algn="r" rtl="1">
              <a:buNone/>
            </a:pPr>
            <a:r>
              <a:rPr lang="fa-IR" sz="1800" dirty="0" smtClean="0"/>
              <a:t> از تمام صمغ های گیاهی بیشتر است.امولسیفایر خوبی است.</a:t>
            </a:r>
          </a:p>
          <a:p>
            <a:pPr marL="0" indent="0" algn="r" rtl="1">
              <a:buNone/>
            </a:pPr>
            <a:r>
              <a:rPr lang="fa-IR" sz="1800" dirty="0" smtClean="0"/>
              <a:t> با ایجاد ویسکوزیته زیاد محیط.</a:t>
            </a:r>
          </a:p>
          <a:p>
            <a:pPr marL="0" indent="0" algn="r" rtl="1">
              <a:buNone/>
            </a:pPr>
            <a:endParaRPr lang="fa-IR" sz="1800" dirty="0"/>
          </a:p>
          <a:p>
            <a:pPr marL="0" indent="0" algn="r" rtl="1">
              <a:buNone/>
            </a:pPr>
            <a:r>
              <a:rPr lang="fa-IR" sz="2000" b="1" u="sng" dirty="0" smtClean="0"/>
              <a:t>آلژین :</a:t>
            </a:r>
          </a:p>
          <a:p>
            <a:pPr marL="0" indent="0" algn="r" rtl="1">
              <a:buNone/>
            </a:pPr>
            <a:r>
              <a:rPr lang="fa-IR" sz="1800" dirty="0" smtClean="0"/>
              <a:t>از اجزاء اصلی دیواره سلولی جلبک قهوه ای است در</a:t>
            </a:r>
          </a:p>
          <a:p>
            <a:pPr marL="0" indent="0" algn="r" rtl="1">
              <a:buNone/>
            </a:pPr>
            <a:r>
              <a:rPr lang="fa-IR" sz="1800" dirty="0" smtClean="0"/>
              <a:t> </a:t>
            </a:r>
            <a:r>
              <a:rPr lang="en-US" sz="1800" dirty="0" smtClean="0"/>
              <a:t>PH </a:t>
            </a:r>
            <a:r>
              <a:rPr lang="fa-IR" sz="1800" dirty="0" smtClean="0"/>
              <a:t> (4 – 10) توانایی تشکیل ژل دارد. ویسکوزیته</a:t>
            </a:r>
          </a:p>
          <a:p>
            <a:pPr marL="0" indent="0" algn="r" rtl="1">
              <a:buNone/>
            </a:pPr>
            <a:r>
              <a:rPr lang="fa-IR" sz="1800" dirty="0" smtClean="0"/>
              <a:t> با افزایش دما کاهش میابد و امولسیفایر است. </a:t>
            </a:r>
          </a:p>
          <a:p>
            <a:pPr marL="0" indent="0" algn="r" rtl="1">
              <a:buNone/>
            </a:pPr>
            <a:r>
              <a:rPr lang="fa-IR" sz="1800" dirty="0" smtClean="0"/>
              <a:t>در اب سرد و گرم هر دو محلول است .</a:t>
            </a:r>
          </a:p>
          <a:p>
            <a:pPr marL="0" indent="0" algn="r" rtl="1">
              <a:buNone/>
            </a:pPr>
            <a:endParaRPr lang="fa-IR" sz="1800" dirty="0"/>
          </a:p>
          <a:p>
            <a:pPr marL="0" indent="0" algn="r" rtl="1">
              <a:buNone/>
            </a:pPr>
            <a:r>
              <a:rPr lang="fa-IR" sz="2000" b="1" u="sng" dirty="0" smtClean="0">
                <a:solidFill>
                  <a:schemeClr val="tx1"/>
                </a:solidFill>
              </a:rPr>
              <a:t>آگار :</a:t>
            </a:r>
          </a:p>
          <a:p>
            <a:pPr marL="0" indent="0" algn="r" rtl="1">
              <a:buNone/>
            </a:pPr>
            <a:r>
              <a:rPr lang="fa-IR" sz="1800" dirty="0" smtClean="0">
                <a:solidFill>
                  <a:schemeClr val="tx1"/>
                </a:solidFill>
              </a:rPr>
              <a:t>از جلبک قرمز دریایی به دست می اید  در اب سرد</a:t>
            </a:r>
          </a:p>
          <a:p>
            <a:pPr marL="0" indent="0" algn="r" rtl="1">
              <a:buNone/>
            </a:pPr>
            <a:r>
              <a:rPr lang="fa-IR" sz="1800" dirty="0" smtClean="0">
                <a:solidFill>
                  <a:schemeClr val="tx1"/>
                </a:solidFill>
              </a:rPr>
              <a:t> نامحلول در اب جوش محلول قوی ترین ماده سازنده </a:t>
            </a:r>
          </a:p>
          <a:p>
            <a:pPr marL="0" indent="0" algn="r" rtl="1">
              <a:buNone/>
            </a:pPr>
            <a:r>
              <a:rPr lang="fa-IR" sz="1800" dirty="0" smtClean="0">
                <a:solidFill>
                  <a:schemeClr val="tx1"/>
                </a:solidFill>
              </a:rPr>
              <a:t>ژل استو ژل آن از نوع ترمو پلاستیک است</a:t>
            </a:r>
          </a:p>
          <a:p>
            <a:pPr marL="0" indent="0" algn="r" rtl="1">
              <a:buNone/>
            </a:pPr>
            <a:r>
              <a:rPr lang="fa-IR" sz="1800" dirty="0" smtClean="0">
                <a:solidFill>
                  <a:schemeClr val="tx1"/>
                </a:solidFill>
              </a:rPr>
              <a:t> (برگشت پذیر ).تغییرات دما ساختارش را نابود</a:t>
            </a:r>
          </a:p>
          <a:p>
            <a:pPr marL="0" indent="0" algn="r" rtl="1">
              <a:buNone/>
            </a:pPr>
            <a:r>
              <a:rPr lang="fa-IR" sz="1800" dirty="0" smtClean="0">
                <a:solidFill>
                  <a:schemeClr val="tx1"/>
                </a:solidFill>
              </a:rPr>
              <a:t> میکند بناباین در ساخت محیط های کشت میکروبی</a:t>
            </a:r>
          </a:p>
          <a:p>
            <a:pPr marL="0" indent="0" algn="r" rtl="1">
              <a:buNone/>
            </a:pPr>
            <a:r>
              <a:rPr lang="fa-IR" sz="1800" dirty="0" smtClean="0">
                <a:solidFill>
                  <a:schemeClr val="tx1"/>
                </a:solidFill>
              </a:rPr>
              <a:t> از آن استفاده میکنند</a:t>
            </a:r>
          </a:p>
          <a:p>
            <a:pPr marL="0" indent="0" algn="r" rtl="1">
              <a:buNone/>
            </a:pPr>
            <a:endParaRPr lang="en-US" sz="1800" dirty="0"/>
          </a:p>
        </p:txBody>
      </p:sp>
      <p:pic>
        <p:nvPicPr>
          <p:cNvPr id="8194" name="Picture 2" descr="C:\Users\Elnaz\Desktop\ابرو\ئئئئئئئئئ.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228600"/>
            <a:ext cx="3429000" cy="1969358"/>
          </a:xfrm>
          <a:prstGeom prst="rect">
            <a:avLst/>
          </a:prstGeom>
          <a:noFill/>
          <a:extLst>
            <a:ext uri="{909E8E84-426E-40DD-AFC4-6F175D3DCCD1}">
              <a14:hiddenFill xmlns:a14="http://schemas.microsoft.com/office/drawing/2010/main">
                <a:solidFill>
                  <a:srgbClr val="FFFFFF"/>
                </a:solidFill>
              </a14:hiddenFill>
            </a:ext>
          </a:extLst>
        </p:spPr>
      </p:pic>
      <p:pic>
        <p:nvPicPr>
          <p:cNvPr id="8195" name="Picture 3" descr="C:\Users\Elnaz\Desktop\ابرو\رررررررررر.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62200" y="2819399"/>
            <a:ext cx="2133600" cy="1704975"/>
          </a:xfrm>
          <a:prstGeom prst="rect">
            <a:avLst/>
          </a:prstGeom>
          <a:noFill/>
          <a:extLst>
            <a:ext uri="{909E8E84-426E-40DD-AFC4-6F175D3DCCD1}">
              <a14:hiddenFill xmlns:a14="http://schemas.microsoft.com/office/drawing/2010/main">
                <a:solidFill>
                  <a:srgbClr val="FFFFFF"/>
                </a:solidFill>
              </a14:hiddenFill>
            </a:ext>
          </a:extLst>
        </p:spPr>
      </p:pic>
      <p:pic>
        <p:nvPicPr>
          <p:cNvPr id="8196" name="Picture 4" descr="C:\Users\Elnaz\Desktop\ابرو\ددددددددددددددد.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2400" y="2819400"/>
            <a:ext cx="1981200" cy="1704975"/>
          </a:xfrm>
          <a:prstGeom prst="rect">
            <a:avLst/>
          </a:prstGeom>
          <a:noFill/>
          <a:extLst>
            <a:ext uri="{909E8E84-426E-40DD-AFC4-6F175D3DCCD1}">
              <a14:hiddenFill xmlns:a14="http://schemas.microsoft.com/office/drawing/2010/main">
                <a:solidFill>
                  <a:srgbClr val="FFFFFF"/>
                </a:solidFill>
              </a14:hiddenFill>
            </a:ext>
          </a:extLst>
        </p:spPr>
      </p:pic>
      <p:pic>
        <p:nvPicPr>
          <p:cNvPr id="8197" name="Picture 5" descr="C:\Users\Elnaz\Desktop\ابرو\ااااا.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7700" y="4899025"/>
            <a:ext cx="2208410" cy="1806575"/>
          </a:xfrm>
          <a:prstGeom prst="rect">
            <a:avLst/>
          </a:prstGeom>
          <a:noFill/>
          <a:extLst>
            <a:ext uri="{909E8E84-426E-40DD-AFC4-6F175D3DCCD1}">
              <a14:hiddenFill xmlns:a14="http://schemas.microsoft.com/office/drawing/2010/main">
                <a:solidFill>
                  <a:srgbClr val="FFFFFF"/>
                </a:solidFill>
              </a14:hiddenFill>
            </a:ext>
          </a:extLst>
        </p:spPr>
      </p:pic>
      <p:pic>
        <p:nvPicPr>
          <p:cNvPr id="8198" name="Picture 6" descr="C:\Users\Elnaz\Desktop\ابرو\کاا.jp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733674" y="4905375"/>
            <a:ext cx="1800225" cy="18002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69485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28600"/>
            <a:ext cx="8610599" cy="6400800"/>
          </a:xfrm>
        </p:spPr>
        <p:txBody>
          <a:bodyPr>
            <a:normAutofit/>
          </a:bodyPr>
          <a:lstStyle/>
          <a:p>
            <a:pPr marL="0" indent="0" algn="r" rtl="1">
              <a:buNone/>
            </a:pPr>
            <a:r>
              <a:rPr lang="fa-IR" sz="2000" b="1" u="sng" dirty="0" smtClean="0"/>
              <a:t>صمغ میکروبی : </a:t>
            </a:r>
          </a:p>
          <a:p>
            <a:pPr marL="0" indent="0" algn="r" rtl="1">
              <a:buNone/>
            </a:pPr>
            <a:r>
              <a:rPr lang="fa-IR" sz="1800" dirty="0" smtClean="0"/>
              <a:t>همگی هترو پلی ساکارید هایی خارج سلولی با وزن مولکولی بالا هستند که در جریان متابواسیم کربوهیدرات توسط میکروارگانیسم  ها تولید میشود . گزانتان مهم ترین آنهاست که مصرف ان در صنایع غذایی مجاز است.ویسکوزیته محلول را به شدت بالا میبرد و رفتاری شدید سودو پلاستیک ( رقیق شونده با برش ) دارد. به سادگی در اب گرم محلول.</a:t>
            </a:r>
          </a:p>
          <a:p>
            <a:pPr marL="0" indent="0" algn="r" rtl="1">
              <a:buNone/>
            </a:pPr>
            <a:endParaRPr lang="fa-IR" sz="1800" dirty="0"/>
          </a:p>
          <a:p>
            <a:pPr marL="0" indent="0" algn="r" rtl="1">
              <a:buNone/>
            </a:pPr>
            <a:endParaRPr lang="fa-IR" sz="1800" dirty="0" smtClean="0"/>
          </a:p>
          <a:p>
            <a:pPr marL="0" indent="0" algn="r" rtl="1">
              <a:buNone/>
            </a:pPr>
            <a:endParaRPr lang="fa-IR" sz="1800" dirty="0"/>
          </a:p>
          <a:p>
            <a:pPr marL="0" indent="0" algn="r" rtl="1">
              <a:buNone/>
            </a:pPr>
            <a:endParaRPr lang="fa-IR" sz="1800" dirty="0" smtClean="0"/>
          </a:p>
          <a:p>
            <a:pPr marL="0" indent="0" algn="r" rtl="1">
              <a:buNone/>
            </a:pPr>
            <a:endParaRPr lang="fa-IR" sz="1800" dirty="0"/>
          </a:p>
          <a:p>
            <a:pPr marL="0" indent="0" algn="r" rtl="1">
              <a:buNone/>
            </a:pPr>
            <a:endParaRPr lang="fa-IR" sz="1800" dirty="0" smtClean="0"/>
          </a:p>
          <a:p>
            <a:pPr marL="0" indent="0" algn="r" rtl="1">
              <a:buNone/>
            </a:pPr>
            <a:r>
              <a:rPr lang="fa-IR" b="1" dirty="0" smtClean="0">
                <a:solidFill>
                  <a:srgbClr val="C00000"/>
                </a:solidFill>
              </a:rPr>
              <a:t>فیبرها :</a:t>
            </a:r>
          </a:p>
          <a:p>
            <a:pPr marL="0" indent="0" algn="r" rtl="1">
              <a:buClrTx/>
              <a:buNone/>
            </a:pPr>
            <a:r>
              <a:rPr lang="fa-IR" sz="1800" dirty="0" smtClean="0">
                <a:solidFill>
                  <a:schemeClr val="tx1"/>
                </a:solidFill>
              </a:rPr>
              <a:t>پلی ساکارید ها به استثناء نشاسته و گلیکوژن قابل هضم توسط انسان نیستند و به سرعت پس از مصرف دفع میشوند به این دسته اصطلاحا فیبر اطلاق میگرددو به دو دسته تقسیم میگردد.</a:t>
            </a:r>
          </a:p>
          <a:p>
            <a:pPr marL="342900" indent="-342900" algn="r" rtl="1">
              <a:buClrTx/>
              <a:buFont typeface="+mj-lt"/>
              <a:buAutoNum type="arabicParenR"/>
            </a:pPr>
            <a:r>
              <a:rPr lang="fa-IR" sz="2000" b="1" i="1" u="sng" dirty="0" smtClean="0">
                <a:solidFill>
                  <a:schemeClr val="tx1"/>
                </a:solidFill>
              </a:rPr>
              <a:t>فیبر خام : </a:t>
            </a:r>
            <a:r>
              <a:rPr lang="fa-IR" sz="1800" i="1" dirty="0" smtClean="0">
                <a:solidFill>
                  <a:schemeClr val="tx1"/>
                </a:solidFill>
              </a:rPr>
              <a:t>کلیه ترکیبات آلی که پس از هیدرولیز اسیدی و قلیایی به جا می مانند (سلولز – لیگنین )</a:t>
            </a:r>
          </a:p>
          <a:p>
            <a:pPr marL="342900" indent="-342900" algn="r" rtl="1">
              <a:buClrTx/>
              <a:buFont typeface="+mj-lt"/>
              <a:buAutoNum type="arabicParenR"/>
            </a:pPr>
            <a:r>
              <a:rPr lang="fa-IR" sz="2000" b="1" u="sng" dirty="0" smtClean="0">
                <a:solidFill>
                  <a:schemeClr val="tx1"/>
                </a:solidFill>
              </a:rPr>
              <a:t>فیبر رژیمی : </a:t>
            </a:r>
            <a:r>
              <a:rPr lang="fa-IR" sz="1800" dirty="0" smtClean="0">
                <a:solidFill>
                  <a:schemeClr val="tx1"/>
                </a:solidFill>
              </a:rPr>
              <a:t>کلیه ترکیبات آلی غیر قابل هضم توسط بد انسان</a:t>
            </a:r>
            <a:endParaRPr lang="en-US" sz="2000" dirty="0">
              <a:solidFill>
                <a:schemeClr val="tx1"/>
              </a:solidFill>
            </a:endParaRPr>
          </a:p>
        </p:txBody>
      </p:sp>
      <p:pic>
        <p:nvPicPr>
          <p:cNvPr id="9218" name="Picture 2" descr="C:\Users\Elnaz\Desktop\ابرو\دددددد.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1828800"/>
            <a:ext cx="3334442" cy="2124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653974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927</TotalTime>
  <Words>1108</Words>
  <Application>Microsoft Office PowerPoint</Application>
  <PresentationFormat>On-screen Show (4:3)</PresentationFormat>
  <Paragraphs>85</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Waveform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Elnaz</dc:creator>
  <cp:lastModifiedBy>Elnaz</cp:lastModifiedBy>
  <cp:revision>44</cp:revision>
  <dcterms:created xsi:type="dcterms:W3CDTF">2006-08-16T00:00:00Z</dcterms:created>
  <dcterms:modified xsi:type="dcterms:W3CDTF">2020-04-09T18:50:01Z</dcterms:modified>
</cp:coreProperties>
</file>