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15ECC-EA5E-45CD-8E81-8A3A11EC9271}" type="datetimeFigureOut">
              <a:rPr lang="en-US" smtClean="0"/>
              <a:t>4/8/2020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620D17-CC29-4432-A15C-CAA729A9C519}" type="slidenum">
              <a:rPr lang="en-US" smtClean="0"/>
              <a:t>‹#›</a:t>
            </a:fld>
            <a:endParaRPr lang="en-US"/>
          </a:p>
        </p:txBody>
      </p:sp>
    </p:spTree>
    <p:extLst>
      <p:ext uri="{BB962C8B-B14F-4D97-AF65-F5344CB8AC3E}">
        <p14:creationId xmlns:p14="http://schemas.microsoft.com/office/powerpoint/2010/main" val="944587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620D17-CC29-4432-A15C-CAA729A9C519}" type="slidenum">
              <a:rPr lang="en-US" smtClean="0"/>
              <a:t>3</a:t>
            </a:fld>
            <a:endParaRPr lang="en-US"/>
          </a:p>
        </p:txBody>
      </p:sp>
    </p:spTree>
    <p:extLst>
      <p:ext uri="{BB962C8B-B14F-4D97-AF65-F5344CB8AC3E}">
        <p14:creationId xmlns:p14="http://schemas.microsoft.com/office/powerpoint/2010/main" val="3642774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a.wikipedia.org/wiki/%D8%A7%D9%84%DA%A9%D9%8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fa.wikipedia.org/wiki/%D8%A7%D8%B3%D8%AA%D8%B1_(%D8%B4%DB%8C%D9%85%DB%8C)" TargetMode="External"/><Relationship Id="rId4" Type="http://schemas.openxmlformats.org/officeDocument/2006/relationships/hyperlink" Target="https://fa.wikipedia.org/wiki/%D8%A7%D8%B3%DB%8C%D8%AF_%D8%A2%D9%84%DB%8C"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371600"/>
          </a:xfrm>
        </p:spPr>
        <p:txBody>
          <a:bodyPr>
            <a:normAutofit fontScale="90000"/>
          </a:bodyPr>
          <a:lstStyle/>
          <a:p>
            <a:pPr rtl="1"/>
            <a:r>
              <a:rPr lang="fa-IR" sz="3200" b="1" dirty="0" smtClean="0">
                <a:solidFill>
                  <a:srgbClr val="C00000"/>
                </a:solidFill>
              </a:rPr>
              <a:t/>
            </a:r>
            <a:br>
              <a:rPr lang="fa-IR" sz="3200" b="1" dirty="0" smtClean="0">
                <a:solidFill>
                  <a:srgbClr val="C00000"/>
                </a:solidFill>
              </a:rPr>
            </a:br>
            <a:r>
              <a:rPr lang="fa-IR" sz="4000" b="1" dirty="0">
                <a:solidFill>
                  <a:srgbClr val="C00000"/>
                </a:solidFill>
              </a:rPr>
              <a:t/>
            </a:r>
            <a:br>
              <a:rPr lang="fa-IR" sz="4000" b="1" dirty="0">
                <a:solidFill>
                  <a:srgbClr val="C00000"/>
                </a:solidFill>
              </a:rPr>
            </a:br>
            <a:r>
              <a:rPr lang="fa-IR" sz="4000" b="1" dirty="0" smtClean="0">
                <a:solidFill>
                  <a:srgbClr val="C00000"/>
                </a:solidFill>
              </a:rPr>
              <a:t>خواص شیمیایی قند ها </a:t>
            </a:r>
            <a:br>
              <a:rPr lang="fa-IR" sz="4000" b="1" dirty="0" smtClean="0">
                <a:solidFill>
                  <a:srgbClr val="C00000"/>
                </a:solidFill>
              </a:rPr>
            </a:br>
            <a:r>
              <a:rPr lang="fa-IR" sz="2200" b="1" dirty="0" smtClean="0">
                <a:solidFill>
                  <a:srgbClr val="C00000"/>
                </a:solidFill>
              </a:rPr>
              <a:t>استاد : الناز تلسچی امیر خیزی</a:t>
            </a:r>
            <a:endParaRPr lang="en-US" sz="3200" b="1" dirty="0">
              <a:solidFill>
                <a:srgbClr val="C00000"/>
              </a:solidFill>
            </a:endParaRPr>
          </a:p>
        </p:txBody>
      </p:sp>
      <p:pic>
        <p:nvPicPr>
          <p:cNvPr id="11266" name="Picture 2" descr="C:\Users\Elnaz\Desktop\ابرو\ففففف.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981200"/>
            <a:ext cx="6025298"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840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799" cy="6248400"/>
          </a:xfrm>
        </p:spPr>
        <p:txBody>
          <a:bodyPr>
            <a:normAutofit fontScale="92500" lnSpcReduction="20000"/>
          </a:bodyPr>
          <a:lstStyle/>
          <a:p>
            <a:pPr marL="0" indent="0" algn="r" rtl="1">
              <a:buNone/>
            </a:pPr>
            <a:r>
              <a:rPr lang="fa-IR" dirty="0" smtClean="0"/>
              <a:t>ژلاتیناسیون نشاسته :</a:t>
            </a:r>
          </a:p>
          <a:p>
            <a:pPr marL="0" indent="0" algn="r" rtl="1">
              <a:buNone/>
            </a:pPr>
            <a:r>
              <a:rPr lang="fa-IR" sz="2000" dirty="0" smtClean="0"/>
              <a:t>نشاسته در اب سرد نامحلول </a:t>
            </a:r>
          </a:p>
          <a:p>
            <a:pPr marL="0" indent="0" algn="r" rtl="1">
              <a:buNone/>
            </a:pPr>
            <a:r>
              <a:rPr lang="fa-IR" sz="2000" dirty="0" smtClean="0"/>
              <a:t>است اما میتواند </a:t>
            </a:r>
          </a:p>
          <a:p>
            <a:pPr marL="0" indent="0" algn="r" rtl="1">
              <a:buNone/>
            </a:pPr>
            <a:r>
              <a:rPr lang="fa-IR" sz="2000" dirty="0" smtClean="0"/>
              <a:t>حدود 10-17 درصد </a:t>
            </a:r>
          </a:p>
          <a:p>
            <a:pPr marL="0" indent="0" algn="r" rtl="1">
              <a:buNone/>
            </a:pPr>
            <a:r>
              <a:rPr lang="fa-IR" sz="2000" dirty="0" smtClean="0"/>
              <a:t>رطوبت جذب کند</a:t>
            </a:r>
          </a:p>
          <a:p>
            <a:pPr marL="0" indent="0" algn="r" rtl="1">
              <a:buNone/>
            </a:pPr>
            <a:r>
              <a:rPr lang="fa-IR" sz="2000" dirty="0" smtClean="0"/>
              <a:t>ومتورم گردد.این تورم </a:t>
            </a:r>
          </a:p>
          <a:p>
            <a:pPr marL="0" indent="0" algn="r" rtl="1">
              <a:buNone/>
            </a:pPr>
            <a:r>
              <a:rPr lang="fa-IR" sz="2000" dirty="0" smtClean="0"/>
              <a:t>برگشت پذیر میباشد</a:t>
            </a:r>
          </a:p>
          <a:p>
            <a:pPr marL="0" indent="0" algn="r" rtl="1">
              <a:buNone/>
            </a:pPr>
            <a:r>
              <a:rPr lang="fa-IR" sz="2000" dirty="0" smtClean="0"/>
              <a:t> یعنی ساختار گرانولی</a:t>
            </a:r>
          </a:p>
          <a:p>
            <a:pPr marL="0" indent="0" algn="r" rtl="1">
              <a:buNone/>
            </a:pPr>
            <a:r>
              <a:rPr lang="fa-IR" sz="2000" dirty="0" smtClean="0"/>
              <a:t> نشاسته سالم باقی میماند</a:t>
            </a:r>
          </a:p>
          <a:p>
            <a:pPr marL="0" indent="0" algn="r" rtl="1">
              <a:buNone/>
            </a:pPr>
            <a:r>
              <a:rPr lang="fa-IR" sz="2000" dirty="0" smtClean="0"/>
              <a:t>.هرگاه به محلول نشاسته </a:t>
            </a:r>
          </a:p>
          <a:p>
            <a:pPr marL="0" indent="0" algn="r" rtl="1">
              <a:buNone/>
            </a:pPr>
            <a:r>
              <a:rPr lang="fa-IR" sz="2000" dirty="0" smtClean="0"/>
              <a:t>حرارت داده شود </a:t>
            </a:r>
          </a:p>
          <a:p>
            <a:pPr marL="0" indent="0" algn="r" rtl="1">
              <a:buNone/>
            </a:pPr>
            <a:r>
              <a:rPr lang="fa-IR" sz="2000" dirty="0" smtClean="0"/>
              <a:t>در یک دمای معین </a:t>
            </a:r>
          </a:p>
          <a:p>
            <a:pPr marL="0" indent="0" algn="r" rtl="1">
              <a:buNone/>
            </a:pPr>
            <a:r>
              <a:rPr lang="fa-IR" sz="2000" dirty="0" smtClean="0"/>
              <a:t>پیوند های هیدروژنی</a:t>
            </a:r>
          </a:p>
          <a:p>
            <a:pPr marL="0" indent="0" algn="r" rtl="1">
              <a:buNone/>
            </a:pPr>
            <a:r>
              <a:rPr lang="fa-IR" sz="2000" dirty="0" smtClean="0"/>
              <a:t> گرانول ها شکسته شده</a:t>
            </a:r>
          </a:p>
          <a:p>
            <a:pPr marL="0" indent="0" algn="r" rtl="1">
              <a:buNone/>
            </a:pPr>
            <a:r>
              <a:rPr lang="fa-IR" sz="2000" dirty="0" smtClean="0"/>
              <a:t> و ساختارشان از </a:t>
            </a:r>
          </a:p>
          <a:p>
            <a:pPr marL="0" indent="0" algn="r" rtl="1">
              <a:buNone/>
            </a:pPr>
            <a:r>
              <a:rPr lang="fa-IR" sz="2000" dirty="0" smtClean="0"/>
              <a:t>بین میرود به اصطلاح</a:t>
            </a:r>
          </a:p>
          <a:p>
            <a:pPr marL="0" indent="0" algn="r" rtl="1">
              <a:buNone/>
            </a:pPr>
            <a:r>
              <a:rPr lang="fa-IR" sz="2000" dirty="0" smtClean="0"/>
              <a:t> نشاسته ژلاتینه </a:t>
            </a:r>
          </a:p>
          <a:p>
            <a:pPr marL="0" indent="0" algn="r" rtl="1">
              <a:buNone/>
            </a:pPr>
            <a:r>
              <a:rPr lang="fa-IR" sz="2000" dirty="0" smtClean="0"/>
              <a:t>میشود و به آن دمای </a:t>
            </a:r>
          </a:p>
          <a:p>
            <a:pPr marL="0" indent="0" algn="r" rtl="1">
              <a:buNone/>
            </a:pPr>
            <a:r>
              <a:rPr lang="fa-IR" sz="2000" dirty="0" smtClean="0"/>
              <a:t>خاص که این اتفاق</a:t>
            </a:r>
          </a:p>
          <a:p>
            <a:pPr marL="0" indent="0" algn="r" rtl="1">
              <a:buNone/>
            </a:pPr>
            <a:r>
              <a:rPr lang="fa-IR" sz="2000" dirty="0" smtClean="0"/>
              <a:t> می افتد دمای ژلاتیناسیون</a:t>
            </a:r>
          </a:p>
          <a:p>
            <a:pPr marL="0" indent="0" algn="r" rtl="1">
              <a:buNone/>
            </a:pPr>
            <a:r>
              <a:rPr lang="fa-IR" sz="2000" dirty="0" smtClean="0"/>
              <a:t> میگویند</a:t>
            </a:r>
            <a:endParaRPr lang="en-US" sz="2000" dirty="0"/>
          </a:p>
        </p:txBody>
      </p:sp>
      <p:pic>
        <p:nvPicPr>
          <p:cNvPr id="9218" name="Picture 2" descr="C:\Users\Elnaz\Desktop\ابرو\ذذذذذذذذذذذذ.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6096000"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027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799" cy="6248400"/>
          </a:xfrm>
        </p:spPr>
        <p:txBody>
          <a:bodyPr/>
          <a:lstStyle/>
          <a:p>
            <a:pPr marL="0" indent="0" algn="r" rtl="1">
              <a:buNone/>
            </a:pPr>
            <a:r>
              <a:rPr lang="fa-IR" dirty="0" smtClean="0"/>
              <a:t>رتروگراداسیون و بیاتی :</a:t>
            </a:r>
          </a:p>
          <a:p>
            <a:pPr marL="0" indent="0" algn="r" rtl="1">
              <a:buNone/>
            </a:pPr>
            <a:r>
              <a:rPr lang="fa-IR" sz="1800" dirty="0" smtClean="0"/>
              <a:t>وقتی خمیر داغ نشاسته سریع سرد شود ژل تشکیل میدهدولی اگر سرعت سرد کردن آهسته باشد مولکول های خطی گلوکز که به خارج گرانول های نشاسته نشت کرده اند به آهستگی به هم نزدیک میشوند و بین آنها پیوند هیدروژنی برقرار میشود که به این عمل رتروگراداسیون میگوینددر حقیقت نشاسته دچار کریستالیزاسیون مجدد میگردد.</a:t>
            </a:r>
          </a:p>
          <a:p>
            <a:pPr marL="0" indent="0" algn="r" rtl="1">
              <a:buNone/>
            </a:pPr>
            <a:r>
              <a:rPr lang="fa-IR" sz="1800" b="1" u="sng" dirty="0" smtClean="0"/>
              <a:t>در اثر رتروگراداسیون :</a:t>
            </a:r>
          </a:p>
          <a:p>
            <a:pPr algn="r" rtl="1">
              <a:buFont typeface="Courier New" panose="02070309020205020404" pitchFamily="49" charset="0"/>
              <a:buChar char="o"/>
            </a:pPr>
            <a:r>
              <a:rPr lang="fa-IR" sz="1800" dirty="0" smtClean="0"/>
              <a:t>حلالیت نشاسته کاهش</a:t>
            </a:r>
          </a:p>
          <a:p>
            <a:pPr algn="r" rtl="1">
              <a:buFont typeface="Courier New" panose="02070309020205020404" pitchFamily="49" charset="0"/>
              <a:buChar char="o"/>
            </a:pPr>
            <a:r>
              <a:rPr lang="fa-IR" sz="1800" dirty="0" smtClean="0"/>
              <a:t>ویسکوزیته نشاسته افزایش</a:t>
            </a:r>
          </a:p>
          <a:p>
            <a:pPr algn="r" rtl="1">
              <a:buFont typeface="Courier New" panose="02070309020205020404" pitchFamily="49" charset="0"/>
              <a:buChar char="o"/>
            </a:pPr>
            <a:r>
              <a:rPr lang="fa-IR" sz="1800" dirty="0" smtClean="0"/>
              <a:t>اثر آنزیم آمیلازی روی آن کاهش</a:t>
            </a:r>
          </a:p>
          <a:p>
            <a:pPr marL="0" indent="0" algn="r" rtl="1">
              <a:buNone/>
            </a:pPr>
            <a:r>
              <a:rPr lang="fa-IR" sz="1800" dirty="0" smtClean="0"/>
              <a:t>بیاتی را به طور کلی فرایندی 2 مرحله ای میدانند:</a:t>
            </a:r>
          </a:p>
          <a:p>
            <a:pPr marL="342900" indent="-342900" algn="r" rtl="1">
              <a:buFont typeface="+mj-lt"/>
              <a:buAutoNum type="arabicParenR"/>
            </a:pPr>
            <a:r>
              <a:rPr lang="fa-IR" sz="1800" dirty="0" smtClean="0"/>
              <a:t> .در طی چند ساعت اول خروج نان از فر آمیلوزها نشت کرده به فضای بین گرانولی به آهستگی به هم نزدیک میگردند و رتروگرید میشوند (پیوند هیدروژنی بین آنها به وجود می آید ). به همین علت به نان حالتی ارتجاعی میدهد </a:t>
            </a:r>
          </a:p>
          <a:p>
            <a:pPr marL="342900" indent="-342900" algn="r" rtl="1">
              <a:buFont typeface="+mj-lt"/>
              <a:buAutoNum type="arabicParenR"/>
            </a:pPr>
            <a:r>
              <a:rPr lang="fa-IR" sz="1800" dirty="0" smtClean="0"/>
              <a:t>فرایند پیشرفته بیاتی رتروگرید آمیلوپکتین است به این ترتیب که بخشی از امیلوپکتین در طول مدت نگه داری به آهستگی به هم نزدیک شده و بین آنها نیز پیوند هیدروژنی بر قرار میگردد</a:t>
            </a:r>
          </a:p>
          <a:p>
            <a:pPr marL="0" indent="0" algn="r" rtl="1">
              <a:buNone/>
            </a:pPr>
            <a:r>
              <a:rPr lang="fa-IR" sz="1800" dirty="0" smtClean="0"/>
              <a:t>به دلیل مولکول هایی آب ازاد شده طی پیوند هیدروژنی و مهاجرتشان از مغز نان به سطح ان سبب ایجاد حالت لاستیکی در نان شده و مغز نان اندکی سفید تر به نظر میرسد.</a:t>
            </a:r>
          </a:p>
          <a:p>
            <a:pPr marL="0" indent="0" algn="r" rtl="1">
              <a:buNone/>
            </a:pPr>
            <a:r>
              <a:rPr lang="fa-IR" sz="1800" dirty="0" smtClean="0"/>
              <a:t>البته اتصالات هیدروژنی بین آمیلو پکتین ها کمتر از آمیلوزهاست بنابراین میتوان با اعمال حرارت 55 درجه یانتیگراد بخشی از پیوند ها را نابود کرد و کمی از حالت بیاتی آن را خارج کرد. </a:t>
            </a:r>
          </a:p>
          <a:p>
            <a:pPr marL="0" indent="0" algn="r" rtl="1">
              <a:buNone/>
            </a:pPr>
            <a:r>
              <a:rPr lang="fa-IR" sz="1800" dirty="0" smtClean="0"/>
              <a:t> </a:t>
            </a:r>
            <a:endParaRPr lang="en-US" sz="1800" b="1" u="sng" dirty="0"/>
          </a:p>
        </p:txBody>
      </p:sp>
    </p:spTree>
    <p:extLst>
      <p:ext uri="{BB962C8B-B14F-4D97-AF65-F5344CB8AC3E}">
        <p14:creationId xmlns:p14="http://schemas.microsoft.com/office/powerpoint/2010/main" val="4005911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324600"/>
          </a:xfrm>
        </p:spPr>
        <p:txBody>
          <a:bodyPr/>
          <a:lstStyle/>
          <a:p>
            <a:pPr marL="0" indent="0" algn="r" rtl="1">
              <a:buNone/>
            </a:pPr>
            <a:r>
              <a:rPr lang="fa-IR" b="1" dirty="0" smtClean="0"/>
              <a:t>روش های جلوگیری از بیاتی:</a:t>
            </a:r>
          </a:p>
          <a:p>
            <a:pPr algn="r" rtl="1">
              <a:buClrTx/>
              <a:buFont typeface="Wingdings" panose="05000000000000000000" pitchFamily="2" charset="2"/>
              <a:buChar char="q"/>
            </a:pPr>
            <a:r>
              <a:rPr lang="fa-IR" sz="1800" dirty="0"/>
              <a:t> </a:t>
            </a:r>
            <a:r>
              <a:rPr lang="fa-IR" sz="1800" dirty="0" smtClean="0"/>
              <a:t>بهترین روش نگه داری نان در دمای زیر -18 درجه سانتیگراد</a:t>
            </a:r>
          </a:p>
          <a:p>
            <a:pPr algn="r" rtl="1">
              <a:buClrTx/>
              <a:buFont typeface="Wingdings" panose="05000000000000000000" pitchFamily="2" charset="2"/>
              <a:buChar char="q"/>
            </a:pPr>
            <a:r>
              <a:rPr lang="fa-IR" sz="1800" dirty="0" smtClean="0"/>
              <a:t>نگه داری نان در دمای بالاتر از 55 درجه سانتیگراد</a:t>
            </a:r>
          </a:p>
          <a:p>
            <a:pPr algn="r" rtl="1">
              <a:buClrTx/>
              <a:buFont typeface="Wingdings" panose="05000000000000000000" pitchFamily="2" charset="2"/>
              <a:buChar char="q"/>
            </a:pPr>
            <a:r>
              <a:rPr lang="fa-IR" sz="1800" dirty="0" smtClean="0"/>
              <a:t>افزودن لیپید های قطبی ( فسفو لیپید ها) یا اسید های چرب یا امولسیفایر ها به دلیل نامحلول کردن آمیلوز در فضای نشت کرده</a:t>
            </a:r>
          </a:p>
          <a:p>
            <a:pPr algn="r" rtl="1">
              <a:buClrTx/>
              <a:buFont typeface="Wingdings" panose="05000000000000000000" pitchFamily="2" charset="2"/>
              <a:buChar char="q"/>
            </a:pPr>
            <a:r>
              <a:rPr lang="fa-IR" sz="1800" dirty="0" smtClean="0"/>
              <a:t>تولید نان بسیر خشک جهت ممانعت از حرکت آمیلوزها و آمیلوپکتین ها</a:t>
            </a:r>
            <a:endParaRPr lang="en-US" sz="1800" dirty="0"/>
          </a:p>
        </p:txBody>
      </p:sp>
      <p:pic>
        <p:nvPicPr>
          <p:cNvPr id="10242" name="Picture 2" descr="C:\Users\Elnaz\Desktop\ابرو\اااااااااااا.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408" y="2457535"/>
            <a:ext cx="4408487" cy="4019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53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400800"/>
          </a:xfrm>
        </p:spPr>
        <p:txBody>
          <a:bodyPr>
            <a:normAutofit lnSpcReduction="10000"/>
          </a:bodyPr>
          <a:lstStyle/>
          <a:p>
            <a:pPr marL="0" indent="0" algn="r" rtl="1">
              <a:buNone/>
            </a:pPr>
            <a:r>
              <a:rPr lang="fa-IR" b="1" dirty="0" smtClean="0">
                <a:solidFill>
                  <a:srgbClr val="C00000"/>
                </a:solidFill>
              </a:rPr>
              <a:t>1- خاصیت احیاءکنندگی :</a:t>
            </a:r>
          </a:p>
          <a:p>
            <a:pPr marL="0" indent="0" algn="r" rtl="1">
              <a:buNone/>
            </a:pPr>
            <a:r>
              <a:rPr lang="fa-IR" sz="1800" dirty="0" smtClean="0">
                <a:solidFill>
                  <a:schemeClr val="tx1"/>
                </a:solidFill>
              </a:rPr>
              <a:t>تمام منو ساکارید ها و قسمت زیادی از دی ساکارید ها به سبب دارا بودن گروه کربونیلی آزاد دارای خاصیت احیاءکنندگی هستند.قندهایی که کربن آنومری آنها آزاد باشد یا به عبارتی درگیر پیوند دیگری نباشد حلقه میتواند طی موتاروتاسیون باز شود و باعث احیاءترکیبات گردد.گروه آزاد آلدئیدی یا کتونی یک قند احیاء کننده می تواند با ترکیباتی مثل یون مس 2 ظرفیتی موجود در محلول بندیکت و یا فهلینگ (تست تشخیص قند های احیاء کننده ) واکنش دهد و آنها را احیاء کند در این حالت کربن آنومری قند اکسید و به اسید تبدیل میگردد.</a:t>
            </a:r>
          </a:p>
          <a:p>
            <a:pPr marL="0" indent="0" algn="r" rtl="1">
              <a:buNone/>
            </a:pPr>
            <a:endParaRPr lang="fa-IR" sz="1800" dirty="0">
              <a:solidFill>
                <a:schemeClr val="tx1"/>
              </a:solidFill>
            </a:endParaRPr>
          </a:p>
          <a:p>
            <a:pPr marL="0" indent="0" algn="r" rtl="1">
              <a:buNone/>
            </a:pPr>
            <a:r>
              <a:rPr lang="fa-IR" b="1" dirty="0" smtClean="0">
                <a:solidFill>
                  <a:srgbClr val="C00000"/>
                </a:solidFill>
              </a:rPr>
              <a:t>2- احیاء شدن قند ها :</a:t>
            </a:r>
          </a:p>
          <a:p>
            <a:pPr marL="0" indent="0" algn="r" rtl="1">
              <a:buNone/>
            </a:pPr>
            <a:r>
              <a:rPr lang="fa-IR" sz="1800" dirty="0" smtClean="0">
                <a:solidFill>
                  <a:schemeClr val="tx1"/>
                </a:solidFill>
              </a:rPr>
              <a:t>هرگاه گروه کربونیلی قندها تحت اثر یک عامل احیاءکننده قوی</a:t>
            </a:r>
          </a:p>
          <a:p>
            <a:pPr marL="0" indent="0" algn="r" rtl="1">
              <a:buNone/>
            </a:pPr>
            <a:r>
              <a:rPr lang="fa-IR" sz="1800" dirty="0" smtClean="0">
                <a:solidFill>
                  <a:schemeClr val="tx1"/>
                </a:solidFill>
              </a:rPr>
              <a:t> یا تحت اثر آنزیم ها احیاءشوند </a:t>
            </a:r>
            <a:r>
              <a:rPr lang="fa-IR" sz="1800" b="1" u="sng" dirty="0" smtClean="0">
                <a:solidFill>
                  <a:schemeClr val="tx1"/>
                </a:solidFill>
              </a:rPr>
              <a:t>قند الکلی(</a:t>
            </a:r>
            <a:r>
              <a:rPr lang="en-US" sz="1800" dirty="0">
                <a:solidFill>
                  <a:schemeClr val="tx1"/>
                </a:solidFill>
              </a:rPr>
              <a:t>OH</a:t>
            </a:r>
            <a:r>
              <a:rPr lang="fa-IR" sz="1800" dirty="0" smtClean="0">
                <a:solidFill>
                  <a:schemeClr val="tx1"/>
                </a:solidFill>
              </a:rPr>
              <a:t>)</a:t>
            </a:r>
          </a:p>
          <a:p>
            <a:pPr marL="0" indent="0" algn="r" rtl="1">
              <a:buNone/>
            </a:pPr>
            <a:r>
              <a:rPr lang="en-US" sz="1800" dirty="0" smtClean="0">
                <a:solidFill>
                  <a:schemeClr val="tx1"/>
                </a:solidFill>
              </a:rPr>
              <a:t> </a:t>
            </a:r>
            <a:r>
              <a:rPr lang="fa-IR" sz="1800" dirty="0" smtClean="0">
                <a:solidFill>
                  <a:schemeClr val="tx1"/>
                </a:solidFill>
              </a:rPr>
              <a:t>یا </a:t>
            </a:r>
            <a:r>
              <a:rPr lang="fa-IR" sz="1800" b="1" u="sng" dirty="0" smtClean="0">
                <a:solidFill>
                  <a:schemeClr val="tx1"/>
                </a:solidFill>
              </a:rPr>
              <a:t>آلدیتول</a:t>
            </a:r>
            <a:r>
              <a:rPr lang="fa-IR" sz="1800" dirty="0" smtClean="0">
                <a:solidFill>
                  <a:schemeClr val="tx1"/>
                </a:solidFill>
              </a:rPr>
              <a:t>  یا </a:t>
            </a:r>
            <a:r>
              <a:rPr lang="fa-IR" sz="1800" b="1" u="sng" dirty="0" smtClean="0">
                <a:solidFill>
                  <a:schemeClr val="tx1"/>
                </a:solidFill>
              </a:rPr>
              <a:t>پلی آل </a:t>
            </a:r>
            <a:r>
              <a:rPr lang="fa-IR" sz="1800" dirty="0" smtClean="0">
                <a:solidFill>
                  <a:schemeClr val="tx1"/>
                </a:solidFill>
              </a:rPr>
              <a:t>نیز گفته میشود تشکیل میگردد</a:t>
            </a:r>
          </a:p>
          <a:p>
            <a:pPr marL="0" indent="0" algn="r" rtl="1">
              <a:buNone/>
            </a:pPr>
            <a:r>
              <a:rPr lang="fa-IR" sz="1800" dirty="0" smtClean="0">
                <a:solidFill>
                  <a:schemeClr val="tx1"/>
                </a:solidFill>
              </a:rPr>
              <a:t>.این ترکیبات شیرین هستند اما جذبشان در بدن به آهستگی</a:t>
            </a:r>
          </a:p>
          <a:p>
            <a:pPr marL="0" indent="0" algn="r" rtl="1">
              <a:buNone/>
            </a:pPr>
            <a:r>
              <a:rPr lang="fa-IR" sz="1800" dirty="0" smtClean="0">
                <a:solidFill>
                  <a:schemeClr val="tx1"/>
                </a:solidFill>
              </a:rPr>
              <a:t> صورت میگیرد و به انسولین نیاز ندارد . </a:t>
            </a:r>
          </a:p>
          <a:p>
            <a:pPr marL="0" indent="0" algn="r" rtl="1">
              <a:buNone/>
            </a:pPr>
            <a:r>
              <a:rPr lang="fa-IR" sz="1800" dirty="0" smtClean="0">
                <a:solidFill>
                  <a:schemeClr val="tx1"/>
                </a:solidFill>
              </a:rPr>
              <a:t>پس به عنوان شیرین کننده برای افراد دیابتی کاربرد دارد</a:t>
            </a:r>
          </a:p>
          <a:p>
            <a:pPr marL="0" indent="0" algn="r" rtl="1">
              <a:buNone/>
            </a:pPr>
            <a:r>
              <a:rPr lang="fa-IR" sz="1800" dirty="0" smtClean="0">
                <a:solidFill>
                  <a:schemeClr val="tx1"/>
                </a:solidFill>
              </a:rPr>
              <a:t>.ترکیباتی غیر احیاءکننده هستند و خاصیت ملین دارد.</a:t>
            </a:r>
          </a:p>
          <a:p>
            <a:pPr marL="0" indent="0" algn="r" rtl="1">
              <a:buNone/>
            </a:pPr>
            <a:r>
              <a:rPr lang="fa-IR" sz="1800" dirty="0" smtClean="0">
                <a:solidFill>
                  <a:schemeClr val="tx1"/>
                </a:solidFill>
              </a:rPr>
              <a:t>(گلوکز=گلوسیتول یا سوربیتول که فراوان ترین قند الکل است )</a:t>
            </a:r>
          </a:p>
          <a:p>
            <a:pPr marL="0" indent="0" algn="r" rtl="1">
              <a:buNone/>
            </a:pPr>
            <a:r>
              <a:rPr lang="fa-IR" sz="1800" dirty="0" smtClean="0">
                <a:solidFill>
                  <a:schemeClr val="tx1"/>
                </a:solidFill>
              </a:rPr>
              <a:t>(گالاکتورز=گالاکتیتول)</a:t>
            </a:r>
          </a:p>
          <a:p>
            <a:pPr marL="0" indent="0" algn="r" rtl="1">
              <a:buNone/>
            </a:pPr>
            <a:r>
              <a:rPr lang="fa-IR" sz="1800" dirty="0" smtClean="0">
                <a:solidFill>
                  <a:schemeClr val="tx1"/>
                </a:solidFill>
              </a:rPr>
              <a:t>(فروکتوز = سوربیتول و مانیتول)</a:t>
            </a:r>
          </a:p>
          <a:p>
            <a:pPr marL="0" indent="0" algn="r" rtl="1">
              <a:buNone/>
            </a:pPr>
            <a:r>
              <a:rPr lang="fa-IR" sz="1800" dirty="0" smtClean="0">
                <a:solidFill>
                  <a:schemeClr val="tx1"/>
                </a:solidFill>
              </a:rPr>
              <a:t>(مانوز=مانیتول)</a:t>
            </a:r>
          </a:p>
          <a:p>
            <a:pPr marL="0" indent="0" algn="r" rtl="1">
              <a:buNone/>
            </a:pPr>
            <a:r>
              <a:rPr lang="fa-IR" sz="1800" dirty="0" smtClean="0">
                <a:solidFill>
                  <a:schemeClr val="tx1"/>
                </a:solidFill>
              </a:rPr>
              <a:t>(دی هیدروکسی استن و گلیسر آلدئید = گلیسرول )</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874" y="2362200"/>
            <a:ext cx="3659591"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8063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629400"/>
          </a:xfrm>
        </p:spPr>
        <p:txBody>
          <a:bodyPr>
            <a:normAutofit lnSpcReduction="10000"/>
          </a:bodyPr>
          <a:lstStyle/>
          <a:p>
            <a:pPr marL="0" indent="0" algn="r" rtl="1">
              <a:buNone/>
            </a:pPr>
            <a:r>
              <a:rPr lang="fa-IR" b="1" dirty="0" smtClean="0">
                <a:solidFill>
                  <a:srgbClr val="C00000"/>
                </a:solidFill>
              </a:rPr>
              <a:t>3- موتاروتاسیون :</a:t>
            </a:r>
          </a:p>
          <a:p>
            <a:pPr marL="0" indent="0" algn="r" rtl="1">
              <a:buNone/>
            </a:pPr>
            <a:r>
              <a:rPr lang="fa-IR" sz="1800" dirty="0" smtClean="0">
                <a:solidFill>
                  <a:schemeClr val="tx1"/>
                </a:solidFill>
              </a:rPr>
              <a:t>هرگاه یک محلول قند احیاء کننده تهیه شود بین اشکال ایزومری آن یعنی آلفا (پیرانوز- فورانوز) وبتا (پیرانوز – فورانوز ) تبادلات تعادلی برقرار گردد را موتاروتاسیون میگویند.این مساله توسط چرخش زاویه پلاریمتر قابل تشخیص است تا پلاریمتر روی یک عدد ثابت شودو و فقط در محلول قند های احیاء کننده رخ میدهد یعنی قند هایی که گروه کربونیلی آزاد دارد. و اولین واکنشی است که هنگام حل شدن قند ها ی احیاء کننده رخ میدهد.قند ها در هنگام تبدیل به یکدیگر باید از فرم فیشر عبور کنند یعنی تبدیل اشکال بدون باز شده حلقه(پل اکسیژنی ) و تبدیل به فرم فیشر امکان پذیر نیست.</a:t>
            </a:r>
          </a:p>
          <a:p>
            <a:pPr marL="0" indent="0" algn="r" rtl="1">
              <a:buNone/>
            </a:pPr>
            <a:r>
              <a:rPr lang="fa-IR" sz="1800" b="1" dirty="0" smtClean="0">
                <a:solidFill>
                  <a:schemeClr val="tx1"/>
                </a:solidFill>
              </a:rPr>
              <a:t>موتاروتاسیون ساده: </a:t>
            </a:r>
          </a:p>
          <a:p>
            <a:pPr marL="0" indent="0" algn="r" rtl="1">
              <a:buNone/>
            </a:pPr>
            <a:r>
              <a:rPr lang="fa-IR" sz="1800" dirty="0" smtClean="0">
                <a:solidFill>
                  <a:schemeClr val="tx1"/>
                </a:solidFill>
              </a:rPr>
              <a:t>بعد از رسیدن به تعادل تها فرم پیرانوزی دارند</a:t>
            </a:r>
          </a:p>
          <a:p>
            <a:pPr marL="0" indent="0" algn="r" rtl="1">
              <a:buNone/>
            </a:pPr>
            <a:r>
              <a:rPr lang="fa-IR" sz="1800" b="1" dirty="0" smtClean="0">
                <a:solidFill>
                  <a:schemeClr val="tx1"/>
                </a:solidFill>
              </a:rPr>
              <a:t>موتاروتاسیون کامل یا پیچیده :</a:t>
            </a:r>
          </a:p>
          <a:p>
            <a:pPr marL="0" indent="0" algn="r" rtl="1">
              <a:buNone/>
            </a:pPr>
            <a:r>
              <a:rPr lang="fa-IR" sz="1800" dirty="0" smtClean="0">
                <a:solidFill>
                  <a:schemeClr val="tx1"/>
                </a:solidFill>
              </a:rPr>
              <a:t>پس از رسیدن به تعادل هم فرم پیرانوزی دارند هم فورانوزی</a:t>
            </a:r>
          </a:p>
          <a:p>
            <a:pPr marL="0" indent="0" algn="r" rtl="1">
              <a:buNone/>
            </a:pPr>
            <a:r>
              <a:rPr lang="fa-IR" sz="1800" dirty="0" smtClean="0"/>
              <a:t>       افزایش دما یا افزودن اسید –قلیا سرعت موتاروتاسیون را </a:t>
            </a:r>
          </a:p>
          <a:p>
            <a:pPr marL="0" indent="0" algn="r" rtl="1">
              <a:buNone/>
            </a:pPr>
            <a:r>
              <a:rPr lang="fa-IR" sz="1800" dirty="0" smtClean="0"/>
              <a:t>افزایش میدهد </a:t>
            </a:r>
          </a:p>
          <a:p>
            <a:pPr marL="0" indent="0" algn="r" rtl="1">
              <a:buNone/>
            </a:pPr>
            <a:endParaRPr lang="fa-IR" sz="1800" dirty="0"/>
          </a:p>
          <a:p>
            <a:pPr marL="0" indent="0" algn="r" rtl="1">
              <a:buNone/>
            </a:pPr>
            <a:r>
              <a:rPr lang="fa-IR" b="1" dirty="0" smtClean="0">
                <a:solidFill>
                  <a:srgbClr val="C00000"/>
                </a:solidFill>
              </a:rPr>
              <a:t>4- استریفیکاسیون قندها(استری شدن ) :</a:t>
            </a:r>
          </a:p>
          <a:p>
            <a:pPr marL="0" indent="0" algn="r" rtl="1">
              <a:buNone/>
            </a:pPr>
            <a:r>
              <a:rPr lang="fa-IR" sz="1800" dirty="0">
                <a:solidFill>
                  <a:schemeClr val="tx1"/>
                </a:solidFill>
              </a:rPr>
              <a:t>یک نام عمومی برای واکنشی است که دو </a:t>
            </a:r>
            <a:r>
              <a:rPr lang="fa-IR" sz="1800" dirty="0"/>
              <a:t>ماده (عمدتا یک </a:t>
            </a:r>
            <a:r>
              <a:rPr lang="fa-IR" sz="1800" dirty="0">
                <a:hlinkClick r:id="rId3" tooltip="الکل"/>
              </a:rPr>
              <a:t>الکل</a:t>
            </a:r>
            <a:r>
              <a:rPr lang="fa-IR" sz="1800" dirty="0"/>
              <a:t> و یک </a:t>
            </a:r>
            <a:r>
              <a:rPr lang="fa-IR" sz="1800" dirty="0">
                <a:hlinkClick r:id="rId4" tooltip="اسید آلی"/>
              </a:rPr>
              <a:t>اسید</a:t>
            </a:r>
            <a:r>
              <a:rPr lang="fa-IR" sz="1800" dirty="0"/>
              <a:t>) یک مولکول </a:t>
            </a:r>
            <a:r>
              <a:rPr lang="fa-IR" sz="1800" dirty="0">
                <a:hlinkClick r:id="rId5" tooltip="استر (شیمی)"/>
              </a:rPr>
              <a:t>استر (شیمی)</a:t>
            </a:r>
            <a:r>
              <a:rPr lang="fa-IR" sz="1800" dirty="0"/>
              <a:t> را ایجاد</a:t>
            </a:r>
          </a:p>
          <a:p>
            <a:pPr marL="0" indent="0" algn="r" rtl="1">
              <a:buNone/>
            </a:pPr>
            <a:r>
              <a:rPr lang="fa-IR" sz="1800" dirty="0" smtClean="0"/>
              <a:t>می کنند. </a:t>
            </a:r>
            <a:r>
              <a:rPr lang="fa-IR" sz="1800" dirty="0" smtClean="0">
                <a:solidFill>
                  <a:schemeClr val="tx1"/>
                </a:solidFill>
              </a:rPr>
              <a:t>مهمترین این واکنش ها</a:t>
            </a:r>
            <a:r>
              <a:rPr lang="fa-IR" sz="1800" dirty="0">
                <a:solidFill>
                  <a:schemeClr val="tx1"/>
                </a:solidFill>
              </a:rPr>
              <a:t>در بدن موجودات زنده فسفریلاسیون قند ها میباشد که نقش مهمی در متابولیسم انرژی </a:t>
            </a:r>
            <a:r>
              <a:rPr lang="fa-IR" sz="1800" dirty="0" smtClean="0">
                <a:solidFill>
                  <a:schemeClr val="tx1"/>
                </a:solidFill>
              </a:rPr>
              <a:t>دارد</a:t>
            </a:r>
          </a:p>
          <a:p>
            <a:pPr marL="0" indent="0" algn="r" rtl="1">
              <a:buNone/>
            </a:pPr>
            <a:r>
              <a:rPr lang="fa-IR" b="1" dirty="0" smtClean="0">
                <a:solidFill>
                  <a:srgbClr val="C00000"/>
                </a:solidFill>
              </a:rPr>
              <a:t>5- واکنش یرگشت قندها : </a:t>
            </a:r>
            <a:r>
              <a:rPr lang="fa-IR" sz="2000" dirty="0" smtClean="0">
                <a:solidFill>
                  <a:schemeClr val="tx1"/>
                </a:solidFill>
              </a:rPr>
              <a:t>هرگاه محلول غلیظ قندی(منو ساکارید ) داشته باشیم در دمای محیط برای مدت نسبتا طولانی باقی بمانند در بین انها واکنش های برگشت ایجاد میشودیعنی منوساکاریدها به هم پیوسته و دی ساکاریدها را میسازند </a:t>
            </a:r>
            <a:endParaRPr lang="en-US" sz="2000" dirty="0">
              <a:solidFill>
                <a:schemeClr val="tx1"/>
              </a:solidFill>
            </a:endParaRPr>
          </a:p>
          <a:p>
            <a:pPr marL="0" indent="0" algn="r" rtl="1">
              <a:buNone/>
            </a:pPr>
            <a:endParaRPr lang="fa-IR" sz="1600" dirty="0">
              <a:solidFill>
                <a:schemeClr val="tx1"/>
              </a:solidFill>
            </a:endParaRPr>
          </a:p>
          <a:p>
            <a:pPr marL="0" indent="0" algn="r" rtl="1">
              <a:buNone/>
            </a:pPr>
            <a:endParaRPr lang="fa-IR" sz="1800" dirty="0" smtClean="0"/>
          </a:p>
          <a:p>
            <a:pPr marL="0" indent="0" algn="r" rtl="1">
              <a:buNone/>
            </a:pPr>
            <a:endParaRPr lang="fa-IR" sz="1800" dirty="0">
              <a:solidFill>
                <a:schemeClr val="tx1"/>
              </a:solidFill>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316" y="2438400"/>
            <a:ext cx="3429000"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5-Point Star 3"/>
          <p:cNvSpPr/>
          <p:nvPr/>
        </p:nvSpPr>
        <p:spPr>
          <a:xfrm>
            <a:off x="8560469" y="3429000"/>
            <a:ext cx="228600" cy="2286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3986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400800"/>
          </a:xfrm>
        </p:spPr>
        <p:txBody>
          <a:bodyPr>
            <a:normAutofit fontScale="92500" lnSpcReduction="10000"/>
          </a:bodyPr>
          <a:lstStyle/>
          <a:p>
            <a:pPr marL="0" indent="0" algn="r" rtl="1">
              <a:buNone/>
            </a:pPr>
            <a:r>
              <a:rPr lang="fa-IR" sz="2800" b="1" dirty="0" smtClean="0">
                <a:solidFill>
                  <a:srgbClr val="C00000"/>
                </a:solidFill>
              </a:rPr>
              <a:t>الیگو ساکارید ها:</a:t>
            </a:r>
          </a:p>
          <a:p>
            <a:pPr marL="0" indent="0" algn="r" rtl="1">
              <a:buNone/>
            </a:pPr>
            <a:r>
              <a:rPr lang="fa-IR" sz="1800" dirty="0"/>
              <a:t>لیگوساکاریدها از اتصال دو الی ده واحد منوساکاریدي تشکیل میشوند .مهمترین الیگوساکاریدها ديساکاریدها هستند که از اتصال دو واحد منوساکاریدي شکل گرفتهاند </a:t>
            </a:r>
            <a:r>
              <a:rPr lang="fa-IR" sz="1800" dirty="0" smtClean="0"/>
              <a:t>در منو ساکارید ها علاوهه بر نوع منو ساکارید نحوه اتصالشان نیز مهم است.برا تشکیلشان گروه هیدروکسیل آنومری یک قند با گروه هیدروکسیل قند دیگری پیوند برقرار میکند پیوند گلیکوزیدی از نوع </a:t>
            </a:r>
            <a:r>
              <a:rPr lang="en-US" sz="1800" dirty="0" smtClean="0"/>
              <a:t>O</a:t>
            </a:r>
            <a:r>
              <a:rPr lang="fa-IR" sz="1800" dirty="0" smtClean="0"/>
              <a:t>- گلیکوزید. بنابراین دی ساکاریدها نیز گلیکوزید هستند .لازم به ذکر است که منو ساکارید ها بر خلاف الیگو ساکاریدها در مقابل عوامل قلیایی ناپایدار بودند اما در حضور اسید رقیق پایدارند . اتصالات گلیکوزیدی غیر احیاکننده بوده و نسبت به اسیدها وهیدرولیز انزیمی حساس میباشند اما نسبت به شرایط قلیایی مقاوم هستند </a:t>
            </a:r>
          </a:p>
          <a:p>
            <a:pPr marL="0" indent="0" algn="r" rtl="1">
              <a:buNone/>
            </a:pPr>
            <a:endParaRPr lang="fa-IR" sz="1800" b="1" u="sng" dirty="0">
              <a:solidFill>
                <a:schemeClr val="tx1"/>
              </a:solidFill>
            </a:endParaRPr>
          </a:p>
          <a:p>
            <a:pPr marL="0" indent="0" algn="r" rtl="1">
              <a:buNone/>
            </a:pPr>
            <a:endParaRPr lang="fa-IR" sz="1800" b="1" u="sng" dirty="0" smtClean="0">
              <a:solidFill>
                <a:schemeClr val="tx1"/>
              </a:solidFill>
            </a:endParaRPr>
          </a:p>
          <a:p>
            <a:pPr marL="0" indent="0" algn="r" rtl="1">
              <a:buNone/>
            </a:pPr>
            <a:endParaRPr lang="fa-IR" sz="1800" b="1" u="sng" dirty="0">
              <a:solidFill>
                <a:schemeClr val="tx1"/>
              </a:solidFill>
            </a:endParaRPr>
          </a:p>
          <a:p>
            <a:pPr marL="0" indent="0" algn="r" rtl="1">
              <a:buNone/>
            </a:pPr>
            <a:endParaRPr lang="fa-IR" sz="1800" b="1" u="sng" dirty="0" smtClean="0">
              <a:solidFill>
                <a:schemeClr val="tx1"/>
              </a:solidFill>
            </a:endParaRPr>
          </a:p>
          <a:p>
            <a:pPr marL="0" indent="0" algn="r" rtl="1">
              <a:buNone/>
            </a:pPr>
            <a:endParaRPr lang="fa-IR" sz="1800" b="1" u="sng" dirty="0">
              <a:solidFill>
                <a:schemeClr val="tx1"/>
              </a:solidFill>
            </a:endParaRPr>
          </a:p>
          <a:p>
            <a:pPr marL="0" indent="0" algn="r" rtl="1">
              <a:buNone/>
            </a:pPr>
            <a:endParaRPr lang="fa-IR" sz="1800" b="1" u="sng" dirty="0" smtClean="0">
              <a:solidFill>
                <a:schemeClr val="tx1"/>
              </a:solidFill>
            </a:endParaRPr>
          </a:p>
          <a:p>
            <a:pPr marL="0" indent="0" algn="r" rtl="1">
              <a:buNone/>
            </a:pPr>
            <a:r>
              <a:rPr lang="fa-IR" b="1" dirty="0" smtClean="0">
                <a:solidFill>
                  <a:srgbClr val="C00000"/>
                </a:solidFill>
              </a:rPr>
              <a:t>ساکاروز :</a:t>
            </a:r>
            <a:r>
              <a:rPr lang="en-US" dirty="0" smtClean="0">
                <a:solidFill>
                  <a:srgbClr val="C00000"/>
                </a:solidFill>
              </a:rPr>
              <a:t>Sucrose</a:t>
            </a:r>
            <a:r>
              <a:rPr lang="fa-IR" dirty="0" smtClean="0">
                <a:solidFill>
                  <a:srgbClr val="C00000"/>
                </a:solidFill>
              </a:rPr>
              <a:t> </a:t>
            </a:r>
          </a:p>
          <a:p>
            <a:pPr marL="0" indent="0" algn="r" rtl="1">
              <a:buNone/>
            </a:pPr>
            <a:r>
              <a:rPr lang="fa-IR" sz="2000" dirty="0" smtClean="0">
                <a:solidFill>
                  <a:schemeClr val="tx1"/>
                </a:solidFill>
              </a:rPr>
              <a:t>دی ساکارید غیر احیا کننده و فراوان ترین قند طبیعت است و اصلی ترین منبع آن ریشه چغندر قند و ساقه نیشکر است.ساکاروز از پیوند گلیکوزیدی گروه هیدروکسیل گلوکز و فروکتوز تشکیل شده است</a:t>
            </a:r>
          </a:p>
          <a:p>
            <a:pPr marL="0" indent="0" algn="r" rtl="1">
              <a:buNone/>
            </a:pPr>
            <a:r>
              <a:rPr lang="fa-IR" sz="2000" dirty="0" smtClean="0">
                <a:solidFill>
                  <a:schemeClr val="tx1"/>
                </a:solidFill>
              </a:rPr>
              <a:t>یعنی گروه آلدئیدی گلوکز به گروه کتونی فروکتوز متصل شده است.با توجه به اینکه فروکتوز با ساختمان سست فورانوزی خود شرکت کرده  بنابریا اتصال کربونیل –کربونیل بسیار سستی دارد و به اسانی توسط اسید های رقیق  شکسته میشود بنابرین ساکاروز به قند های سازنده هیدرولیز میشود و هیدرولیز ساکاروز منجر به تشکیل مقادیر مساوی از </a:t>
            </a:r>
            <a:r>
              <a:rPr lang="en-US" sz="2000" dirty="0" smtClean="0">
                <a:solidFill>
                  <a:schemeClr val="tx1"/>
                </a:solidFill>
              </a:rPr>
              <a:t>D</a:t>
            </a:r>
            <a:r>
              <a:rPr lang="fa-IR" sz="2000" dirty="0" smtClean="0">
                <a:solidFill>
                  <a:schemeClr val="tx1"/>
                </a:solidFill>
              </a:rPr>
              <a:t>- گلوکز و </a:t>
            </a:r>
            <a:r>
              <a:rPr lang="en-US" sz="2000" dirty="0" smtClean="0">
                <a:solidFill>
                  <a:schemeClr val="tx1"/>
                </a:solidFill>
              </a:rPr>
              <a:t>D</a:t>
            </a:r>
            <a:r>
              <a:rPr lang="fa-IR" sz="2000" dirty="0" smtClean="0">
                <a:solidFill>
                  <a:schemeClr val="tx1"/>
                </a:solidFill>
              </a:rPr>
              <a:t>- فروکتوز میشود.</a:t>
            </a:r>
          </a:p>
          <a:p>
            <a:pPr marL="0" indent="0" algn="r" rtl="1">
              <a:buNone/>
            </a:pPr>
            <a:r>
              <a:rPr lang="fa-IR" sz="2000" b="1" dirty="0" smtClean="0">
                <a:solidFill>
                  <a:schemeClr val="tx1"/>
                </a:solidFill>
              </a:rPr>
              <a:t>نامگذاری ساکاروز بر اساس نحوه اتصال:</a:t>
            </a:r>
          </a:p>
          <a:p>
            <a:pPr marL="0" indent="0" algn="r" rtl="1">
              <a:buNone/>
            </a:pPr>
            <a:r>
              <a:rPr lang="fa-IR" sz="2000" b="1" dirty="0" smtClean="0">
                <a:solidFill>
                  <a:schemeClr val="tx1"/>
                </a:solidFill>
              </a:rPr>
              <a:t>آلفا-</a:t>
            </a:r>
            <a:r>
              <a:rPr lang="en-US" sz="2000" b="1" dirty="0" smtClean="0">
                <a:solidFill>
                  <a:schemeClr val="tx1"/>
                </a:solidFill>
              </a:rPr>
              <a:t>D </a:t>
            </a:r>
            <a:r>
              <a:rPr lang="fa-IR" sz="2000" b="1" dirty="0" smtClean="0">
                <a:solidFill>
                  <a:schemeClr val="tx1"/>
                </a:solidFill>
              </a:rPr>
              <a:t>گلوکو پیرانوزیل (1به2) بتا – </a:t>
            </a:r>
            <a:r>
              <a:rPr lang="en-US" sz="2000" b="1" dirty="0" smtClean="0">
                <a:solidFill>
                  <a:schemeClr val="tx1"/>
                </a:solidFill>
              </a:rPr>
              <a:t>D</a:t>
            </a:r>
            <a:r>
              <a:rPr lang="fa-IR" sz="2000" b="1" dirty="0" smtClean="0">
                <a:solidFill>
                  <a:schemeClr val="tx1"/>
                </a:solidFill>
              </a:rPr>
              <a:t>گلوکو فورانوزید </a:t>
            </a:r>
            <a:endParaRPr lang="en-US" sz="2000" b="1" dirty="0">
              <a:solidFill>
                <a:schemeClr val="tx1"/>
              </a:solidFill>
            </a:endParaRPr>
          </a:p>
        </p:txBody>
      </p:sp>
      <p:pic>
        <p:nvPicPr>
          <p:cNvPr id="3074" name="Picture 2" descr="C:\Users\Elnaz\Desktop\ابرو\چچچچچچچچچ.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438400"/>
            <a:ext cx="5562600" cy="1857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824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324600"/>
          </a:xfrm>
        </p:spPr>
        <p:txBody>
          <a:bodyPr/>
          <a:lstStyle/>
          <a:p>
            <a:pPr marL="0" indent="0" algn="r" rtl="1">
              <a:buNone/>
            </a:pPr>
            <a:r>
              <a:rPr lang="fa-IR" b="1" dirty="0" smtClean="0">
                <a:solidFill>
                  <a:srgbClr val="C00000"/>
                </a:solidFill>
              </a:rPr>
              <a:t>انورسیون(تشکیل قند انورت ):</a:t>
            </a:r>
          </a:p>
          <a:p>
            <a:pPr marL="0" indent="0" algn="r" rtl="1">
              <a:buNone/>
            </a:pPr>
            <a:r>
              <a:rPr lang="fa-IR" sz="1800" dirty="0" smtClean="0">
                <a:solidFill>
                  <a:schemeClr val="tx1"/>
                </a:solidFill>
              </a:rPr>
              <a:t>واکنش تبدیل ساکاروز به منو ساکارید های سازنده اش را می گویند.پس از هیدرولیز ساکاروز و آزاد شدن فروکتوز این قند سریع به فرم پیرانوزی خود بازمی گرددکه پایدارتر است .</a:t>
            </a: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r>
              <a:rPr lang="fa-IR" sz="1600" b="1" dirty="0" smtClean="0">
                <a:solidFill>
                  <a:schemeClr val="tx1"/>
                </a:solidFill>
              </a:rPr>
              <a:t>                                                                                  </a:t>
            </a:r>
            <a:r>
              <a:rPr lang="fa-IR" sz="1600" b="1" dirty="0">
                <a:solidFill>
                  <a:schemeClr val="tx1"/>
                </a:solidFill>
              </a:rPr>
              <a:t>آلفا-</a:t>
            </a:r>
            <a:r>
              <a:rPr lang="en-US" sz="1600" b="1" dirty="0">
                <a:solidFill>
                  <a:schemeClr val="tx1"/>
                </a:solidFill>
              </a:rPr>
              <a:t>D </a:t>
            </a:r>
            <a:r>
              <a:rPr lang="fa-IR" sz="1600" b="1" dirty="0">
                <a:solidFill>
                  <a:schemeClr val="tx1"/>
                </a:solidFill>
              </a:rPr>
              <a:t>گلوکو پیرانوزیل (1به2) بتا – </a:t>
            </a:r>
            <a:r>
              <a:rPr lang="en-US" sz="1600" b="1" dirty="0">
                <a:solidFill>
                  <a:schemeClr val="tx1"/>
                </a:solidFill>
              </a:rPr>
              <a:t>D</a:t>
            </a:r>
            <a:r>
              <a:rPr lang="fa-IR" sz="1600" b="1" dirty="0">
                <a:solidFill>
                  <a:schemeClr val="tx1"/>
                </a:solidFill>
              </a:rPr>
              <a:t>گلوکو فورانوزید </a:t>
            </a:r>
            <a:endParaRPr lang="en-US" sz="1600" b="1" dirty="0">
              <a:solidFill>
                <a:schemeClr val="tx1"/>
              </a:solidFill>
            </a:endParaRPr>
          </a:p>
          <a:p>
            <a:pPr marL="0" indent="0" algn="r" rtl="1">
              <a:buNone/>
            </a:pPr>
            <a:endParaRPr lang="fa-IR" sz="1800" dirty="0" smtClean="0">
              <a:solidFill>
                <a:schemeClr val="tx1"/>
              </a:solidFill>
            </a:endParaRPr>
          </a:p>
          <a:p>
            <a:pPr marL="0" indent="0" algn="r" rtl="1">
              <a:buNone/>
            </a:pPr>
            <a:r>
              <a:rPr lang="fa-IR" b="1" dirty="0" smtClean="0">
                <a:solidFill>
                  <a:srgbClr val="C00000"/>
                </a:solidFill>
              </a:rPr>
              <a:t>مزایای قند انورت :</a:t>
            </a:r>
          </a:p>
          <a:p>
            <a:pPr marL="0" indent="0" algn="r" rtl="1">
              <a:buNone/>
            </a:pPr>
            <a:r>
              <a:rPr lang="fa-IR" sz="1800" dirty="0" smtClean="0">
                <a:solidFill>
                  <a:schemeClr val="tx1"/>
                </a:solidFill>
              </a:rPr>
              <a:t>شیرین تر از ساکاروز-نگه دارنده بهتری هست چون </a:t>
            </a:r>
            <a:r>
              <a:rPr lang="en-US" sz="1800" dirty="0" smtClean="0">
                <a:solidFill>
                  <a:schemeClr val="tx1"/>
                </a:solidFill>
              </a:rPr>
              <a:t>Aw</a:t>
            </a:r>
            <a:r>
              <a:rPr lang="fa-IR" sz="1800" dirty="0" smtClean="0">
                <a:solidFill>
                  <a:schemeClr val="tx1"/>
                </a:solidFill>
              </a:rPr>
              <a:t>بیشتری کاهش میدهد-کریستال نمیشود چون بر خلاف ساکاروز احیاء کننده است. میلارد بهتر انجام میشود-رطوبت را بهتر نگه میدارد چون فروکتوز نمگیر ترین قند است.</a:t>
            </a:r>
            <a:endParaRPr lang="en-US" sz="1800" dirty="0">
              <a:solidFill>
                <a:schemeClr val="tx1"/>
              </a:solidFill>
            </a:endParaRPr>
          </a:p>
        </p:txBody>
      </p:sp>
      <p:pic>
        <p:nvPicPr>
          <p:cNvPr id="4098" name="Picture 2" descr="C:\Users\Elnaz\Desktop\ابرو\ذذذذذذذذذذ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3091722" cy="20574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Elnaz\Desktop\ابرو\ممممممم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8878" y="1447800"/>
            <a:ext cx="3793122" cy="2743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198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228600"/>
            <a:ext cx="8763000" cy="6400800"/>
          </a:xfrm>
        </p:spPr>
        <p:txBody>
          <a:bodyPr/>
          <a:lstStyle/>
          <a:p>
            <a:pPr marL="0" indent="0" algn="r" rtl="1">
              <a:buNone/>
            </a:pPr>
            <a:r>
              <a:rPr lang="fa-IR" b="1" dirty="0" smtClean="0">
                <a:solidFill>
                  <a:srgbClr val="C00000"/>
                </a:solidFill>
              </a:rPr>
              <a:t>لاکتوز : </a:t>
            </a:r>
          </a:p>
          <a:p>
            <a:pPr marL="0" indent="0" algn="r" rtl="1">
              <a:buNone/>
            </a:pPr>
            <a:r>
              <a:rPr lang="fa-IR" sz="1800" dirty="0" smtClean="0">
                <a:solidFill>
                  <a:srgbClr val="C00000"/>
                </a:solidFill>
              </a:rPr>
              <a:t>دی ساکارید احیاءکننده است.فراوانترین ماده خشک شیر است.و انحصارا در شیر وجود دارد و در اثر تخمیر آن اسید لاکتیک تولید میشود که در فراورده های تخمیری اهمیت بسزایی دارد. برخی افراد به سبب عدم وجود آنزیم یاکمبود آن (لاکتاز) قادر به هیدرولیز لاکتوز نبوده و مصرف این فراورده ها در آنها ایجاد نفخ میکند. علاوه بر آنزیم لاکتاز توسط محلول های قوی (معدنی) هیدرولیز میشود ولی نسبت به اسید های آلی مقاوم هست این خود راهی برای تشخیص ساکاروز از لاکتوز میباشد. </a:t>
            </a:r>
          </a:p>
          <a:p>
            <a:pPr marL="0" indent="0" algn="r" rtl="1">
              <a:buNone/>
            </a:pPr>
            <a:r>
              <a:rPr lang="fa-IR" b="1" dirty="0" smtClean="0">
                <a:solidFill>
                  <a:schemeClr val="tx1"/>
                </a:solidFill>
              </a:rPr>
              <a:t>نامگذاری : بتا – </a:t>
            </a:r>
            <a:r>
              <a:rPr lang="en-US" b="1" dirty="0" smtClean="0">
                <a:solidFill>
                  <a:schemeClr val="tx1"/>
                </a:solidFill>
              </a:rPr>
              <a:t>D</a:t>
            </a:r>
            <a:r>
              <a:rPr lang="fa-IR" b="1" dirty="0" smtClean="0">
                <a:solidFill>
                  <a:schemeClr val="tx1"/>
                </a:solidFill>
              </a:rPr>
              <a:t> گالاکتو پیرانوزیل (1 به 4 )</a:t>
            </a:r>
            <a:r>
              <a:rPr lang="en-US" b="1" dirty="0" smtClean="0">
                <a:solidFill>
                  <a:schemeClr val="tx1"/>
                </a:solidFill>
              </a:rPr>
              <a:t>D</a:t>
            </a:r>
            <a:r>
              <a:rPr lang="fa-IR" b="1" dirty="0" smtClean="0">
                <a:solidFill>
                  <a:schemeClr val="tx1"/>
                </a:solidFill>
              </a:rPr>
              <a:t> گلوکو پیرانوز</a:t>
            </a:r>
          </a:p>
          <a:p>
            <a:pPr marL="0" indent="0" algn="r" rtl="1">
              <a:buNone/>
            </a:pPr>
            <a:endParaRPr lang="fa-IR" b="1" dirty="0">
              <a:solidFill>
                <a:schemeClr val="tx1"/>
              </a:solidFill>
            </a:endParaRPr>
          </a:p>
          <a:p>
            <a:pPr marL="0" indent="0" algn="r" rtl="1">
              <a:buNone/>
            </a:pPr>
            <a:endParaRPr lang="fa-IR" b="1" dirty="0" smtClean="0">
              <a:solidFill>
                <a:schemeClr val="tx1"/>
              </a:solidFill>
            </a:endParaRPr>
          </a:p>
          <a:p>
            <a:pPr marL="0" indent="0" algn="r" rtl="1">
              <a:buNone/>
            </a:pPr>
            <a:endParaRPr lang="fa-IR" b="1" dirty="0">
              <a:solidFill>
                <a:schemeClr val="tx1"/>
              </a:solidFill>
            </a:endParaRPr>
          </a:p>
          <a:p>
            <a:pPr marL="0" indent="0" algn="r" rtl="1">
              <a:buNone/>
            </a:pPr>
            <a:endParaRPr lang="fa-IR" b="1" dirty="0" smtClean="0">
              <a:solidFill>
                <a:schemeClr val="tx1"/>
              </a:solidFill>
            </a:endParaRPr>
          </a:p>
          <a:p>
            <a:pPr marL="0" indent="0" algn="r" rtl="1">
              <a:buNone/>
            </a:pPr>
            <a:r>
              <a:rPr lang="fa-IR" b="1" dirty="0" smtClean="0">
                <a:solidFill>
                  <a:srgbClr val="C00000"/>
                </a:solidFill>
              </a:rPr>
              <a:t>مالتوز :</a:t>
            </a:r>
          </a:p>
          <a:p>
            <a:pPr marL="0" indent="0" algn="r" rtl="1">
              <a:buNone/>
            </a:pPr>
            <a:r>
              <a:rPr lang="fa-IR" sz="1800" dirty="0" smtClean="0">
                <a:solidFill>
                  <a:schemeClr val="tx1"/>
                </a:solidFill>
              </a:rPr>
              <a:t>قندی احیاءکننده که از هیدرولیز نشاسته یا گلیکوژن توسط انزیم دیاستاز به وجود می آید. این قند طعم خاص مالت را دارد و به عنورا خوراک مخمر میتواند مصرف شود .</a:t>
            </a:r>
            <a:r>
              <a:rPr lang="fa-IR" sz="1800" b="1" dirty="0">
                <a:solidFill>
                  <a:schemeClr val="tx1"/>
                </a:solidFill>
              </a:rPr>
              <a:t> نامگذاری : آلفا </a:t>
            </a:r>
            <a:r>
              <a:rPr lang="en-US" sz="1800" b="1" dirty="0">
                <a:solidFill>
                  <a:schemeClr val="tx1"/>
                </a:solidFill>
              </a:rPr>
              <a:t>D</a:t>
            </a:r>
            <a:r>
              <a:rPr lang="fa-IR" sz="1800" b="1" dirty="0">
                <a:solidFill>
                  <a:schemeClr val="tx1"/>
                </a:solidFill>
              </a:rPr>
              <a:t> گلوکو پیرانوزیل (1 به 4 ) گلوکو پیرانوز</a:t>
            </a:r>
            <a:endParaRPr lang="en-US" sz="1800" b="1" dirty="0">
              <a:solidFill>
                <a:schemeClr val="tx1"/>
              </a:solidFill>
            </a:endParaRPr>
          </a:p>
          <a:p>
            <a:pPr marL="0" indent="0" algn="r" rtl="1">
              <a:buNone/>
            </a:pPr>
            <a:endParaRPr lang="fa-IR" sz="1800" dirty="0" smtClean="0">
              <a:solidFill>
                <a:schemeClr val="tx1"/>
              </a:solidFill>
            </a:endParaRPr>
          </a:p>
        </p:txBody>
      </p:sp>
      <p:pic>
        <p:nvPicPr>
          <p:cNvPr id="5122" name="Picture 2" descr="C:\Users\Elnaz\Desktop\ابرو\تتتتتتتتتتتتتت.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6675" y="2743200"/>
            <a:ext cx="3028950" cy="162877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Elnaz\Desktop\ابرو\دددددددد.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688557"/>
            <a:ext cx="3028950" cy="168341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Elnaz\Desktop\ابرو\تتتتتتتتت.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0373" y="5334000"/>
            <a:ext cx="26765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06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1" y="228600"/>
            <a:ext cx="8839200" cy="6629400"/>
          </a:xfrm>
        </p:spPr>
        <p:txBody>
          <a:bodyPr/>
          <a:lstStyle/>
          <a:p>
            <a:pPr marL="0" indent="0" algn="r" rtl="1">
              <a:buNone/>
            </a:pPr>
            <a:r>
              <a:rPr lang="fa-IR" b="1" dirty="0" smtClean="0">
                <a:solidFill>
                  <a:srgbClr val="C00000"/>
                </a:solidFill>
              </a:rPr>
              <a:t>سلوبیوز:</a:t>
            </a:r>
          </a:p>
          <a:p>
            <a:pPr marL="0" indent="0" algn="r" rtl="1">
              <a:buNone/>
            </a:pPr>
            <a:r>
              <a:rPr lang="fa-IR" sz="1800" dirty="0" smtClean="0">
                <a:solidFill>
                  <a:schemeClr val="tx1"/>
                </a:solidFill>
              </a:rPr>
              <a:t>قند احیاءکننده و واحد سازنده سلولز. نامگذاری : گلوکز بتا (1 به 4 )گلوکز.</a:t>
            </a:r>
          </a:p>
          <a:p>
            <a:pPr marL="0" indent="0" algn="r" rtl="1">
              <a:buNone/>
            </a:pPr>
            <a:endParaRPr lang="fa-IR" sz="1800" dirty="0">
              <a:solidFill>
                <a:schemeClr val="tx1"/>
              </a:solidFill>
            </a:endParaRPr>
          </a:p>
          <a:p>
            <a:pPr marL="0" indent="0" algn="r" rtl="1">
              <a:buNone/>
            </a:pPr>
            <a:r>
              <a:rPr lang="fa-IR" sz="2000" b="1" u="sng" dirty="0" smtClean="0">
                <a:solidFill>
                  <a:schemeClr val="tx1"/>
                </a:solidFill>
              </a:rPr>
              <a:t>فرایند کریستالیزاسیون:</a:t>
            </a:r>
          </a:p>
          <a:p>
            <a:pPr marL="0" indent="0" algn="r" rtl="1">
              <a:buNone/>
            </a:pPr>
            <a:r>
              <a:rPr lang="fa-IR" sz="1800" dirty="0" smtClean="0">
                <a:solidFill>
                  <a:schemeClr val="tx1"/>
                </a:solidFill>
              </a:rPr>
              <a:t>این فرایند اساس تولید تجاری قندهاست. و در تولید شکر امری مطلوب</a:t>
            </a:r>
          </a:p>
          <a:p>
            <a:pPr marL="0" indent="0" algn="r" rtl="1">
              <a:buNone/>
            </a:pPr>
            <a:r>
              <a:rPr lang="fa-IR" sz="1800" dirty="0" smtClean="0">
                <a:solidFill>
                  <a:schemeClr val="tx1"/>
                </a:solidFill>
              </a:rPr>
              <a:t> است.و در برخی فرایند ها مثل تولید بستنی- مربا – شیر تغلیظ شده امری </a:t>
            </a:r>
          </a:p>
          <a:p>
            <a:pPr marL="0" indent="0" algn="r" rtl="1">
              <a:buNone/>
            </a:pPr>
            <a:r>
              <a:rPr lang="fa-IR" sz="1800" dirty="0" smtClean="0">
                <a:solidFill>
                  <a:schemeClr val="tx1"/>
                </a:solidFill>
              </a:rPr>
              <a:t>نامطلوب است.به طور کلی کریستالیزاسیون فرایند در راستای خالص تر</a:t>
            </a:r>
          </a:p>
          <a:p>
            <a:pPr marL="0" indent="0" algn="r" rtl="1">
              <a:buNone/>
            </a:pPr>
            <a:r>
              <a:rPr lang="fa-IR" sz="1800" dirty="0" smtClean="0">
                <a:solidFill>
                  <a:schemeClr val="tx1"/>
                </a:solidFill>
              </a:rPr>
              <a:t> شدن یک ماده است.یعنی در حین کریستالیزاسیون ناخالصی ها را از خود</a:t>
            </a:r>
          </a:p>
          <a:p>
            <a:pPr marL="0" indent="0" algn="r" rtl="1">
              <a:buNone/>
            </a:pPr>
            <a:r>
              <a:rPr lang="fa-IR" sz="1800" dirty="0" smtClean="0">
                <a:solidFill>
                  <a:schemeClr val="tx1"/>
                </a:solidFill>
              </a:rPr>
              <a:t> خارج میسازد.. قند های احیا کننده به سبب وجود ایزومر های مختلف از</a:t>
            </a:r>
          </a:p>
          <a:p>
            <a:pPr marL="0" indent="0" algn="r" rtl="1">
              <a:buNone/>
            </a:pPr>
            <a:r>
              <a:rPr lang="fa-IR" sz="1800" dirty="0" smtClean="0">
                <a:solidFill>
                  <a:schemeClr val="tx1"/>
                </a:solidFill>
              </a:rPr>
              <a:t> پدیده موتاروتاسیون به نوعی ناخالصی است در نتیجه کریستالیزاسیون </a:t>
            </a:r>
          </a:p>
          <a:p>
            <a:pPr marL="0" indent="0" algn="r" rtl="1">
              <a:buNone/>
            </a:pPr>
            <a:r>
              <a:rPr lang="fa-IR" sz="1800" dirty="0" smtClean="0">
                <a:solidFill>
                  <a:schemeClr val="tx1"/>
                </a:solidFill>
              </a:rPr>
              <a:t>دیرتر اتفاق می افتد.</a:t>
            </a:r>
          </a:p>
          <a:p>
            <a:pPr marL="0" indent="0" algn="r" rtl="1">
              <a:buNone/>
            </a:pPr>
            <a:endParaRPr lang="fa-IR" sz="1800" dirty="0">
              <a:solidFill>
                <a:schemeClr val="tx1"/>
              </a:solidFill>
            </a:endParaRPr>
          </a:p>
          <a:p>
            <a:pPr marL="0" indent="0" algn="r" rtl="1">
              <a:buNone/>
            </a:pPr>
            <a:r>
              <a:rPr lang="fa-IR" b="1" dirty="0" smtClean="0">
                <a:solidFill>
                  <a:srgbClr val="FF0000"/>
                </a:solidFill>
              </a:rPr>
              <a:t>پلی ساکاریدها:</a:t>
            </a:r>
          </a:p>
          <a:p>
            <a:pPr marL="0" indent="0" algn="r" rtl="1">
              <a:buNone/>
            </a:pPr>
            <a:r>
              <a:rPr lang="fa-IR" sz="1800" dirty="0" smtClean="0">
                <a:solidFill>
                  <a:schemeClr val="tx1"/>
                </a:solidFill>
              </a:rPr>
              <a:t>واحد هایی با بیش از 10 مونو ساکارید میباشند </a:t>
            </a:r>
          </a:p>
          <a:p>
            <a:pPr marL="0" indent="0" algn="r" rtl="1">
              <a:buNone/>
            </a:pPr>
            <a:r>
              <a:rPr lang="fa-IR" sz="1800" dirty="0" smtClean="0">
                <a:solidFill>
                  <a:schemeClr val="tx1"/>
                </a:solidFill>
              </a:rPr>
              <a:t>و به 2 صورت خطی یا شاخه دار میباشند.</a:t>
            </a:r>
          </a:p>
          <a:p>
            <a:pPr marL="0" indent="0" algn="r" rtl="1">
              <a:buNone/>
            </a:pPr>
            <a:r>
              <a:rPr lang="fa-IR" sz="1800" b="1" u="sng" dirty="0" smtClean="0">
                <a:solidFill>
                  <a:schemeClr val="tx1"/>
                </a:solidFill>
              </a:rPr>
              <a:t>همو پلی ساکارید </a:t>
            </a:r>
            <a:r>
              <a:rPr lang="fa-IR" sz="1800" dirty="0" smtClean="0">
                <a:solidFill>
                  <a:schemeClr val="tx1"/>
                </a:solidFill>
              </a:rPr>
              <a:t>: یک نوع منوساکارید داذد</a:t>
            </a:r>
          </a:p>
          <a:p>
            <a:pPr marL="0" indent="0" algn="r" rtl="1">
              <a:buNone/>
            </a:pPr>
            <a:r>
              <a:rPr lang="fa-IR" sz="1800" dirty="0" smtClean="0">
                <a:solidFill>
                  <a:schemeClr val="tx1"/>
                </a:solidFill>
              </a:rPr>
              <a:t>( نشاسته – سلولز – گلیکوژن )</a:t>
            </a:r>
          </a:p>
          <a:p>
            <a:pPr marL="0" indent="0" algn="r" rtl="1">
              <a:buNone/>
            </a:pPr>
            <a:r>
              <a:rPr lang="fa-IR" sz="1800" b="1" u="sng" dirty="0" smtClean="0">
                <a:solidFill>
                  <a:schemeClr val="tx1"/>
                </a:solidFill>
              </a:rPr>
              <a:t>هترو پلی ساکارید </a:t>
            </a:r>
            <a:r>
              <a:rPr lang="fa-IR" sz="1800" dirty="0" smtClean="0">
                <a:solidFill>
                  <a:schemeClr val="tx1"/>
                </a:solidFill>
              </a:rPr>
              <a:t>: (بیش از یک نوع قند سازنده دارد .</a:t>
            </a:r>
          </a:p>
          <a:p>
            <a:pPr marL="0" indent="0" algn="r" rtl="1">
              <a:buNone/>
            </a:pPr>
            <a:r>
              <a:rPr lang="fa-IR" sz="1800" dirty="0" smtClean="0">
                <a:solidFill>
                  <a:schemeClr val="tx1"/>
                </a:solidFill>
              </a:rPr>
              <a:t>( صمغ-پکتین – همی سلولز – پنتوزان )</a:t>
            </a:r>
          </a:p>
        </p:txBody>
      </p:sp>
      <p:pic>
        <p:nvPicPr>
          <p:cNvPr id="6146" name="Picture 2" descr="C:\Users\Elnaz\Desktop\ابرو\تتتتتتتت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3048000" cy="1704975"/>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Elnaz\Desktop\ابرو\خخخخخخخخخخخ.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462212"/>
            <a:ext cx="2800350" cy="162877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Elnaz\Desktop\ابرو\ووووووووووووو.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687" y="4263188"/>
            <a:ext cx="4481513" cy="232943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H="1" flipV="1">
            <a:off x="4800600" y="5638800"/>
            <a:ext cx="914400" cy="9538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3276600" y="3733800"/>
            <a:ext cx="2590800" cy="1905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104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799" cy="6400800"/>
          </a:xfrm>
        </p:spPr>
        <p:txBody>
          <a:bodyPr/>
          <a:lstStyle/>
          <a:p>
            <a:pPr marL="0" indent="0" algn="r" rtl="1">
              <a:buNone/>
            </a:pPr>
            <a:endParaRPr lang="fa-IR" dirty="0">
              <a:solidFill>
                <a:schemeClr val="tx1"/>
              </a:solidFill>
            </a:endParaRPr>
          </a:p>
          <a:p>
            <a:pPr marL="0" indent="0" algn="r" rtl="1">
              <a:buNone/>
            </a:pPr>
            <a:r>
              <a:rPr lang="fa-IR" b="1" dirty="0">
                <a:solidFill>
                  <a:srgbClr val="C00000"/>
                </a:solidFill>
              </a:rPr>
              <a:t>الف ) نشاسته :</a:t>
            </a:r>
          </a:p>
          <a:p>
            <a:pPr marL="0" indent="0" algn="r" rtl="1">
              <a:buNone/>
            </a:pPr>
            <a:r>
              <a:rPr lang="fa-IR" sz="1800" dirty="0">
                <a:solidFill>
                  <a:schemeClr val="tx1"/>
                </a:solidFill>
              </a:rPr>
              <a:t>هموپلی ساکارید است. که کربوهیدرات ذخیره ای گیاهی میباشد</a:t>
            </a:r>
            <a:r>
              <a:rPr lang="fa-IR" sz="1800" dirty="0" smtClean="0">
                <a:solidFill>
                  <a:schemeClr val="tx1"/>
                </a:solidFill>
              </a:rPr>
              <a:t>.</a:t>
            </a:r>
          </a:p>
          <a:p>
            <a:pPr marL="0" indent="0" algn="r" rtl="1">
              <a:buNone/>
            </a:pPr>
            <a:r>
              <a:rPr lang="fa-IR" sz="1800" dirty="0" smtClean="0">
                <a:solidFill>
                  <a:schemeClr val="tx1"/>
                </a:solidFill>
              </a:rPr>
              <a:t> </a:t>
            </a:r>
            <a:r>
              <a:rPr lang="fa-IR" sz="1800" dirty="0">
                <a:solidFill>
                  <a:schemeClr val="tx1"/>
                </a:solidFill>
              </a:rPr>
              <a:t>از واحد های متوالی گلوکز تشکیل میشود نشاسته در گیاهان </a:t>
            </a:r>
            <a:endParaRPr lang="fa-IR" sz="1800" dirty="0" smtClean="0">
              <a:solidFill>
                <a:schemeClr val="tx1"/>
              </a:solidFill>
            </a:endParaRPr>
          </a:p>
          <a:p>
            <a:pPr marL="0" indent="0" algn="r" rtl="1">
              <a:buNone/>
            </a:pPr>
            <a:r>
              <a:rPr lang="fa-IR" sz="1800" dirty="0" smtClean="0">
                <a:solidFill>
                  <a:schemeClr val="tx1"/>
                </a:solidFill>
              </a:rPr>
              <a:t>به </a:t>
            </a:r>
            <a:r>
              <a:rPr lang="fa-IR" sz="1800" dirty="0">
                <a:solidFill>
                  <a:schemeClr val="tx1"/>
                </a:solidFill>
              </a:rPr>
              <a:t>صورت کمپلکس هایی تحت عنوان گرانول متمرکز شده است </a:t>
            </a:r>
            <a:r>
              <a:rPr lang="fa-IR" sz="1800" dirty="0" smtClean="0">
                <a:solidFill>
                  <a:schemeClr val="tx1"/>
                </a:solidFill>
              </a:rPr>
              <a:t>.</a:t>
            </a:r>
          </a:p>
          <a:p>
            <a:pPr marL="0" indent="0" algn="r" rtl="1">
              <a:buNone/>
            </a:pPr>
            <a:r>
              <a:rPr lang="fa-IR" sz="1800" dirty="0" smtClean="0">
                <a:solidFill>
                  <a:schemeClr val="tx1"/>
                </a:solidFill>
              </a:rPr>
              <a:t> </a:t>
            </a:r>
            <a:r>
              <a:rPr lang="fa-IR" sz="1800" dirty="0">
                <a:solidFill>
                  <a:schemeClr val="tx1"/>
                </a:solidFill>
              </a:rPr>
              <a:t>شکل و ابعاد این گرانول بسته به نوع هر محصول متفاوت </a:t>
            </a:r>
            <a:r>
              <a:rPr lang="fa-IR" sz="1800" dirty="0" smtClean="0">
                <a:solidFill>
                  <a:schemeClr val="tx1"/>
                </a:solidFill>
              </a:rPr>
              <a:t>است</a:t>
            </a:r>
          </a:p>
          <a:p>
            <a:pPr marL="0" indent="0" algn="r" rtl="1">
              <a:buNone/>
            </a:pPr>
            <a:r>
              <a:rPr lang="fa-IR" sz="1800" dirty="0" smtClean="0">
                <a:solidFill>
                  <a:schemeClr val="tx1"/>
                </a:solidFill>
              </a:rPr>
              <a:t>مولکول نشاسته خود از 2 مولکول کوچکتر تشکیل شده است :</a:t>
            </a:r>
          </a:p>
          <a:p>
            <a:pPr marL="342900" indent="-342900" algn="r" rtl="1">
              <a:buFont typeface="+mj-lt"/>
              <a:buAutoNum type="arabicParenR"/>
            </a:pPr>
            <a:r>
              <a:rPr lang="fa-IR" sz="1800" dirty="0" smtClean="0">
                <a:solidFill>
                  <a:schemeClr val="tx1"/>
                </a:solidFill>
              </a:rPr>
              <a:t>آمیلوز</a:t>
            </a:r>
          </a:p>
          <a:p>
            <a:pPr marL="342900" indent="-342900" algn="r" rtl="1">
              <a:buFont typeface="+mj-lt"/>
              <a:buAutoNum type="arabicParenR"/>
            </a:pPr>
            <a:r>
              <a:rPr lang="fa-IR" sz="1800" dirty="0" smtClean="0">
                <a:solidFill>
                  <a:schemeClr val="tx1"/>
                </a:solidFill>
              </a:rPr>
              <a:t>آمیلو پکتین</a:t>
            </a:r>
          </a:p>
          <a:p>
            <a:pPr marL="0" indent="0" algn="r" rtl="1">
              <a:buNone/>
            </a:pPr>
            <a:r>
              <a:rPr lang="fa-IR" b="1" u="sng" dirty="0" smtClean="0">
                <a:solidFill>
                  <a:schemeClr val="tx1"/>
                </a:solidFill>
              </a:rPr>
              <a:t>آمیلوز :</a:t>
            </a:r>
          </a:p>
          <a:p>
            <a:pPr marL="0" indent="0" algn="r" rtl="1">
              <a:buNone/>
            </a:pPr>
            <a:r>
              <a:rPr lang="fa-IR" sz="1800" dirty="0" smtClean="0">
                <a:solidFill>
                  <a:schemeClr val="tx1"/>
                </a:solidFill>
              </a:rPr>
              <a:t>بخش خطی ولی غیر مستقیم نشاسته که با اتصالات آلفا </a:t>
            </a:r>
          </a:p>
          <a:p>
            <a:pPr marL="0" indent="0" algn="r" rtl="1">
              <a:buNone/>
            </a:pPr>
            <a:r>
              <a:rPr lang="fa-IR" sz="1800" dirty="0" smtClean="0">
                <a:solidFill>
                  <a:schemeClr val="tx1"/>
                </a:solidFill>
              </a:rPr>
              <a:t>(1 به 4 ) تشکیل شده است. 17-30 درصد نشاست را</a:t>
            </a:r>
          </a:p>
          <a:p>
            <a:pPr marL="0" indent="0" algn="r" rtl="1">
              <a:buNone/>
            </a:pPr>
            <a:r>
              <a:rPr lang="fa-IR" sz="1800" dirty="0" smtClean="0">
                <a:solidFill>
                  <a:schemeClr val="tx1"/>
                </a:solidFill>
              </a:rPr>
              <a:t> تشکیل میدهد.معمولا با اتصال 500-600 گلوکز به هم</a:t>
            </a:r>
          </a:p>
          <a:p>
            <a:pPr marL="0" indent="0" algn="r" rtl="1">
              <a:buNone/>
            </a:pPr>
            <a:r>
              <a:rPr lang="fa-IR" sz="1800" dirty="0" smtClean="0">
                <a:solidFill>
                  <a:schemeClr val="tx1"/>
                </a:solidFill>
              </a:rPr>
              <a:t>آمیلوز تشکیل میشود. بنابراین امیلوز زنجیره ای غیر احیا</a:t>
            </a:r>
          </a:p>
          <a:p>
            <a:pPr marL="0" indent="0" algn="r" rtl="1">
              <a:buNone/>
            </a:pPr>
            <a:r>
              <a:rPr lang="fa-IR" sz="1800" dirty="0" smtClean="0">
                <a:solidFill>
                  <a:schemeClr val="tx1"/>
                </a:solidFill>
              </a:rPr>
              <a:t>کننده با یک سر احیا کننده  میباشد.</a:t>
            </a:r>
            <a:endParaRPr lang="fa-IR" sz="1800" dirty="0">
              <a:solidFill>
                <a:schemeClr val="tx1"/>
              </a:solidFill>
            </a:endParaRPr>
          </a:p>
          <a:p>
            <a:endParaRPr lang="en-US" dirty="0"/>
          </a:p>
        </p:txBody>
      </p:sp>
      <p:pic>
        <p:nvPicPr>
          <p:cNvPr id="7170" name="Picture 2" descr="C:\Users\Elnaz\Desktop\ابرو\.ل.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86200" cy="2605984"/>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Elnaz\Desktop\ابرو\ئئئئئئئئئ.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276600"/>
            <a:ext cx="3962400" cy="290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57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324600"/>
          </a:xfrm>
        </p:spPr>
        <p:txBody>
          <a:bodyPr>
            <a:normAutofit/>
          </a:bodyPr>
          <a:lstStyle/>
          <a:p>
            <a:pPr marL="0" indent="0" algn="r" rtl="1">
              <a:buNone/>
            </a:pPr>
            <a:r>
              <a:rPr lang="fa-IR" b="1" u="sng" dirty="0" smtClean="0">
                <a:solidFill>
                  <a:schemeClr val="tx1"/>
                </a:solidFill>
              </a:rPr>
              <a:t>آمیلوپکتین :</a:t>
            </a:r>
          </a:p>
          <a:p>
            <a:pPr marL="0" indent="0" algn="r" rtl="1">
              <a:buNone/>
            </a:pPr>
            <a:r>
              <a:rPr lang="fa-IR" sz="1800" dirty="0" smtClean="0">
                <a:solidFill>
                  <a:schemeClr val="tx1"/>
                </a:solidFill>
              </a:rPr>
              <a:t>بخشی که از لحاظ وزنی 70 درصد نشاسته را تشکیل میدهد دارای ساختار منشعب است.در ساختمان آن به ازای هر 7-8 گلوکز در زنجیره خطی یک بخش انشعابی با طول 20-30واحد گلوکز وجود دارد در هر دو زنجیره اتصال از نوع آلفا 1 به 4 است تنه در محل اتصال زنجیره جانبی اتصال از نوع آلفا 1 به 6 است .تشکیل رنگ آبی در نتیجه عمل ید منحصر به بخش آمیلوزی و رنگ قرمز مربوط به بخش آمیلو پکتینی است.هر مارپیچ دارای 6 واحد گلوکز است.</a:t>
            </a:r>
            <a:endParaRPr lang="en-US" sz="1800" dirty="0">
              <a:solidFill>
                <a:schemeClr val="tx1"/>
              </a:solidFill>
            </a:endParaRPr>
          </a:p>
        </p:txBody>
      </p:sp>
      <p:pic>
        <p:nvPicPr>
          <p:cNvPr id="8194" name="Picture 2" descr="C:\Users\Elnaz\Desktop\ابرو\مممممممممم.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9690" y="4876800"/>
            <a:ext cx="3316704" cy="1771790"/>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Elnaz\Desktop\ابرو\نننننننننننننن.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5486" y="2163428"/>
            <a:ext cx="2805113" cy="2337594"/>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Users\Elnaz\Desktop\ابرو\اااااااااا.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057400"/>
            <a:ext cx="4681618" cy="3284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1404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952</TotalTime>
  <Words>1685</Words>
  <Application>Microsoft Office PowerPoint</Application>
  <PresentationFormat>On-screen Show (4:3)</PresentationFormat>
  <Paragraphs>141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  خواص شیمیایی قند ها  استاد : الناز تلسچی امیر خیزی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خواص شیمیایی قند ها  استاد : الناز تلسچی امیر خیزی</dc:title>
  <dc:creator>Elnaz</dc:creator>
  <cp:lastModifiedBy>Elnaz</cp:lastModifiedBy>
  <cp:revision>74</cp:revision>
  <dcterms:created xsi:type="dcterms:W3CDTF">2006-08-16T00:00:00Z</dcterms:created>
  <dcterms:modified xsi:type="dcterms:W3CDTF">2020-04-09T03:18:54Z</dcterms:modified>
</cp:coreProperties>
</file>