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7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4/8/2020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hyperlink" Target="https://fa.wikipedia.org/wiki/%D8%A7%DA%A9%D8%B3%DB%8C%DA%98%D9%86" TargetMode="External"/><Relationship Id="rId7" Type="http://schemas.openxmlformats.org/officeDocument/2006/relationships/image" Target="../media/image12.jpeg"/><Relationship Id="rId2" Type="http://schemas.openxmlformats.org/officeDocument/2006/relationships/hyperlink" Target="https://fa.wikipedia.org/wiki/%D9%87%DB%8C%D8%AF%D8%B1%D9%88%DA%98%D9%86" TargetMode="External"/><Relationship Id="rId1" Type="http://schemas.openxmlformats.org/officeDocument/2006/relationships/slideLayout" Target="../slideLayouts/slideLayout2.xml"/><Relationship Id="rId6" Type="http://schemas.openxmlformats.org/officeDocument/2006/relationships/hyperlink" Target="https://fa.wikipedia.org/wiki/%DA%AF%D8%A7%D8%B2_(%D8%AD%D8%A7%D9%84%D8%AA_%D9%85%D8%A7%D8%AF%D9%87)" TargetMode="External"/><Relationship Id="rId5" Type="http://schemas.openxmlformats.org/officeDocument/2006/relationships/hyperlink" Target="https://fa.wikipedia.org/wiki/%D9%85%D8%A7%DB%8C%D8%B9" TargetMode="External"/><Relationship Id="rId4" Type="http://schemas.openxmlformats.org/officeDocument/2006/relationships/hyperlink" Target="https://fa.wikipedia.org/wiki/%D8%AC%D8%A7%D9%85%D8%A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blog.faradars.org/triple-point/" TargetMode="External"/><Relationship Id="rId2" Type="http://schemas.openxmlformats.org/officeDocument/2006/relationships/hyperlink" Target="https://blog.faradars.org/critical-point-in-thermodynamics/" TargetMode="Externa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071845"/>
          </a:xfrm>
        </p:spPr>
        <p:txBody>
          <a:bodyPr>
            <a:normAutofit fontScale="90000"/>
          </a:bodyPr>
          <a:lstStyle/>
          <a:p>
            <a:pPr rtl="1"/>
            <a:r>
              <a:rPr lang="en-US" sz="3200" dirty="0" smtClean="0">
                <a:solidFill>
                  <a:srgbClr val="C00000"/>
                </a:solidFill>
              </a:rPr>
              <a:t/>
            </a:r>
            <a:br>
              <a:rPr lang="en-US" sz="3200" dirty="0" smtClean="0">
                <a:solidFill>
                  <a:srgbClr val="C00000"/>
                </a:solidFill>
              </a:rPr>
            </a:br>
            <a:r>
              <a:rPr lang="fa-IR" sz="3200" b="1" dirty="0" smtClean="0">
                <a:solidFill>
                  <a:srgbClr val="C00000"/>
                </a:solidFill>
              </a:rPr>
              <a:t>ویژگی </a:t>
            </a:r>
            <a:r>
              <a:rPr lang="fa-IR" sz="3200" b="1" dirty="0" smtClean="0">
                <a:solidFill>
                  <a:srgbClr val="C00000"/>
                </a:solidFill>
              </a:rPr>
              <a:t>آب و انواع آن و نقش آب در مواد </a:t>
            </a:r>
            <a:r>
              <a:rPr lang="fa-IR" sz="3200" b="1" dirty="0" smtClean="0">
                <a:solidFill>
                  <a:srgbClr val="C00000"/>
                </a:solidFill>
              </a:rPr>
              <a:t>غذایی</a:t>
            </a:r>
            <a:r>
              <a:rPr lang="en-US" sz="3200" dirty="0" smtClean="0">
                <a:solidFill>
                  <a:srgbClr val="C00000"/>
                </a:solidFill>
              </a:rPr>
              <a:t/>
            </a:r>
            <a:br>
              <a:rPr lang="en-US" sz="3200" dirty="0" smtClean="0">
                <a:solidFill>
                  <a:srgbClr val="C00000"/>
                </a:solidFill>
              </a:rPr>
            </a:br>
            <a:r>
              <a:rPr lang="fa-IR" sz="2200" dirty="0" smtClean="0">
                <a:solidFill>
                  <a:srgbClr val="C00000"/>
                </a:solidFill>
              </a:rPr>
              <a:t>استاد :الناز تلسچی امیرخیزی</a:t>
            </a:r>
            <a:endParaRPr lang="en-US" sz="2200" dirty="0">
              <a:solidFill>
                <a:srgbClr val="C00000"/>
              </a:solidFill>
            </a:endParaRPr>
          </a:p>
        </p:txBody>
      </p:sp>
      <p:pic>
        <p:nvPicPr>
          <p:cNvPr id="1029" name="Picture 5" descr="C:\Users\Elnaz\Desktop\ابرو\ننننننننن.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2672045"/>
            <a:ext cx="4481345" cy="2509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7819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304800"/>
            <a:ext cx="8534400" cy="6553200"/>
          </a:xfrm>
        </p:spPr>
        <p:txBody>
          <a:bodyPr>
            <a:normAutofit/>
          </a:bodyPr>
          <a:lstStyle/>
          <a:p>
            <a:pPr marL="0" indent="0" algn="r" rtl="1">
              <a:buNone/>
            </a:pPr>
            <a:r>
              <a:rPr lang="fa-IR" sz="2000" dirty="0" smtClean="0">
                <a:solidFill>
                  <a:schemeClr val="tx1"/>
                </a:solidFill>
              </a:rPr>
              <a:t>برای هر یک از واکنش های بیولوژیکی و شیمیایی و انزیمی یک حد اقل فعالیت انزیمی وجود دارد که در کمتر از ان این واکنش ها متوقف می شوند به طور مثال حد اقل فعالیت ابی میکروارگانیسم های زیر:</a:t>
            </a:r>
          </a:p>
          <a:p>
            <a:pPr marL="0" indent="0" algn="r" rtl="1">
              <a:buNone/>
            </a:pPr>
            <a:r>
              <a:rPr lang="fa-IR" sz="2000" b="1" dirty="0" smtClean="0">
                <a:solidFill>
                  <a:schemeClr val="tx1"/>
                </a:solidFill>
              </a:rPr>
              <a:t>بنابراین مشخص میشود به کاهش</a:t>
            </a:r>
          </a:p>
          <a:p>
            <a:pPr marL="0" indent="0" algn="r" rtl="1">
              <a:buNone/>
            </a:pPr>
            <a:r>
              <a:rPr lang="fa-IR" sz="2000" b="1" dirty="0" smtClean="0">
                <a:solidFill>
                  <a:schemeClr val="tx1"/>
                </a:solidFill>
              </a:rPr>
              <a:t> فعالیت ابی به زیر 0.6 فساد</a:t>
            </a:r>
          </a:p>
          <a:p>
            <a:pPr marL="0" indent="0" algn="r" rtl="1">
              <a:buNone/>
            </a:pPr>
            <a:r>
              <a:rPr lang="fa-IR" sz="2000" b="1" dirty="0" smtClean="0">
                <a:solidFill>
                  <a:schemeClr val="tx1"/>
                </a:solidFill>
              </a:rPr>
              <a:t> میکروارگانیسم ها کاملا متوقف میشود.</a:t>
            </a:r>
          </a:p>
          <a:p>
            <a:pPr marL="0" indent="0" algn="r" rtl="1">
              <a:buNone/>
            </a:pPr>
            <a:endParaRPr lang="fa-IR" sz="2000" b="1" dirty="0" smtClean="0">
              <a:solidFill>
                <a:schemeClr val="tx1"/>
              </a:solidFill>
            </a:endParaRPr>
          </a:p>
          <a:p>
            <a:pPr marL="0" indent="0" algn="r" rtl="1">
              <a:buNone/>
            </a:pPr>
            <a:r>
              <a:rPr lang="fa-IR" sz="2000" b="1" dirty="0" smtClean="0">
                <a:solidFill>
                  <a:schemeClr val="tx1"/>
                </a:solidFill>
              </a:rPr>
              <a:t>فعالیت اکثر انزیم ها در </a:t>
            </a:r>
            <a:r>
              <a:rPr lang="en-US" sz="2000" b="1" dirty="0" smtClean="0">
                <a:solidFill>
                  <a:schemeClr val="tx1"/>
                </a:solidFill>
              </a:rPr>
              <a:t>aw</a:t>
            </a:r>
            <a:r>
              <a:rPr lang="fa-IR" sz="2000" b="1" dirty="0" smtClean="0">
                <a:solidFill>
                  <a:schemeClr val="tx1"/>
                </a:solidFill>
              </a:rPr>
              <a:t> کمتر از 0.85 </a:t>
            </a:r>
          </a:p>
          <a:p>
            <a:pPr marL="0" indent="0" algn="r" rtl="1">
              <a:buNone/>
            </a:pPr>
            <a:r>
              <a:rPr lang="fa-IR" sz="2000" b="1" dirty="0" smtClean="0">
                <a:solidFill>
                  <a:schemeClr val="tx1"/>
                </a:solidFill>
              </a:rPr>
              <a:t>متوقف میشود البته لیپاز استثناءاست. تحمل ان </a:t>
            </a:r>
          </a:p>
          <a:p>
            <a:pPr marL="0" indent="0" algn="r" rtl="1">
              <a:buNone/>
            </a:pPr>
            <a:r>
              <a:rPr lang="fa-IR" sz="2000" b="1" dirty="0" smtClean="0">
                <a:solidFill>
                  <a:schemeClr val="tx1"/>
                </a:solidFill>
              </a:rPr>
              <a:t>تا 0.1-0.3 میباشد</a:t>
            </a:r>
          </a:p>
          <a:p>
            <a:pPr marL="0" indent="0" algn="r" rtl="1">
              <a:buNone/>
            </a:pPr>
            <a:endParaRPr lang="fa-IR" sz="2000" b="1" dirty="0" smtClean="0">
              <a:solidFill>
                <a:schemeClr val="tx1"/>
              </a:solidFill>
            </a:endParaRPr>
          </a:p>
          <a:p>
            <a:pPr marL="0" indent="0" algn="r" rtl="1">
              <a:buNone/>
            </a:pPr>
            <a:endParaRPr lang="en-US" sz="2000" b="1" dirty="0">
              <a:solidFill>
                <a:schemeClr val="tx1"/>
              </a:solidFill>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19200"/>
            <a:ext cx="4808504"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33800"/>
            <a:ext cx="4495800" cy="2821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4" name="Picture 4" descr="C:\Users\Elnaz\Desktop\ابرو\ب.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4272845"/>
            <a:ext cx="3083238" cy="2051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486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1219200"/>
            <a:ext cx="8534400" cy="5334000"/>
          </a:xfrm>
        </p:spPr>
        <p:txBody>
          <a:bodyPr>
            <a:normAutofit fontScale="92500" lnSpcReduction="10000"/>
          </a:bodyPr>
          <a:lstStyle/>
          <a:p>
            <a:pPr marL="0" indent="0" algn="r" rtl="1">
              <a:buNone/>
            </a:pPr>
            <a:r>
              <a:rPr lang="fa-IR" sz="2000" dirty="0" smtClean="0">
                <a:solidFill>
                  <a:schemeClr val="tx1"/>
                </a:solidFill>
              </a:rPr>
              <a:t>بطور کلی هرگاه چند پارامتر را در درجه حرارت ثابت به همدیگر ربط دهیم اصطلاح ایزوترم </a:t>
            </a:r>
            <a:r>
              <a:rPr lang="en-US" sz="2000" dirty="0" smtClean="0">
                <a:solidFill>
                  <a:schemeClr val="tx1"/>
                </a:solidFill>
              </a:rPr>
              <a:t>Isotherm</a:t>
            </a:r>
            <a:r>
              <a:rPr lang="fa-IR" sz="2000" dirty="0" smtClean="0">
                <a:solidFill>
                  <a:schemeClr val="tx1"/>
                </a:solidFill>
              </a:rPr>
              <a:t> بکار میرود. در نتیجه پدیده</a:t>
            </a:r>
            <a:r>
              <a:rPr lang="en-US" sz="2000" dirty="0" smtClean="0">
                <a:solidFill>
                  <a:schemeClr val="tx1"/>
                </a:solidFill>
              </a:rPr>
              <a:t> </a:t>
            </a:r>
            <a:r>
              <a:rPr lang="fa-IR" sz="2000" dirty="0" smtClean="0">
                <a:solidFill>
                  <a:schemeClr val="tx1"/>
                </a:solidFill>
              </a:rPr>
              <a:t>هم</a:t>
            </a:r>
            <a:r>
              <a:rPr lang="en-US" sz="2000" dirty="0" smtClean="0">
                <a:solidFill>
                  <a:schemeClr val="tx1"/>
                </a:solidFill>
              </a:rPr>
              <a:t> </a:t>
            </a:r>
            <a:r>
              <a:rPr lang="fa-IR" sz="2000" dirty="0" smtClean="0">
                <a:solidFill>
                  <a:schemeClr val="tx1"/>
                </a:solidFill>
              </a:rPr>
              <a:t>دمای جذب</a:t>
            </a:r>
            <a:r>
              <a:rPr lang="en-US" sz="2000" dirty="0" smtClean="0">
                <a:solidFill>
                  <a:schemeClr val="tx1"/>
                </a:solidFill>
              </a:rPr>
              <a:t>  (SI)</a:t>
            </a:r>
          </a:p>
          <a:p>
            <a:pPr marL="0" indent="0" algn="r" rtl="1">
              <a:buNone/>
            </a:pPr>
            <a:r>
              <a:rPr lang="fa-IR" sz="2000" dirty="0">
                <a:solidFill>
                  <a:schemeClr val="tx1"/>
                </a:solidFill>
              </a:rPr>
              <a:t>در درجه حرارت ثابت بیان میشود و آن عبارت است از رابطه مستقیم بین مقدار آب یک ماده غذایی </a:t>
            </a:r>
            <a:r>
              <a:rPr lang="fa-IR" sz="2000" dirty="0" smtClean="0">
                <a:solidFill>
                  <a:schemeClr val="tx1"/>
                </a:solidFill>
              </a:rPr>
              <a:t>با</a:t>
            </a:r>
            <a:r>
              <a:rPr lang="en-US" sz="2000" dirty="0" smtClean="0">
                <a:solidFill>
                  <a:schemeClr val="tx1"/>
                </a:solidFill>
              </a:rPr>
              <a:t> </a:t>
            </a:r>
            <a:r>
              <a:rPr lang="fa-IR" sz="2000" dirty="0">
                <a:solidFill>
                  <a:schemeClr val="tx1"/>
                </a:solidFill>
              </a:rPr>
              <a:t>درصد رطوبت نسبی هوا و یا فشار کل آب اطراف آن که به مرحله تعادل رسیده باشد. ایزوترمهای جذب در چهار محور </a:t>
            </a:r>
            <a:r>
              <a:rPr lang="fa-IR" sz="2000" dirty="0" smtClean="0">
                <a:solidFill>
                  <a:schemeClr val="tx1"/>
                </a:solidFill>
              </a:rPr>
              <a:t>اصلی</a:t>
            </a:r>
            <a:r>
              <a:rPr lang="en-US" sz="2000" dirty="0" smtClean="0">
                <a:solidFill>
                  <a:schemeClr val="tx1"/>
                </a:solidFill>
              </a:rPr>
              <a:t> </a:t>
            </a:r>
            <a:r>
              <a:rPr lang="fa-IR" sz="2000" dirty="0">
                <a:solidFill>
                  <a:schemeClr val="tx1"/>
                </a:solidFill>
              </a:rPr>
              <a:t>فرآیند مواد غذایی یعنی خشک کردن، مخلوط کردن، بسته بندی و ذخیره سازی وجود </a:t>
            </a:r>
            <a:r>
              <a:rPr lang="fa-IR" sz="2000" dirty="0" smtClean="0">
                <a:solidFill>
                  <a:schemeClr val="tx1"/>
                </a:solidFill>
              </a:rPr>
              <a:t>دارد</a:t>
            </a:r>
            <a:r>
              <a:rPr lang="en-US" sz="2000" dirty="0" smtClean="0">
                <a:solidFill>
                  <a:schemeClr val="tx1"/>
                </a:solidFill>
              </a:rPr>
              <a:t> </a:t>
            </a:r>
            <a:r>
              <a:rPr lang="fa-IR" sz="2000" dirty="0">
                <a:solidFill>
                  <a:schemeClr val="tx1"/>
                </a:solidFill>
              </a:rPr>
              <a:t>ایزوترمهای دفعی </a:t>
            </a:r>
            <a:r>
              <a:rPr lang="fa-IR" sz="2000" dirty="0" smtClean="0">
                <a:solidFill>
                  <a:schemeClr val="tx1"/>
                </a:solidFill>
              </a:rPr>
              <a:t>امکان</a:t>
            </a:r>
            <a:r>
              <a:rPr lang="en-US" sz="2000" dirty="0" smtClean="0">
                <a:solidFill>
                  <a:schemeClr val="tx1"/>
                </a:solidFill>
              </a:rPr>
              <a:t> </a:t>
            </a:r>
            <a:r>
              <a:rPr lang="fa-IR" sz="2000" dirty="0" smtClean="0">
                <a:solidFill>
                  <a:schemeClr val="tx1"/>
                </a:solidFill>
              </a:rPr>
              <a:t>تخمین </a:t>
            </a:r>
            <a:r>
              <a:rPr lang="fa-IR" sz="2000" dirty="0">
                <a:solidFill>
                  <a:schemeClr val="tx1"/>
                </a:solidFill>
              </a:rPr>
              <a:t>فعالیت آبی مطابق با رطوبت نسبی محیط را در طی فرآیند خشک کردن فراهم میسازد و از طرف دیگر در </a:t>
            </a:r>
            <a:r>
              <a:rPr lang="fa-IR" sz="2000" dirty="0" smtClean="0">
                <a:solidFill>
                  <a:schemeClr val="tx1"/>
                </a:solidFill>
              </a:rPr>
              <a:t>پیش</a:t>
            </a:r>
            <a:r>
              <a:rPr lang="en-US" sz="2000" dirty="0" smtClean="0">
                <a:solidFill>
                  <a:schemeClr val="tx1"/>
                </a:solidFill>
              </a:rPr>
              <a:t> </a:t>
            </a:r>
            <a:r>
              <a:rPr lang="fa-IR" sz="2000" dirty="0" smtClean="0">
                <a:solidFill>
                  <a:schemeClr val="tx1"/>
                </a:solidFill>
              </a:rPr>
              <a:t>بینی </a:t>
            </a:r>
            <a:r>
              <a:rPr lang="fa-IR" sz="2000" dirty="0">
                <a:solidFill>
                  <a:schemeClr val="tx1"/>
                </a:solidFill>
              </a:rPr>
              <a:t>پایداری میوههای خشک شده در مدت نگهداری مهم </a:t>
            </a:r>
            <a:r>
              <a:rPr lang="fa-IR" sz="2000" dirty="0" smtClean="0">
                <a:solidFill>
                  <a:schemeClr val="tx1"/>
                </a:solidFill>
              </a:rPr>
              <a:t>اند</a:t>
            </a:r>
            <a:endParaRPr lang="en-US" sz="2000" dirty="0" smtClean="0">
              <a:solidFill>
                <a:schemeClr val="tx1"/>
              </a:solidFill>
            </a:endParaRPr>
          </a:p>
          <a:p>
            <a:pPr marL="0" indent="0" algn="r" rtl="1">
              <a:buNone/>
            </a:pPr>
            <a:r>
              <a:rPr lang="fa-IR" sz="2000" b="1" dirty="0"/>
              <a:t>تعیین منحنیهای ایزوترم جذب و </a:t>
            </a:r>
            <a:r>
              <a:rPr lang="fa-IR" sz="2000" b="1" dirty="0" smtClean="0"/>
              <a:t>دفع</a:t>
            </a:r>
            <a:r>
              <a:rPr lang="en-US" sz="2000" b="1" dirty="0" smtClean="0"/>
              <a:t>:</a:t>
            </a:r>
          </a:p>
          <a:p>
            <a:pPr marL="0" indent="0" algn="r" rtl="1">
              <a:buNone/>
            </a:pPr>
            <a:r>
              <a:rPr lang="fa-IR" sz="2000" dirty="0"/>
              <a:t>منحنیهای ایزوترمی میتوانند توسط یکی از دو روش زیر بدست آیند:</a:t>
            </a:r>
          </a:p>
          <a:p>
            <a:pPr marL="0" indent="0" algn="r" rtl="1">
              <a:buNone/>
            </a:pPr>
            <a:r>
              <a:rPr lang="fa-IR" sz="2000" b="1" dirty="0">
                <a:solidFill>
                  <a:srgbClr val="7030A0"/>
                </a:solidFill>
              </a:rPr>
              <a:t>1</a:t>
            </a:r>
            <a:r>
              <a:rPr lang="fa-IR" sz="2000" dirty="0">
                <a:solidFill>
                  <a:srgbClr val="7030A0"/>
                </a:solidFill>
              </a:rPr>
              <a:t>( ایزوترم جذبی که توسط قرار دادن یک ماده کاملا خشک در اتمسفرهایی با رطوبتهای نسبی مختلف و اندازه گیری وزن</a:t>
            </a:r>
          </a:p>
          <a:p>
            <a:pPr marL="0" indent="0" algn="r" rtl="1">
              <a:buNone/>
            </a:pPr>
            <a:r>
              <a:rPr lang="fa-IR" sz="2000" dirty="0">
                <a:solidFill>
                  <a:srgbClr val="7030A0"/>
                </a:solidFill>
              </a:rPr>
              <a:t>حاصله در اثر جذب آب حاصل میشود.</a:t>
            </a:r>
          </a:p>
          <a:p>
            <a:pPr marL="0" indent="0" algn="r" rtl="1">
              <a:buNone/>
            </a:pPr>
            <a:r>
              <a:rPr lang="fa-IR" sz="2000" b="1" dirty="0">
                <a:solidFill>
                  <a:srgbClr val="7030A0"/>
                </a:solidFill>
              </a:rPr>
              <a:t>2</a:t>
            </a:r>
            <a:r>
              <a:rPr lang="fa-IR" sz="2000" dirty="0">
                <a:solidFill>
                  <a:srgbClr val="7030A0"/>
                </a:solidFill>
              </a:rPr>
              <a:t>( ایزوترم دفعی با قرار دادن یک ماده مرطوب تحت همان رطوبتهای نسبی و اندازهگیری اختلاف وزن حاصل میشود.</a:t>
            </a:r>
          </a:p>
          <a:p>
            <a:pPr marL="0" indent="0" algn="r" rtl="1">
              <a:buNone/>
            </a:pPr>
            <a:r>
              <a:rPr lang="fa-IR" sz="2000" dirty="0">
                <a:solidFill>
                  <a:srgbClr val="7030A0"/>
                </a:solidFill>
              </a:rPr>
              <a:t>فرآیندهای جذب و دفع بطور کامل برگشت پذیر نمیباشند. اگر مقدار رطوبت تا رسیدن به تعادل در حال افزایش باشد، </a:t>
            </a:r>
            <a:r>
              <a:rPr lang="fa-IR" sz="2000" dirty="0" smtClean="0">
                <a:solidFill>
                  <a:srgbClr val="7030A0"/>
                </a:solidFill>
              </a:rPr>
              <a:t>این</a:t>
            </a:r>
            <a:r>
              <a:rPr lang="en-US" sz="2000" dirty="0" smtClean="0">
                <a:solidFill>
                  <a:srgbClr val="7030A0"/>
                </a:solidFill>
              </a:rPr>
              <a:t> </a:t>
            </a:r>
            <a:r>
              <a:rPr lang="fa-IR" sz="2000" dirty="0" smtClean="0">
                <a:solidFill>
                  <a:srgbClr val="7030A0"/>
                </a:solidFill>
              </a:rPr>
              <a:t>پدیده </a:t>
            </a:r>
            <a:r>
              <a:rPr lang="fa-IR" sz="2000" dirty="0">
                <a:solidFill>
                  <a:srgbClr val="7030A0"/>
                </a:solidFill>
              </a:rPr>
              <a:t>فرآیند جذب و اگر در حال کاهش باشد، فرآیند دفع می باشد. به لحاظ تجربی مشاهده شده که اکثر محصولات </a:t>
            </a:r>
            <a:r>
              <a:rPr lang="fa-IR" sz="2000" dirty="0" smtClean="0">
                <a:solidFill>
                  <a:srgbClr val="7030A0"/>
                </a:solidFill>
              </a:rPr>
              <a:t>غذایی</a:t>
            </a:r>
            <a:r>
              <a:rPr lang="en-US" sz="2000" dirty="0" smtClean="0">
                <a:solidFill>
                  <a:srgbClr val="7030A0"/>
                </a:solidFill>
              </a:rPr>
              <a:t> </a:t>
            </a:r>
            <a:r>
              <a:rPr lang="fa-IR" sz="2000" dirty="0" smtClean="0">
                <a:solidFill>
                  <a:srgbClr val="7030A0"/>
                </a:solidFill>
              </a:rPr>
              <a:t>خشک </a:t>
            </a:r>
            <a:r>
              <a:rPr lang="fa-IR" sz="2000" dirty="0">
                <a:solidFill>
                  <a:srgbClr val="7030A0"/>
                </a:solidFill>
              </a:rPr>
              <a:t>شده، بیشترین پایداری را در مقدار رطوبت تک لایه نشان میدهن</a:t>
            </a:r>
            <a:endParaRPr lang="en-US" sz="2000" dirty="0">
              <a:solidFill>
                <a:srgbClr val="7030A0"/>
              </a:solidFill>
            </a:endParaRPr>
          </a:p>
          <a:p>
            <a:pPr marL="0" indent="0" algn="r" rtl="1">
              <a:buNone/>
            </a:pPr>
            <a:endParaRPr lang="fa-IR" sz="2000" dirty="0"/>
          </a:p>
          <a:p>
            <a:pPr marL="0" indent="0" algn="r" rtl="1">
              <a:buNone/>
            </a:pPr>
            <a:endParaRPr lang="fa-IR" sz="2000" dirty="0"/>
          </a:p>
          <a:p>
            <a:pPr marL="0" indent="0" algn="r" rtl="1">
              <a:buNone/>
            </a:pPr>
            <a:endParaRPr lang="fa-IR" sz="2000" dirty="0">
              <a:solidFill>
                <a:schemeClr val="tx1"/>
              </a:solidFill>
            </a:endParaRPr>
          </a:p>
        </p:txBody>
      </p:sp>
      <p:sp>
        <p:nvSpPr>
          <p:cNvPr id="3" name="Title 2"/>
          <p:cNvSpPr>
            <a:spLocks noGrp="1"/>
          </p:cNvSpPr>
          <p:nvPr>
            <p:ph type="title"/>
          </p:nvPr>
        </p:nvSpPr>
        <p:spPr>
          <a:xfrm>
            <a:off x="457200" y="338328"/>
            <a:ext cx="8229600" cy="652272"/>
          </a:xfrm>
        </p:spPr>
        <p:txBody>
          <a:bodyPr>
            <a:normAutofit/>
          </a:bodyPr>
          <a:lstStyle/>
          <a:p>
            <a:r>
              <a:rPr lang="fa-IR" sz="3200" b="1" dirty="0" smtClean="0">
                <a:solidFill>
                  <a:srgbClr val="C00000"/>
                </a:solidFill>
              </a:rPr>
              <a:t>منحنی ایزوترم یا هم دما:</a:t>
            </a:r>
            <a:endParaRPr lang="en-US" sz="3200" b="1" dirty="0">
              <a:solidFill>
                <a:srgbClr val="C00000"/>
              </a:solidFill>
            </a:endParaRPr>
          </a:p>
        </p:txBody>
      </p:sp>
    </p:spTree>
    <p:extLst>
      <p:ext uri="{BB962C8B-B14F-4D97-AF65-F5344CB8AC3E}">
        <p14:creationId xmlns:p14="http://schemas.microsoft.com/office/powerpoint/2010/main" val="2406181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04800"/>
            <a:ext cx="8686799" cy="6248400"/>
          </a:xfrm>
        </p:spPr>
        <p:txBody>
          <a:bodyPr>
            <a:normAutofit fontScale="92500" lnSpcReduction="10000"/>
          </a:bodyPr>
          <a:lstStyle/>
          <a:p>
            <a:pPr marL="0" indent="0" algn="r" rtl="1">
              <a:buNone/>
            </a:pPr>
            <a:r>
              <a:rPr lang="fa-IR" b="1" dirty="0">
                <a:solidFill>
                  <a:srgbClr val="C00000"/>
                </a:solidFill>
              </a:rPr>
              <a:t>اثر دما روی ایزوترمهای جذب و دفع </a:t>
            </a:r>
            <a:r>
              <a:rPr lang="fa-IR" b="1" dirty="0" smtClean="0">
                <a:solidFill>
                  <a:srgbClr val="C00000"/>
                </a:solidFill>
              </a:rPr>
              <a:t>رطوبتی</a:t>
            </a:r>
            <a:r>
              <a:rPr lang="en-US" b="1" dirty="0" smtClean="0">
                <a:solidFill>
                  <a:srgbClr val="C00000"/>
                </a:solidFill>
              </a:rPr>
              <a:t> :</a:t>
            </a:r>
            <a:endParaRPr lang="fa-IR" b="1" dirty="0">
              <a:solidFill>
                <a:srgbClr val="C00000"/>
              </a:solidFill>
            </a:endParaRPr>
          </a:p>
          <a:p>
            <a:pPr marL="0" indent="0" algn="r" rtl="1">
              <a:buNone/>
            </a:pPr>
            <a:r>
              <a:rPr lang="fa-IR" sz="2000" dirty="0">
                <a:solidFill>
                  <a:schemeClr val="tx1"/>
                </a:solidFill>
              </a:rPr>
              <a:t>اثر دما روی ایزوترمهای جذب و دفع رطوبتی خیلی مهم میباشند زیرا غذاها در انبار و حین فرآوری در معرض </a:t>
            </a:r>
            <a:r>
              <a:rPr lang="fa-IR" sz="2000" dirty="0" smtClean="0">
                <a:solidFill>
                  <a:schemeClr val="tx1"/>
                </a:solidFill>
              </a:rPr>
              <a:t>دماهای</a:t>
            </a:r>
            <a:r>
              <a:rPr lang="en-US" sz="2000" dirty="0" smtClean="0">
                <a:solidFill>
                  <a:schemeClr val="tx1"/>
                </a:solidFill>
              </a:rPr>
              <a:t> </a:t>
            </a:r>
            <a:r>
              <a:rPr lang="fa-IR" sz="2000" dirty="0" smtClean="0">
                <a:solidFill>
                  <a:schemeClr val="tx1"/>
                </a:solidFill>
              </a:rPr>
              <a:t>مختلف </a:t>
            </a:r>
            <a:r>
              <a:rPr lang="fa-IR" sz="2000" dirty="0">
                <a:solidFill>
                  <a:schemeClr val="tx1"/>
                </a:solidFill>
              </a:rPr>
              <a:t>قرار میگیرند و فعالیت آبی با دما تغییر مییابد</a:t>
            </a:r>
          </a:p>
          <a:p>
            <a:pPr marL="0" indent="0" algn="r" rtl="1">
              <a:buNone/>
            </a:pPr>
            <a:r>
              <a:rPr lang="fa-IR" sz="2000" dirty="0" smtClean="0">
                <a:solidFill>
                  <a:schemeClr val="tx1"/>
                </a:solidFill>
              </a:rPr>
              <a:t>طی </a:t>
            </a:r>
            <a:r>
              <a:rPr lang="fa-IR" sz="2000" dirty="0">
                <a:solidFill>
                  <a:schemeClr val="tx1"/>
                </a:solidFill>
              </a:rPr>
              <a:t>تحقیقات انجام یافته، اگر فعالیت آبی در یک مقدار </a:t>
            </a:r>
            <a:r>
              <a:rPr lang="fa-IR" sz="2000" dirty="0" smtClean="0">
                <a:solidFill>
                  <a:schemeClr val="tx1"/>
                </a:solidFill>
              </a:rPr>
              <a:t>ثابت</a:t>
            </a:r>
            <a:r>
              <a:rPr lang="en-US" sz="2000" dirty="0" smtClean="0">
                <a:solidFill>
                  <a:schemeClr val="tx1"/>
                </a:solidFill>
              </a:rPr>
              <a:t> </a:t>
            </a:r>
            <a:r>
              <a:rPr lang="fa-IR" sz="2000" dirty="0" smtClean="0">
                <a:solidFill>
                  <a:schemeClr val="tx1"/>
                </a:solidFill>
              </a:rPr>
              <a:t>باقی </a:t>
            </a:r>
            <a:r>
              <a:rPr lang="fa-IR" sz="2000" dirty="0">
                <a:solidFill>
                  <a:schemeClr val="tx1"/>
                </a:solidFill>
              </a:rPr>
              <a:t>بماند، افزایش دما باعث کاهش مقدار آب جذب شده خواهد شد. انحراف از این رفتار در قندهای معین </a:t>
            </a:r>
          </a:p>
          <a:p>
            <a:pPr marL="0" indent="0" algn="r" rtl="1">
              <a:buNone/>
            </a:pPr>
            <a:r>
              <a:rPr lang="en-US" sz="2000" dirty="0" smtClean="0">
                <a:solidFill>
                  <a:schemeClr val="tx1"/>
                </a:solidFill>
              </a:rPr>
              <a:t>)</a:t>
            </a:r>
            <a:r>
              <a:rPr lang="fa-IR" sz="2000" dirty="0" smtClean="0">
                <a:solidFill>
                  <a:schemeClr val="tx1"/>
                </a:solidFill>
              </a:rPr>
              <a:t>گلوکز</a:t>
            </a:r>
            <a:r>
              <a:rPr lang="en-US" sz="2000" dirty="0" smtClean="0">
                <a:solidFill>
                  <a:schemeClr val="tx1"/>
                </a:solidFill>
              </a:rPr>
              <a:t>(</a:t>
            </a:r>
            <a:r>
              <a:rPr lang="fa-IR" sz="2000" dirty="0" smtClean="0">
                <a:solidFill>
                  <a:schemeClr val="tx1"/>
                </a:solidFill>
              </a:rPr>
              <a:t> </a:t>
            </a:r>
            <a:r>
              <a:rPr lang="fa-IR" sz="2000" dirty="0">
                <a:solidFill>
                  <a:schemeClr val="tx1"/>
                </a:solidFill>
              </a:rPr>
              <a:t>و </a:t>
            </a:r>
            <a:r>
              <a:rPr lang="fa-IR" sz="2000" dirty="0" smtClean="0">
                <a:solidFill>
                  <a:schemeClr val="tx1"/>
                </a:solidFill>
              </a:rPr>
              <a:t>دیگر</a:t>
            </a:r>
            <a:r>
              <a:rPr lang="fa-IR" sz="2000" dirty="0">
                <a:solidFill>
                  <a:schemeClr val="tx1"/>
                </a:solidFill>
              </a:rPr>
              <a:t>اجزاء غذایی با وزن مولکولی کم </a:t>
            </a:r>
            <a:r>
              <a:rPr lang="en-US" sz="2000" dirty="0">
                <a:solidFill>
                  <a:schemeClr val="tx1"/>
                </a:solidFill>
              </a:rPr>
              <a:t>)</a:t>
            </a:r>
            <a:r>
              <a:rPr lang="fa-IR" sz="2000" dirty="0">
                <a:solidFill>
                  <a:schemeClr val="tx1"/>
                </a:solidFill>
              </a:rPr>
              <a:t>نمکها </a:t>
            </a:r>
            <a:r>
              <a:rPr lang="en-US" sz="2000" dirty="0" smtClean="0">
                <a:solidFill>
                  <a:schemeClr val="tx1"/>
                </a:solidFill>
              </a:rPr>
              <a:t>(</a:t>
            </a:r>
            <a:r>
              <a:rPr lang="fa-IR" sz="2000" dirty="0" smtClean="0">
                <a:solidFill>
                  <a:schemeClr val="tx1"/>
                </a:solidFill>
              </a:rPr>
              <a:t> </a:t>
            </a:r>
            <a:r>
              <a:rPr lang="fa-IR" sz="2000" dirty="0">
                <a:solidFill>
                  <a:schemeClr val="tx1"/>
                </a:solidFill>
              </a:rPr>
              <a:t>دیده شده است که در دماهای بالاتر بعلت قابلیت انحلال در آب، رطوبت </a:t>
            </a:r>
            <a:r>
              <a:rPr lang="fa-IR" sz="2000" dirty="0" smtClean="0">
                <a:solidFill>
                  <a:schemeClr val="tx1"/>
                </a:solidFill>
              </a:rPr>
              <a:t>بیشتری</a:t>
            </a:r>
            <a:r>
              <a:rPr lang="en-US" sz="2000" dirty="0" smtClean="0">
                <a:solidFill>
                  <a:schemeClr val="tx1"/>
                </a:solidFill>
              </a:rPr>
              <a:t> </a:t>
            </a:r>
            <a:r>
              <a:rPr lang="fa-IR" sz="2000" dirty="0" smtClean="0">
                <a:solidFill>
                  <a:schemeClr val="tx1"/>
                </a:solidFill>
              </a:rPr>
              <a:t>جذب </a:t>
            </a:r>
            <a:r>
              <a:rPr lang="fa-IR" sz="2000" dirty="0">
                <a:solidFill>
                  <a:schemeClr val="tx1"/>
                </a:solidFill>
              </a:rPr>
              <a:t>می کنند که این اثر معکوس از یک مقدار رطوبت معین آغاز </a:t>
            </a:r>
            <a:r>
              <a:rPr lang="fa-IR" sz="2000" dirty="0" smtClean="0">
                <a:solidFill>
                  <a:schemeClr val="tx1"/>
                </a:solidFill>
              </a:rPr>
              <a:t>میشود</a:t>
            </a:r>
            <a:r>
              <a:rPr lang="en-US" sz="2000" dirty="0" smtClean="0">
                <a:solidFill>
                  <a:schemeClr val="tx1"/>
                </a:solidFill>
              </a:rPr>
              <a:t>.</a:t>
            </a:r>
          </a:p>
          <a:p>
            <a:pPr marL="0" indent="0" algn="r" rtl="1">
              <a:buNone/>
            </a:pPr>
            <a:r>
              <a:rPr lang="fa-IR" sz="2000" dirty="0" smtClean="0">
                <a:solidFill>
                  <a:schemeClr val="tx1"/>
                </a:solidFill>
              </a:rPr>
              <a:t>هنگامی که یک ماده غذایی تا یک میزان َ</a:t>
            </a:r>
            <a:r>
              <a:rPr lang="en-US" sz="2000" dirty="0" smtClean="0">
                <a:solidFill>
                  <a:schemeClr val="tx1"/>
                </a:solidFill>
              </a:rPr>
              <a:t>aw</a:t>
            </a:r>
          </a:p>
          <a:p>
            <a:pPr marL="0" indent="0" algn="r" rtl="1">
              <a:buNone/>
            </a:pPr>
            <a:r>
              <a:rPr lang="fa-IR" sz="2000" dirty="0" smtClean="0">
                <a:solidFill>
                  <a:schemeClr val="tx1"/>
                </a:solidFill>
              </a:rPr>
              <a:t>مشخص خشک شود در مقایسه با زمانی که</a:t>
            </a:r>
          </a:p>
          <a:p>
            <a:pPr marL="0" indent="0" algn="r" rtl="1">
              <a:buNone/>
            </a:pPr>
            <a:r>
              <a:rPr lang="fa-IR" sz="2000" dirty="0" smtClean="0">
                <a:solidFill>
                  <a:schemeClr val="tx1"/>
                </a:solidFill>
              </a:rPr>
              <a:t>ماده غذایی کاملا خشک شده و سپس در معرض</a:t>
            </a:r>
          </a:p>
          <a:p>
            <a:pPr marL="0" indent="0" algn="r" rtl="1">
              <a:buNone/>
            </a:pPr>
            <a:r>
              <a:rPr lang="fa-IR" sz="2000" dirty="0" smtClean="0">
                <a:solidFill>
                  <a:schemeClr val="tx1"/>
                </a:solidFill>
              </a:rPr>
              <a:t>جذب اب مجدد قرار گیرد تا به همان </a:t>
            </a:r>
            <a:r>
              <a:rPr lang="en-US" sz="2000" dirty="0" smtClean="0">
                <a:solidFill>
                  <a:schemeClr val="tx1"/>
                </a:solidFill>
              </a:rPr>
              <a:t>aw</a:t>
            </a:r>
            <a:r>
              <a:rPr lang="fa-IR" sz="2000" dirty="0" smtClean="0">
                <a:solidFill>
                  <a:schemeClr val="tx1"/>
                </a:solidFill>
              </a:rPr>
              <a:t> برسد</a:t>
            </a:r>
          </a:p>
          <a:p>
            <a:pPr marL="0" indent="0" algn="r" rtl="1">
              <a:buNone/>
            </a:pPr>
            <a:r>
              <a:rPr lang="fa-IR" sz="2000" dirty="0" smtClean="0">
                <a:solidFill>
                  <a:schemeClr val="tx1"/>
                </a:solidFill>
              </a:rPr>
              <a:t>منحنی جذب و دفع یکسانی ندارد به عبارت دیگر</a:t>
            </a:r>
          </a:p>
          <a:p>
            <a:pPr marL="0" indent="0" algn="r" rtl="1">
              <a:buNone/>
            </a:pPr>
            <a:r>
              <a:rPr lang="fa-IR" sz="2000" dirty="0" smtClean="0">
                <a:solidFill>
                  <a:schemeClr val="tx1"/>
                </a:solidFill>
              </a:rPr>
              <a:t>این دو بر روی یکدیگر منطبق نمیشوند.</a:t>
            </a:r>
          </a:p>
          <a:p>
            <a:pPr marL="0" indent="0" algn="r" rtl="1">
              <a:buNone/>
            </a:pPr>
            <a:r>
              <a:rPr lang="fa-IR" sz="2000" dirty="0" smtClean="0">
                <a:solidFill>
                  <a:schemeClr val="tx1"/>
                </a:solidFill>
              </a:rPr>
              <a:t>همواره منحنی هم دمای دفع اندکی بالاتر قرار</a:t>
            </a:r>
          </a:p>
          <a:p>
            <a:pPr marL="0" indent="0" algn="r" rtl="1">
              <a:buNone/>
            </a:pPr>
            <a:r>
              <a:rPr lang="fa-IR" sz="2000" dirty="0" smtClean="0">
                <a:solidFill>
                  <a:schemeClr val="tx1"/>
                </a:solidFill>
              </a:rPr>
              <a:t> میگیرد.</a:t>
            </a:r>
          </a:p>
          <a:p>
            <a:pPr marL="0" indent="0" algn="r" rtl="1">
              <a:buNone/>
            </a:pPr>
            <a:r>
              <a:rPr lang="fa-IR" sz="2000" dirty="0" smtClean="0">
                <a:solidFill>
                  <a:schemeClr val="tx1"/>
                </a:solidFill>
              </a:rPr>
              <a:t> </a:t>
            </a:r>
            <a:r>
              <a:rPr lang="fa-IR" sz="2000" b="1" dirty="0" smtClean="0">
                <a:solidFill>
                  <a:schemeClr val="bg2">
                    <a:lumMod val="50000"/>
                  </a:schemeClr>
                </a:solidFill>
              </a:rPr>
              <a:t>این موضوع نشان دهنده این است که</a:t>
            </a:r>
          </a:p>
          <a:p>
            <a:pPr marL="0" indent="0" algn="r" rtl="1">
              <a:buNone/>
            </a:pPr>
            <a:r>
              <a:rPr lang="fa-IR" sz="2000" b="1" dirty="0" smtClean="0">
                <a:solidFill>
                  <a:schemeClr val="bg2">
                    <a:lumMod val="50000"/>
                  </a:schemeClr>
                </a:solidFill>
              </a:rPr>
              <a:t>فرایند جذب و دفع برگشت پذیر نبوده  و یک </a:t>
            </a:r>
          </a:p>
          <a:p>
            <a:pPr marL="0" indent="0" algn="r" rtl="1">
              <a:buNone/>
            </a:pPr>
            <a:r>
              <a:rPr lang="fa-IR" sz="2000" b="1" dirty="0" smtClean="0">
                <a:solidFill>
                  <a:schemeClr val="bg2">
                    <a:lumMod val="50000"/>
                  </a:schemeClr>
                </a:solidFill>
              </a:rPr>
              <a:t>سر ی تغییرات غیر قابل برگشت در ماده غذایی </a:t>
            </a:r>
          </a:p>
          <a:p>
            <a:pPr marL="0" indent="0" algn="r" rtl="1">
              <a:buNone/>
            </a:pPr>
            <a:r>
              <a:rPr lang="fa-IR" sz="2000" b="1" dirty="0" smtClean="0">
                <a:solidFill>
                  <a:schemeClr val="bg2">
                    <a:lumMod val="50000"/>
                  </a:schemeClr>
                </a:solidFill>
              </a:rPr>
              <a:t>ایجاد خواهد شد.</a:t>
            </a:r>
          </a:p>
          <a:p>
            <a:pPr marL="0" indent="0" algn="r" rtl="1">
              <a:buNone/>
            </a:pPr>
            <a:endParaRPr lang="en-US" sz="2000" dirty="0">
              <a:solidFill>
                <a:schemeClr val="tx1"/>
              </a:solidFill>
            </a:endParaRPr>
          </a:p>
          <a:p>
            <a:pPr marL="0" indent="0" algn="r" rtl="1">
              <a:buNone/>
            </a:pPr>
            <a:endParaRPr lang="fa-IR" dirty="0"/>
          </a:p>
          <a:p>
            <a:pPr marL="0" indent="0" algn="r" rtl="1">
              <a:buNone/>
            </a:pPr>
            <a:endParaRPr lang="fa-IR" dirty="0"/>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352" y="2971801"/>
            <a:ext cx="4520046" cy="342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7729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228600"/>
            <a:ext cx="8763000" cy="6400800"/>
          </a:xfrm>
        </p:spPr>
        <p:txBody>
          <a:bodyPr>
            <a:normAutofit lnSpcReduction="10000"/>
          </a:bodyPr>
          <a:lstStyle/>
          <a:p>
            <a:pPr marL="0" indent="0" algn="r" rtl="1">
              <a:buNone/>
            </a:pPr>
            <a:r>
              <a:rPr lang="fa-IR" b="1" dirty="0" smtClean="0">
                <a:solidFill>
                  <a:srgbClr val="C00000"/>
                </a:solidFill>
              </a:rPr>
              <a:t>حلقه هیسترزیس: </a:t>
            </a:r>
          </a:p>
          <a:p>
            <a:pPr marL="0" indent="0" algn="r" rtl="1">
              <a:buNone/>
            </a:pPr>
            <a:r>
              <a:rPr lang="fa-IR" sz="2000" dirty="0" smtClean="0">
                <a:solidFill>
                  <a:schemeClr val="tx1"/>
                </a:solidFill>
              </a:rPr>
              <a:t>فاصله یا اختلافی که بین دو منحنی هم دمای جذب و دفع ایجاد میگردد را می گویند</a:t>
            </a:r>
          </a:p>
          <a:p>
            <a:pPr marL="0" indent="0" algn="r" rtl="1">
              <a:buNone/>
            </a:pPr>
            <a:r>
              <a:rPr lang="fa-IR" sz="2000" dirty="0" smtClean="0">
                <a:solidFill>
                  <a:schemeClr val="tx1"/>
                </a:solidFill>
              </a:rPr>
              <a:t>هرچه این حلقه بزرگتر باشد نشانه بدتر بودن شرایط خشک کردن است و بر عکس هرچه دو منحنی به هم نزدیک تر باشد و حلقه ی کوچکتر تشکیل شود نشان دهنده شرایط مطلوب خشک کردن است.</a:t>
            </a:r>
          </a:p>
          <a:p>
            <a:pPr marL="0" indent="0" algn="r" rtl="1">
              <a:buNone/>
            </a:pPr>
            <a:endParaRPr lang="fa-IR" sz="2000" dirty="0">
              <a:solidFill>
                <a:schemeClr val="tx1"/>
              </a:solidFill>
            </a:endParaRPr>
          </a:p>
          <a:p>
            <a:pPr marL="0" indent="0" algn="r" rtl="1">
              <a:buNone/>
            </a:pPr>
            <a:r>
              <a:rPr lang="fa-IR" b="1" dirty="0" smtClean="0">
                <a:solidFill>
                  <a:srgbClr val="C00000"/>
                </a:solidFill>
              </a:rPr>
              <a:t>تشخیص ا نواع اب از روی منحنی های هم دمای جذب و دفع:</a:t>
            </a:r>
          </a:p>
          <a:p>
            <a:pPr marL="457200" indent="-457200" algn="r" rtl="1">
              <a:buClr>
                <a:srgbClr val="C00000"/>
              </a:buClr>
              <a:buFont typeface="+mj-lt"/>
              <a:buAutoNum type="arabicParenR"/>
            </a:pPr>
            <a:r>
              <a:rPr lang="fa-IR" sz="1800" b="1" dirty="0" smtClean="0">
                <a:solidFill>
                  <a:schemeClr val="tx1"/>
                </a:solidFill>
              </a:rPr>
              <a:t>اب تک لایه </a:t>
            </a:r>
            <a:r>
              <a:rPr lang="en-US" sz="1800" b="1" dirty="0" smtClean="0">
                <a:solidFill>
                  <a:schemeClr val="tx1"/>
                </a:solidFill>
              </a:rPr>
              <a:t>(A)</a:t>
            </a:r>
            <a:r>
              <a:rPr lang="fa-IR" sz="1800" b="1" dirty="0" smtClean="0">
                <a:solidFill>
                  <a:schemeClr val="tx1"/>
                </a:solidFill>
              </a:rPr>
              <a:t>- </a:t>
            </a:r>
            <a:r>
              <a:rPr lang="en-US" sz="1800" b="1" dirty="0" smtClean="0">
                <a:solidFill>
                  <a:schemeClr val="tx1"/>
                </a:solidFill>
              </a:rPr>
              <a:t>BET</a:t>
            </a:r>
            <a:r>
              <a:rPr lang="fa-IR" sz="1800" b="1" dirty="0" smtClean="0">
                <a:solidFill>
                  <a:schemeClr val="tx1"/>
                </a:solidFill>
              </a:rPr>
              <a:t> – پیوسته – جذبی – متصل  - </a:t>
            </a:r>
            <a:r>
              <a:rPr lang="en-US" sz="1800" b="1" dirty="0" smtClean="0">
                <a:solidFill>
                  <a:schemeClr val="tx1"/>
                </a:solidFill>
              </a:rPr>
              <a:t>Adsorption Layer</a:t>
            </a:r>
          </a:p>
          <a:p>
            <a:pPr marL="457200" indent="-457200" algn="r" rtl="1">
              <a:buClr>
                <a:srgbClr val="C00000"/>
              </a:buClr>
              <a:buFont typeface="+mj-lt"/>
              <a:buAutoNum type="arabicParenR"/>
            </a:pPr>
            <a:r>
              <a:rPr lang="fa-IR" sz="1800" b="1" dirty="0" smtClean="0">
                <a:solidFill>
                  <a:schemeClr val="tx1"/>
                </a:solidFill>
              </a:rPr>
              <a:t>اب چند لایه </a:t>
            </a:r>
            <a:r>
              <a:rPr lang="en-US" sz="1800" b="1" dirty="0" smtClean="0">
                <a:solidFill>
                  <a:schemeClr val="tx1"/>
                </a:solidFill>
              </a:rPr>
              <a:t>(B)</a:t>
            </a:r>
            <a:endParaRPr lang="fa-IR" sz="1800" b="1" dirty="0" smtClean="0">
              <a:solidFill>
                <a:schemeClr val="tx1"/>
              </a:solidFill>
            </a:endParaRPr>
          </a:p>
          <a:p>
            <a:pPr marL="457200" indent="-457200" algn="r" rtl="1">
              <a:buClr>
                <a:srgbClr val="C00000"/>
              </a:buClr>
              <a:buFont typeface="+mj-lt"/>
              <a:buAutoNum type="arabicParenR"/>
            </a:pPr>
            <a:r>
              <a:rPr lang="fa-IR" sz="1800" b="1" dirty="0" smtClean="0">
                <a:solidFill>
                  <a:schemeClr val="tx1"/>
                </a:solidFill>
              </a:rPr>
              <a:t>اب ازاد </a:t>
            </a:r>
            <a:r>
              <a:rPr lang="en-US" sz="1800" b="1" dirty="0" smtClean="0">
                <a:solidFill>
                  <a:schemeClr val="tx1"/>
                </a:solidFill>
              </a:rPr>
              <a:t>(C)</a:t>
            </a:r>
            <a:r>
              <a:rPr lang="fa-IR" sz="1800" b="1" dirty="0" smtClean="0">
                <a:solidFill>
                  <a:schemeClr val="tx1"/>
                </a:solidFill>
              </a:rPr>
              <a:t>– متحرک </a:t>
            </a:r>
          </a:p>
          <a:p>
            <a:pPr marL="0" indent="0" algn="r" rtl="1">
              <a:buClr>
                <a:srgbClr val="C00000"/>
              </a:buClr>
              <a:buNone/>
            </a:pPr>
            <a:r>
              <a:rPr lang="fa-IR" b="1" u="sng" dirty="0" smtClean="0">
                <a:solidFill>
                  <a:schemeClr val="tx1"/>
                </a:solidFill>
              </a:rPr>
              <a:t>اب </a:t>
            </a:r>
            <a:r>
              <a:rPr lang="fa-IR" b="1" u="sng" dirty="0">
                <a:solidFill>
                  <a:schemeClr val="tx1"/>
                </a:solidFill>
              </a:rPr>
              <a:t>تک </a:t>
            </a:r>
            <a:r>
              <a:rPr lang="fa-IR" b="1" u="sng" dirty="0" smtClean="0">
                <a:solidFill>
                  <a:schemeClr val="tx1"/>
                </a:solidFill>
              </a:rPr>
              <a:t>لایه : </a:t>
            </a:r>
            <a:endParaRPr lang="en-US" b="1" u="sng" dirty="0" smtClean="0">
              <a:solidFill>
                <a:schemeClr val="tx1"/>
              </a:solidFill>
            </a:endParaRPr>
          </a:p>
          <a:p>
            <a:pPr marL="0" indent="0" algn="r" rtl="1">
              <a:buClr>
                <a:srgbClr val="C00000"/>
              </a:buClr>
              <a:buNone/>
            </a:pPr>
            <a:r>
              <a:rPr lang="fa-IR" sz="1800" b="1" dirty="0" smtClean="0">
                <a:solidFill>
                  <a:schemeClr val="tx1"/>
                </a:solidFill>
              </a:rPr>
              <a:t>میزان ابی که در ان ماده غذایی پایدارترین شکل خود را دارد در دمای -20 درجه سانتیگراد نیز منجمد نشده باقی میماند و نمیتوانددبه عنوان حلال به کار رود. در هنگام خشک کردن مده غذایی نباید وارد این قسمت شد.زیرا ماده غذایی دچار اسیب های غیر قابل برگشتی میشود.در این ناحیه فرایند اتواکسیداسیون بسیار سریع اتفاق میافتد.</a:t>
            </a:r>
            <a:endParaRPr lang="en-US" sz="1800" b="1" dirty="0" smtClean="0">
              <a:solidFill>
                <a:schemeClr val="tx1"/>
              </a:solidFill>
            </a:endParaRPr>
          </a:p>
          <a:p>
            <a:pPr marL="0" indent="0" algn="r" rtl="1">
              <a:buClr>
                <a:srgbClr val="C00000"/>
              </a:buClr>
              <a:buNone/>
            </a:pPr>
            <a:r>
              <a:rPr lang="fa-IR" b="1" u="sng" dirty="0" smtClean="0">
                <a:solidFill>
                  <a:schemeClr val="tx1"/>
                </a:solidFill>
              </a:rPr>
              <a:t>اب </a:t>
            </a:r>
            <a:r>
              <a:rPr lang="fa-IR" b="1" u="sng" dirty="0">
                <a:solidFill>
                  <a:schemeClr val="tx1"/>
                </a:solidFill>
              </a:rPr>
              <a:t>چند </a:t>
            </a:r>
            <a:r>
              <a:rPr lang="fa-IR" b="1" u="sng" dirty="0" smtClean="0">
                <a:solidFill>
                  <a:schemeClr val="tx1"/>
                </a:solidFill>
              </a:rPr>
              <a:t>لایه :  </a:t>
            </a:r>
            <a:r>
              <a:rPr lang="fa-IR" sz="1800" b="1" dirty="0" smtClean="0">
                <a:solidFill>
                  <a:schemeClr val="tx1"/>
                </a:solidFill>
              </a:rPr>
              <a:t>دارای </a:t>
            </a:r>
            <a:r>
              <a:rPr lang="fa-IR" sz="1800" b="1" dirty="0">
                <a:solidFill>
                  <a:schemeClr val="tx1"/>
                </a:solidFill>
              </a:rPr>
              <a:t>اتصال هیدروژنی با هم </a:t>
            </a:r>
            <a:r>
              <a:rPr lang="fa-IR" sz="1800" b="1" dirty="0" smtClean="0">
                <a:solidFill>
                  <a:schemeClr val="tx1"/>
                </a:solidFill>
              </a:rPr>
              <a:t>هستند </a:t>
            </a:r>
          </a:p>
          <a:p>
            <a:pPr marL="0" indent="0" algn="r" rtl="1">
              <a:buClr>
                <a:srgbClr val="C00000"/>
              </a:buClr>
              <a:buNone/>
            </a:pPr>
            <a:endParaRPr lang="fa-IR" sz="1800" b="1" dirty="0">
              <a:solidFill>
                <a:schemeClr val="tx1"/>
              </a:solidFill>
            </a:endParaRPr>
          </a:p>
          <a:p>
            <a:pPr marL="0" indent="0" algn="r" rtl="1">
              <a:buClr>
                <a:srgbClr val="C00000"/>
              </a:buClr>
              <a:buNone/>
            </a:pPr>
            <a:r>
              <a:rPr lang="fa-IR" b="1" u="sng" dirty="0">
                <a:solidFill>
                  <a:schemeClr val="tx1"/>
                </a:solidFill>
              </a:rPr>
              <a:t>اب </a:t>
            </a:r>
            <a:r>
              <a:rPr lang="fa-IR" b="1" u="sng" dirty="0" smtClean="0">
                <a:solidFill>
                  <a:schemeClr val="tx1"/>
                </a:solidFill>
              </a:rPr>
              <a:t>ازاد : </a:t>
            </a:r>
          </a:p>
          <a:p>
            <a:pPr marL="0" indent="0" algn="r" rtl="1">
              <a:buClr>
                <a:srgbClr val="C00000"/>
              </a:buClr>
              <a:buNone/>
            </a:pPr>
            <a:r>
              <a:rPr lang="fa-IR" sz="2000" b="1" dirty="0" smtClean="0">
                <a:solidFill>
                  <a:schemeClr val="tx1"/>
                </a:solidFill>
              </a:rPr>
              <a:t>توسط پیوند هیدروژنی با هم متصل هستند تمام خصوصیات اب معمولی را دارد به سهولت منجمد میشود و به سادگی در دسترس میکروارگانیسم ها قرار میگیرد. ابی است که در لوله های موئین سلول های مواد غذایی کندانس شده.</a:t>
            </a:r>
            <a:endParaRPr lang="fa-IR" sz="2000" b="1" dirty="0">
              <a:solidFill>
                <a:schemeClr val="tx1"/>
              </a:solidFill>
            </a:endParaRPr>
          </a:p>
          <a:p>
            <a:pPr marL="0" indent="0" algn="r" rtl="1">
              <a:buClr>
                <a:srgbClr val="C00000"/>
              </a:buClr>
              <a:buNone/>
            </a:pPr>
            <a:endParaRPr lang="fa-IR" b="1" u="sng" dirty="0" smtClean="0">
              <a:solidFill>
                <a:schemeClr val="tx1"/>
              </a:solidFill>
            </a:endParaRPr>
          </a:p>
          <a:p>
            <a:pPr marL="0" indent="0" algn="r" rtl="1">
              <a:buClr>
                <a:srgbClr val="C00000"/>
              </a:buClr>
              <a:buNone/>
            </a:pPr>
            <a:endParaRPr lang="fa-IR" b="1" u="sng" dirty="0" smtClean="0">
              <a:solidFill>
                <a:schemeClr val="tx1"/>
              </a:solidFill>
            </a:endParaRPr>
          </a:p>
          <a:p>
            <a:pPr marL="0" indent="0" algn="r" rtl="1">
              <a:buClr>
                <a:srgbClr val="C00000"/>
              </a:buClr>
              <a:buNone/>
            </a:pPr>
            <a:endParaRPr lang="en-US" b="1" u="sng" dirty="0">
              <a:solidFill>
                <a:schemeClr val="tx1"/>
              </a:solidFill>
            </a:endParaRPr>
          </a:p>
        </p:txBody>
      </p:sp>
    </p:spTree>
    <p:extLst>
      <p:ext uri="{BB962C8B-B14F-4D97-AF65-F5344CB8AC3E}">
        <p14:creationId xmlns:p14="http://schemas.microsoft.com/office/powerpoint/2010/main" val="2373295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553200"/>
          </a:xfrm>
        </p:spPr>
        <p:txBody>
          <a:bodyPr>
            <a:normAutofit/>
          </a:bodyPr>
          <a:lstStyle/>
          <a:p>
            <a:pPr marL="0" indent="0" algn="r" rtl="1">
              <a:buNone/>
            </a:pPr>
            <a:r>
              <a:rPr lang="fa-IR" sz="2000" dirty="0" smtClean="0">
                <a:solidFill>
                  <a:schemeClr val="tx1"/>
                </a:solidFill>
              </a:rPr>
              <a:t> غالبا ایزوترم جذب را برای مطالعه فراورده های جاذب الرطوبه یا هیگروسکوپیک و ایزوترم دفع را برای بررسی فرایند خشک کردن مطالعه می نمایند.</a:t>
            </a:r>
          </a:p>
          <a:p>
            <a:pPr marL="0" indent="0" algn="r" rtl="1">
              <a:buNone/>
            </a:pPr>
            <a:endParaRPr lang="fa-IR" sz="2000" dirty="0">
              <a:solidFill>
                <a:schemeClr val="tx1"/>
              </a:solidFill>
            </a:endParaRPr>
          </a:p>
          <a:p>
            <a:pPr marL="0" indent="0" algn="r" rtl="1">
              <a:buNone/>
            </a:pPr>
            <a:endParaRPr lang="fa-IR" sz="2000" dirty="0" smtClean="0">
              <a:solidFill>
                <a:schemeClr val="tx1"/>
              </a:solidFill>
            </a:endParaRPr>
          </a:p>
          <a:p>
            <a:pPr marL="0" indent="0" algn="r" rtl="1">
              <a:buNone/>
            </a:pPr>
            <a:endParaRPr lang="fa-IR" sz="2000" dirty="0">
              <a:solidFill>
                <a:schemeClr val="tx1"/>
              </a:solidFill>
            </a:endParaRPr>
          </a:p>
          <a:p>
            <a:pPr marL="0" indent="0" algn="r" rtl="1">
              <a:buNone/>
            </a:pPr>
            <a:endParaRPr lang="fa-IR" sz="2000" dirty="0" smtClean="0">
              <a:solidFill>
                <a:schemeClr val="tx1"/>
              </a:solidFill>
            </a:endParaRPr>
          </a:p>
          <a:p>
            <a:pPr marL="0" indent="0" algn="r" rtl="1">
              <a:buNone/>
            </a:pPr>
            <a:endParaRPr lang="fa-IR" sz="2000" dirty="0">
              <a:solidFill>
                <a:schemeClr val="tx1"/>
              </a:solidFill>
            </a:endParaRPr>
          </a:p>
          <a:p>
            <a:pPr marL="0" indent="0" algn="r" rtl="1">
              <a:buNone/>
            </a:pPr>
            <a:endParaRPr lang="fa-IR" sz="2000" dirty="0" smtClean="0">
              <a:solidFill>
                <a:schemeClr val="tx1"/>
              </a:solidFill>
            </a:endParaRPr>
          </a:p>
          <a:p>
            <a:pPr marL="0" indent="0" algn="r" rtl="1">
              <a:buNone/>
            </a:pPr>
            <a:endParaRPr lang="fa-IR" sz="2000" dirty="0">
              <a:solidFill>
                <a:schemeClr val="tx1"/>
              </a:solidFill>
            </a:endParaRPr>
          </a:p>
          <a:p>
            <a:pPr marL="0" indent="0" algn="r" rtl="1">
              <a:buNone/>
            </a:pPr>
            <a:endParaRPr lang="fa-IR" sz="2000" dirty="0" smtClean="0">
              <a:solidFill>
                <a:schemeClr val="tx1"/>
              </a:solidFill>
            </a:endParaRPr>
          </a:p>
          <a:p>
            <a:pPr marL="0" indent="0" algn="r" rtl="1">
              <a:buNone/>
            </a:pPr>
            <a:r>
              <a:rPr lang="fa-IR" sz="2000" b="1" dirty="0" smtClean="0">
                <a:solidFill>
                  <a:srgbClr val="C00000"/>
                </a:solidFill>
              </a:rPr>
              <a:t>منحنی</a:t>
            </a:r>
            <a:r>
              <a:rPr lang="en-US" sz="2000" b="1" dirty="0" smtClean="0">
                <a:solidFill>
                  <a:srgbClr val="C00000"/>
                </a:solidFill>
              </a:rPr>
              <a:t>  A  </a:t>
            </a:r>
            <a:r>
              <a:rPr lang="fa-IR" sz="2000" b="1" dirty="0" smtClean="0">
                <a:solidFill>
                  <a:srgbClr val="C00000"/>
                </a:solidFill>
              </a:rPr>
              <a:t>  </a:t>
            </a:r>
            <a:r>
              <a:rPr lang="en-US" sz="2000" b="1" dirty="0" smtClean="0">
                <a:solidFill>
                  <a:srgbClr val="C00000"/>
                </a:solidFill>
              </a:rPr>
              <a:t>: </a:t>
            </a:r>
            <a:r>
              <a:rPr lang="fa-IR" sz="2000" b="1" dirty="0" smtClean="0">
                <a:solidFill>
                  <a:srgbClr val="C00000"/>
                </a:solidFill>
              </a:rPr>
              <a:t> </a:t>
            </a:r>
            <a:r>
              <a:rPr lang="fa-IR" sz="2000" b="1" dirty="0" smtClean="0">
                <a:solidFill>
                  <a:schemeClr val="tx1"/>
                </a:solidFill>
              </a:rPr>
              <a:t>که شیب تندی دارد نشان دهنده یک جاذب الرطوبه میباشد یعنی موادی که وقتی </a:t>
            </a:r>
            <a:r>
              <a:rPr lang="en-US" sz="2000" b="1" dirty="0">
                <a:solidFill>
                  <a:schemeClr val="tx1"/>
                </a:solidFill>
              </a:rPr>
              <a:t> </a:t>
            </a:r>
            <a:r>
              <a:rPr lang="en-US" sz="2000" b="1" dirty="0" smtClean="0">
                <a:solidFill>
                  <a:schemeClr val="tx1"/>
                </a:solidFill>
              </a:rPr>
              <a:t>ERH</a:t>
            </a:r>
            <a:r>
              <a:rPr lang="fa-IR" sz="2000" b="1" dirty="0" smtClean="0">
                <a:solidFill>
                  <a:schemeClr val="tx1"/>
                </a:solidFill>
              </a:rPr>
              <a:t> محیط به مقدار کمی افزایش می یابد محتوی رطوبتی یا </a:t>
            </a:r>
            <a:r>
              <a:rPr lang="en-US" sz="2000" b="1" dirty="0" smtClean="0">
                <a:solidFill>
                  <a:schemeClr val="tx1"/>
                </a:solidFill>
              </a:rPr>
              <a:t>EMC</a:t>
            </a:r>
            <a:r>
              <a:rPr lang="fa-IR" sz="2000" b="1" dirty="0" smtClean="0">
                <a:solidFill>
                  <a:schemeClr val="tx1"/>
                </a:solidFill>
              </a:rPr>
              <a:t> ان ها به میزان زیادی بالا میرود</a:t>
            </a:r>
          </a:p>
          <a:p>
            <a:pPr marL="0" indent="0" algn="r" rtl="1">
              <a:buNone/>
            </a:pPr>
            <a:endParaRPr lang="fa-IR" sz="2000" b="1" dirty="0">
              <a:solidFill>
                <a:srgbClr val="C00000"/>
              </a:solidFill>
            </a:endParaRPr>
          </a:p>
          <a:p>
            <a:pPr marL="0" indent="0" algn="r" rtl="1">
              <a:buNone/>
            </a:pPr>
            <a:r>
              <a:rPr lang="fa-IR" sz="2000" b="1" dirty="0" smtClean="0">
                <a:solidFill>
                  <a:srgbClr val="C00000"/>
                </a:solidFill>
              </a:rPr>
              <a:t>منحنی  </a:t>
            </a:r>
            <a:r>
              <a:rPr lang="en-US" sz="2000" b="1" dirty="0" smtClean="0">
                <a:solidFill>
                  <a:srgbClr val="C00000"/>
                </a:solidFill>
              </a:rPr>
              <a:t>B</a:t>
            </a:r>
            <a:r>
              <a:rPr lang="fa-IR" sz="2000" b="1" dirty="0" smtClean="0">
                <a:solidFill>
                  <a:srgbClr val="C00000"/>
                </a:solidFill>
              </a:rPr>
              <a:t>  : </a:t>
            </a:r>
            <a:r>
              <a:rPr lang="fa-IR" sz="2000" b="1" dirty="0" smtClean="0">
                <a:solidFill>
                  <a:schemeClr val="tx1"/>
                </a:solidFill>
              </a:rPr>
              <a:t>محصول بی تفاوت نسبت به رطوبت یا غیر جاذبالرطوبه می باشد به این معنی که افزایش رطوبت نسبس محیط تاثیر چندانی در محتوی رطوبتی این محصول نمیگذارد</a:t>
            </a:r>
            <a:endParaRPr lang="fa-IR" sz="2000" b="1" dirty="0">
              <a:solidFill>
                <a:schemeClr val="tx1"/>
              </a:solidFill>
            </a:endParaRPr>
          </a:p>
        </p:txBody>
      </p:sp>
      <p:pic>
        <p:nvPicPr>
          <p:cNvPr id="1229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143000"/>
            <a:ext cx="2845468"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93768" y="1143000"/>
            <a:ext cx="2883429"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5457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Elnaz\Desktop\ابرو\بببببببببب.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710" y="2590800"/>
            <a:ext cx="7467600"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59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rtl="1">
              <a:buNone/>
            </a:pPr>
            <a:r>
              <a:rPr lang="fa-IR" sz="1800" dirty="0" smtClean="0">
                <a:solidFill>
                  <a:schemeClr val="tx1"/>
                </a:solidFill>
              </a:rPr>
              <a:t> آب 2/3 وزن بدن انسان را تشکیل میدهد.</a:t>
            </a:r>
          </a:p>
          <a:p>
            <a:pPr marL="0" indent="0" algn="r" rtl="1">
              <a:buNone/>
            </a:pPr>
            <a:r>
              <a:rPr lang="fa-IR" sz="1800" dirty="0" smtClean="0">
                <a:solidFill>
                  <a:schemeClr val="tx1"/>
                </a:solidFill>
              </a:rPr>
              <a:t>سبزیجات همواره بیشترین میزان اب را دارند.</a:t>
            </a:r>
          </a:p>
          <a:p>
            <a:pPr marL="0" indent="0" algn="r" rtl="1">
              <a:buNone/>
            </a:pPr>
            <a:r>
              <a:rPr lang="fa-IR" sz="1800" b="1" dirty="0" smtClean="0">
                <a:solidFill>
                  <a:schemeClr val="tx1"/>
                </a:solidFill>
              </a:rPr>
              <a:t>منابع اصلی تشکیل اب بدن:</a:t>
            </a:r>
          </a:p>
          <a:p>
            <a:pPr algn="r" rtl="1">
              <a:buClr>
                <a:schemeClr val="tx1"/>
              </a:buClr>
              <a:buFont typeface="Wingdings" panose="05000000000000000000" pitchFamily="2" charset="2"/>
              <a:buChar char="Ø"/>
            </a:pPr>
            <a:r>
              <a:rPr lang="fa-IR" sz="1800" b="1" dirty="0" smtClean="0">
                <a:solidFill>
                  <a:schemeClr val="tx1"/>
                </a:solidFill>
              </a:rPr>
              <a:t>آب باران</a:t>
            </a:r>
          </a:p>
          <a:p>
            <a:pPr algn="r" rtl="1">
              <a:buClr>
                <a:schemeClr val="tx1"/>
              </a:buClr>
              <a:buFont typeface="Wingdings" panose="05000000000000000000" pitchFamily="2" charset="2"/>
              <a:buChar char="Ø"/>
            </a:pPr>
            <a:r>
              <a:rPr lang="fa-IR" sz="1800" b="1" dirty="0" smtClean="0">
                <a:solidFill>
                  <a:schemeClr val="tx1"/>
                </a:solidFill>
              </a:rPr>
              <a:t>غذاها و نوشیدنی ها</a:t>
            </a:r>
          </a:p>
          <a:p>
            <a:pPr algn="r" rtl="1">
              <a:buClr>
                <a:schemeClr val="tx1"/>
              </a:buClr>
              <a:buFont typeface="Wingdings" panose="05000000000000000000" pitchFamily="2" charset="2"/>
              <a:buChar char="Ø"/>
            </a:pPr>
            <a:r>
              <a:rPr lang="fa-IR" sz="1800" b="1" dirty="0" smtClean="0">
                <a:solidFill>
                  <a:schemeClr val="tx1"/>
                </a:solidFill>
              </a:rPr>
              <a:t>آب تولید شده حین اکسایش مواد غذایی</a:t>
            </a:r>
          </a:p>
          <a:p>
            <a:pPr algn="r" rtl="1">
              <a:buClr>
                <a:schemeClr val="tx1"/>
              </a:buClr>
              <a:buFont typeface="Wingdings" panose="05000000000000000000" pitchFamily="2" charset="2"/>
              <a:buChar char="Ø"/>
            </a:pPr>
            <a:r>
              <a:rPr lang="fa-IR" sz="1800" b="1" dirty="0" smtClean="0">
                <a:solidFill>
                  <a:schemeClr val="tx1"/>
                </a:solidFill>
              </a:rPr>
              <a:t>.....</a:t>
            </a:r>
          </a:p>
          <a:p>
            <a:pPr marL="0" indent="0" algn="r" rtl="1">
              <a:buClr>
                <a:schemeClr val="tx1"/>
              </a:buClr>
              <a:buNone/>
            </a:pPr>
            <a:r>
              <a:rPr lang="fa-IR" sz="1800" b="1" dirty="0" smtClean="0">
                <a:solidFill>
                  <a:schemeClr val="tx1"/>
                </a:solidFill>
              </a:rPr>
              <a:t>اصولا آب های طبیعی دارای مقادیری املاح و خصوصا یون کلسیم</a:t>
            </a:r>
            <a:r>
              <a:rPr lang="en-US" sz="1800" b="1" dirty="0" smtClean="0">
                <a:solidFill>
                  <a:schemeClr val="tx1"/>
                </a:solidFill>
              </a:rPr>
              <a:t>   </a:t>
            </a:r>
            <a:r>
              <a:rPr lang="en-US" sz="1800" b="1" dirty="0" err="1" smtClean="0">
                <a:solidFill>
                  <a:schemeClr val="tx1"/>
                </a:solidFill>
              </a:rPr>
              <a:t>ll</a:t>
            </a:r>
            <a:r>
              <a:rPr lang="en-US" sz="1800" b="1" dirty="0" smtClean="0">
                <a:solidFill>
                  <a:schemeClr val="tx1"/>
                </a:solidFill>
              </a:rPr>
              <a:t>   l</a:t>
            </a:r>
            <a:r>
              <a:rPr lang="fa-IR" sz="1800" b="1" dirty="0" smtClean="0">
                <a:solidFill>
                  <a:schemeClr val="tx1"/>
                </a:solidFill>
              </a:rPr>
              <a:t>میباشد. اب محتوای یون کلسیم – منیزیم – اهن را اب سخت میگویند.</a:t>
            </a:r>
          </a:p>
        </p:txBody>
      </p:sp>
      <p:sp>
        <p:nvSpPr>
          <p:cNvPr id="3" name="Title 2"/>
          <p:cNvSpPr>
            <a:spLocks noGrp="1"/>
          </p:cNvSpPr>
          <p:nvPr>
            <p:ph type="title"/>
          </p:nvPr>
        </p:nvSpPr>
        <p:spPr>
          <a:xfrm>
            <a:off x="457200" y="338328"/>
            <a:ext cx="8229600" cy="652272"/>
          </a:xfrm>
        </p:spPr>
        <p:txBody>
          <a:bodyPr>
            <a:normAutofit/>
          </a:bodyPr>
          <a:lstStyle/>
          <a:p>
            <a:r>
              <a:rPr lang="fa-IR" sz="2800" b="1" dirty="0" smtClean="0">
                <a:solidFill>
                  <a:srgbClr val="C00000"/>
                </a:solidFill>
              </a:rPr>
              <a:t>منابع تامین اب</a:t>
            </a:r>
            <a:endParaRPr lang="en-US" sz="2800" b="1" dirty="0">
              <a:solidFill>
                <a:srgbClr val="C00000"/>
              </a:solidFill>
            </a:endParaRPr>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601" y="4605595"/>
            <a:ext cx="381000" cy="4396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descr="C:\Users\Elnaz\Desktop\ابرو\ممممممممممپ.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0491" y="5410200"/>
            <a:ext cx="2619375" cy="1306773"/>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Elnaz\Desktop\ابرو\چچچچچچچچچچ.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8632" y="990600"/>
            <a:ext cx="2667568" cy="3361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926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457200"/>
            <a:ext cx="8610600" cy="5668963"/>
          </a:xfrm>
        </p:spPr>
        <p:txBody>
          <a:bodyPr>
            <a:normAutofit/>
          </a:bodyPr>
          <a:lstStyle/>
          <a:p>
            <a:pPr marL="0" indent="0" algn="r" rtl="1">
              <a:buNone/>
            </a:pPr>
            <a:r>
              <a:rPr lang="fa-IR" sz="1800" dirty="0">
                <a:solidFill>
                  <a:schemeClr val="tx1"/>
                </a:solidFill>
              </a:rPr>
              <a:t>معمولا آب دارای مقداری مواد معدنی و بطور عمده کلسیم و منیزیم می باشد که به آنها ترکیبات سختی آب می گویند. این مواد همان هایی هستند که در کتری و لوله های بخار آثاری از خود بر جای می گذارند. همچنین اکسید آهن ناشی از زنگ زدگی لوله ها نیز می تواند به افزایش سختی آب کمک نماید.</a:t>
            </a:r>
          </a:p>
          <a:p>
            <a:pPr marL="0" indent="0" algn="r" rtl="1">
              <a:buNone/>
            </a:pPr>
            <a:r>
              <a:rPr lang="fa-IR" sz="1800" dirty="0">
                <a:solidFill>
                  <a:schemeClr val="tx1"/>
                </a:solidFill>
              </a:rPr>
              <a:t>سختی آب در نقاط مختلف، گوناگون است و بسته به سطح مواد معدنی موجود در آن متغیر است. سختی آب در دو نوع موقت و دائم می باشد.</a:t>
            </a:r>
          </a:p>
          <a:p>
            <a:pPr marL="0" indent="0" algn="r" rtl="1">
              <a:buNone/>
            </a:pPr>
            <a:r>
              <a:rPr lang="fa-IR" sz="1800" dirty="0">
                <a:solidFill>
                  <a:srgbClr val="C00000"/>
                </a:solidFill>
              </a:rPr>
              <a:t>سختی موقت: </a:t>
            </a:r>
            <a:r>
              <a:rPr lang="fa-IR" sz="1800" dirty="0">
                <a:solidFill>
                  <a:schemeClr val="tx1"/>
                </a:solidFill>
              </a:rPr>
              <a:t>این سختی را کربناتی نیز می نامند که معمولا با افزایش حرارت و </a:t>
            </a:r>
            <a:r>
              <a:rPr lang="en-US" sz="1800" dirty="0">
                <a:solidFill>
                  <a:schemeClr val="tx1"/>
                </a:solidFill>
              </a:rPr>
              <a:t>PH </a:t>
            </a:r>
            <a:r>
              <a:rPr lang="fa-IR" sz="1800" dirty="0">
                <a:solidFill>
                  <a:schemeClr val="tx1"/>
                </a:solidFill>
              </a:rPr>
              <a:t>کاهش پیدا می کند.</a:t>
            </a:r>
            <a:br>
              <a:rPr lang="fa-IR" sz="1800" dirty="0">
                <a:solidFill>
                  <a:schemeClr val="tx1"/>
                </a:solidFill>
              </a:rPr>
            </a:br>
            <a:r>
              <a:rPr lang="fa-IR" sz="1800" dirty="0">
                <a:solidFill>
                  <a:srgbClr val="C00000"/>
                </a:solidFill>
              </a:rPr>
              <a:t>سختی دائم</a:t>
            </a:r>
            <a:r>
              <a:rPr lang="fa-IR" sz="1800" dirty="0">
                <a:solidFill>
                  <a:schemeClr val="tx1"/>
                </a:solidFill>
              </a:rPr>
              <a:t>: این سختی را غیر کربناتی نیز می نامند و مانند سختی موقت با افزایش حرارت قابل حذف نمی باشد</a:t>
            </a:r>
            <a:r>
              <a:rPr lang="fa-IR" sz="1800" dirty="0" smtClean="0">
                <a:solidFill>
                  <a:schemeClr val="tx1"/>
                </a:solidFill>
              </a:rPr>
              <a:t>.</a:t>
            </a:r>
          </a:p>
          <a:p>
            <a:pPr marL="0" indent="0" algn="r">
              <a:buNone/>
            </a:pPr>
            <a:r>
              <a:rPr lang="fa-IR" sz="1800" b="1" dirty="0">
                <a:solidFill>
                  <a:srgbClr val="C00000"/>
                </a:solidFill>
              </a:rPr>
              <a:t>معایب آب سخت</a:t>
            </a:r>
          </a:p>
          <a:p>
            <a:pPr marL="0" indent="0" algn="r">
              <a:buNone/>
            </a:pPr>
            <a:r>
              <a:rPr lang="fa-IR" sz="1800" dirty="0"/>
              <a:t>1. رسوب و ته نشینی مواد در لوله ها و ظروف آشپزخانه ناشی از تبخیر آب</a:t>
            </a:r>
          </a:p>
          <a:p>
            <a:pPr marL="0" indent="0" algn="r">
              <a:buNone/>
            </a:pPr>
            <a:r>
              <a:rPr lang="fa-IR" sz="1800" dirty="0"/>
              <a:t>2. کربنات کلسیم موجود در آب از کلسیم موجود در مواد غذایی جذب سخت تری دارد.</a:t>
            </a:r>
          </a:p>
          <a:p>
            <a:pPr marL="0" indent="0" algn="r">
              <a:buNone/>
            </a:pPr>
            <a:r>
              <a:rPr lang="fa-IR" sz="1800" dirty="0"/>
              <a:t>3. صابون و مواد شوینده در آب سخت کف کمتری دارند.</a:t>
            </a:r>
          </a:p>
          <a:p>
            <a:pPr marL="0" indent="0" algn="r">
              <a:buNone/>
            </a:pPr>
            <a:r>
              <a:rPr lang="fa-IR" sz="1800" dirty="0"/>
              <a:t>4. آب سخت در ابتلاء به امراض قلبی اثر زیادی دارد.</a:t>
            </a:r>
          </a:p>
          <a:p>
            <a:pPr marL="0" indent="0" algn="r" rtl="1">
              <a:buNone/>
            </a:pPr>
            <a:r>
              <a:rPr lang="fa-IR" sz="1800" dirty="0" smtClean="0">
                <a:solidFill>
                  <a:schemeClr val="tx1"/>
                </a:solidFill>
              </a:rPr>
              <a:t>سختی اب در صنعت با تشکیل رسوب کربنات کلسیم ناشی از اب های دارای سختی موقت در دیگ های بخار بسیار مضر است زیرا رسوب این املاح بر روی جداره داخلی دیگ های بخار با توجه به نارسانا بودن انها سبب کاهش راندمان سوخت و استهلاک زیاد دستگاه ها میشود</a:t>
            </a:r>
          </a:p>
          <a:p>
            <a:pPr marL="0" indent="0" algn="r" rtl="1">
              <a:buNone/>
            </a:pPr>
            <a:endParaRPr lang="fa-IR" sz="1800" dirty="0">
              <a:solidFill>
                <a:schemeClr val="tx1"/>
              </a:solidFill>
            </a:endParaRPr>
          </a:p>
        </p:txBody>
      </p:sp>
      <p:pic>
        <p:nvPicPr>
          <p:cNvPr id="3074" name="Picture 2" descr="C:\Users\Elnaz\Desktop\ابرو\ججججججججججج.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5367556"/>
            <a:ext cx="2549739" cy="134937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Elnaz\Desktop\ابرو\طططططط.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033634"/>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873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1219200"/>
            <a:ext cx="8534400" cy="4906963"/>
          </a:xfrm>
        </p:spPr>
        <p:txBody>
          <a:bodyPr/>
          <a:lstStyle/>
          <a:p>
            <a:pPr marL="0" indent="0" algn="r" rtl="1">
              <a:buNone/>
            </a:pPr>
            <a:r>
              <a:rPr lang="fa-IR" dirty="0" smtClean="0"/>
              <a:t>رفع سختی موقت؟</a:t>
            </a:r>
          </a:p>
          <a:p>
            <a:pPr marL="0" indent="0" algn="r" rtl="1">
              <a:buNone/>
            </a:pPr>
            <a:r>
              <a:rPr lang="fa-IR" dirty="0" smtClean="0"/>
              <a:t>افزودن شیر اهک یا کربنات سدیم </a:t>
            </a:r>
          </a:p>
          <a:p>
            <a:pPr marL="0" indent="0" algn="r" rtl="1">
              <a:buNone/>
            </a:pPr>
            <a:endParaRPr lang="fa-IR" dirty="0"/>
          </a:p>
          <a:p>
            <a:pPr marL="0" indent="0" algn="r" rtl="1">
              <a:buNone/>
            </a:pPr>
            <a:r>
              <a:rPr lang="fa-IR" dirty="0" smtClean="0"/>
              <a:t>رفع سختی دائم ؟ افزودن کربنات سدیم یا فسفات سدیم </a:t>
            </a:r>
          </a:p>
          <a:p>
            <a:pPr marL="0" indent="0" algn="r" rtl="1">
              <a:buNone/>
            </a:pPr>
            <a:r>
              <a:rPr lang="fa-IR" dirty="0" smtClean="0"/>
              <a:t>عموما در کارخانه جات جهت بر طرف کردن سختی ها از رزین های تعویض یونی استفاده می شود در ان تانک ها سدیم که سختی زا نیست جایگزین کلسیم و منیزیم و اهن می شود.</a:t>
            </a:r>
            <a:endParaRPr lang="en-US" dirty="0"/>
          </a:p>
        </p:txBody>
      </p:sp>
      <p:sp>
        <p:nvSpPr>
          <p:cNvPr id="3" name="Title 2"/>
          <p:cNvSpPr>
            <a:spLocks noGrp="1"/>
          </p:cNvSpPr>
          <p:nvPr>
            <p:ph type="title"/>
          </p:nvPr>
        </p:nvSpPr>
        <p:spPr>
          <a:xfrm>
            <a:off x="457200" y="338328"/>
            <a:ext cx="8229600" cy="880872"/>
          </a:xfrm>
        </p:spPr>
        <p:txBody>
          <a:bodyPr/>
          <a:lstStyle/>
          <a:p>
            <a:r>
              <a:rPr lang="fa-IR" dirty="0" smtClean="0">
                <a:solidFill>
                  <a:srgbClr val="C00000"/>
                </a:solidFill>
              </a:rPr>
              <a:t>جهت رفع سختی ها؟؟؟</a:t>
            </a:r>
            <a:endParaRPr lang="en-US" dirty="0">
              <a:solidFill>
                <a:srgbClr val="C000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1373406"/>
            <a:ext cx="1333500" cy="962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descr="C:\Users\Elnaz\Desktop\ابرو\للللللللل.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874245"/>
            <a:ext cx="1960345" cy="196034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Elnaz\Desktop\ابرو\کککککککککککک.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6372" y="4586288"/>
            <a:ext cx="3086100" cy="1485900"/>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C:\Users\Elnaz\Desktop\ابرو\ههههههههه.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4114800"/>
            <a:ext cx="4019549"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7620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066800"/>
            <a:ext cx="8686800" cy="5410200"/>
          </a:xfrm>
        </p:spPr>
        <p:txBody>
          <a:bodyPr>
            <a:normAutofit/>
          </a:bodyPr>
          <a:lstStyle/>
          <a:p>
            <a:pPr marL="0" indent="0" algn="r" rtl="1">
              <a:buNone/>
            </a:pPr>
            <a:r>
              <a:rPr lang="fa-IR" sz="1800" b="1" dirty="0" smtClean="0">
                <a:solidFill>
                  <a:schemeClr val="tx1"/>
                </a:solidFill>
              </a:rPr>
              <a:t>ساختار آب</a:t>
            </a:r>
            <a:r>
              <a:rPr lang="fa-IR" sz="1800" dirty="0" smtClean="0">
                <a:solidFill>
                  <a:schemeClr val="tx1"/>
                </a:solidFill>
              </a:rPr>
              <a:t> و مولکول آب گسترده است.  در </a:t>
            </a:r>
            <a:r>
              <a:rPr lang="fa-IR" sz="1800" b="1" dirty="0" smtClean="0">
                <a:solidFill>
                  <a:schemeClr val="tx1"/>
                </a:solidFill>
              </a:rPr>
              <a:t>ساختار آب</a:t>
            </a:r>
            <a:r>
              <a:rPr lang="fa-IR" sz="1800" dirty="0" smtClean="0">
                <a:solidFill>
                  <a:schemeClr val="tx1"/>
                </a:solidFill>
              </a:rPr>
              <a:t> یک مولکول آب دارای دو اتم هیدروژن است که کووالانت (اتصال غیر الکتریکی دو اتم به وسیله ی اشتراک الکترون) به یک اتم اکسیژن متصل هستند ، زاویه اتصال 105 درجه می باشد . داشتن بار الکتریکی منفی اکسیژن ، که به معنی کشش و جاذبه ان برای الکترون هاست ، از هیدروژن بیشتر است . این امر نتیجه اش پخش نامساوی بارالکتریکی به مولکول است .</a:t>
            </a:r>
          </a:p>
          <a:p>
            <a:pPr marL="0" indent="0" algn="r" rtl="1">
              <a:buNone/>
            </a:pPr>
            <a:r>
              <a:rPr lang="fa-IR" sz="1800" dirty="0"/>
              <a:t>مولکول آب به دلیل قطبی بودن ساختاری مانند شکل زیر </a:t>
            </a:r>
            <a:r>
              <a:rPr lang="fa-IR" sz="1800" dirty="0" smtClean="0"/>
              <a:t>دارد:</a:t>
            </a:r>
            <a:r>
              <a:rPr lang="fa-IR" sz="1800" dirty="0"/>
              <a:t>مولکول آب ساختاری خمیده و قطبی </a:t>
            </a:r>
            <a:r>
              <a:rPr lang="fa-IR" sz="1800" dirty="0" smtClean="0"/>
              <a:t>دارد</a:t>
            </a:r>
          </a:p>
          <a:p>
            <a:pPr marL="0" indent="0" algn="r" rtl="1">
              <a:buNone/>
            </a:pPr>
            <a:r>
              <a:rPr lang="fa-IR" sz="1800" b="1" dirty="0" smtClean="0"/>
              <a:t>مولکول </a:t>
            </a:r>
            <a:r>
              <a:rPr lang="fa-IR" sz="1800" b="1" dirty="0"/>
              <a:t>قطبی : </a:t>
            </a:r>
            <a:r>
              <a:rPr lang="fa-IR" sz="1800" dirty="0"/>
              <a:t>به مولکول هایی مانند مولکول آب گفته که دارای سرهای مثبت و منفی می باشند، مولکول قطبی می </a:t>
            </a:r>
            <a:r>
              <a:rPr lang="fa-IR" sz="1800" dirty="0" smtClean="0"/>
              <a:t>گویند</a:t>
            </a:r>
          </a:p>
          <a:p>
            <a:pPr marL="0" indent="0" algn="r" rtl="1">
              <a:buNone/>
            </a:pPr>
            <a:r>
              <a:rPr lang="fa-IR" sz="1800" b="1" dirty="0"/>
              <a:t>آب</a:t>
            </a:r>
            <a:r>
              <a:rPr lang="fa-IR" sz="1800" dirty="0"/>
              <a:t> </a:t>
            </a:r>
            <a:r>
              <a:rPr lang="en-US" sz="1800" dirty="0" smtClean="0">
                <a:hlinkClick r:id="rId2" tooltip="هیدروژن"/>
              </a:rPr>
              <a:t>H</a:t>
            </a:r>
            <a:r>
              <a:rPr lang="en-US" sz="1800" baseline="-25000" dirty="0" smtClean="0">
                <a:hlinkClick r:id="rId2" tooltip="هیدروژن"/>
              </a:rPr>
              <a:t>2</a:t>
            </a:r>
            <a:r>
              <a:rPr lang="en-US" sz="1800" dirty="0" smtClean="0">
                <a:hlinkClick r:id="rId3" tooltip="اکسیژن"/>
              </a:rPr>
              <a:t>O</a:t>
            </a:r>
            <a:r>
              <a:rPr lang="en-US" sz="1800" dirty="0"/>
              <a:t>, </a:t>
            </a:r>
            <a:r>
              <a:rPr lang="fa-IR" sz="1800" dirty="0" smtClean="0"/>
              <a:t>تنها </a:t>
            </a:r>
            <a:r>
              <a:rPr lang="fa-IR" sz="1800" dirty="0"/>
              <a:t>ماده‌ای است که در روی زمین به هر سه حالت </a:t>
            </a:r>
            <a:r>
              <a:rPr lang="fa-IR" sz="1800" dirty="0">
                <a:hlinkClick r:id="rId4" tooltip="جامد"/>
              </a:rPr>
              <a:t>جامد</a:t>
            </a:r>
            <a:r>
              <a:rPr lang="fa-IR" sz="1800" dirty="0"/>
              <a:t> و </a:t>
            </a:r>
            <a:r>
              <a:rPr lang="fa-IR" sz="1800" dirty="0">
                <a:hlinkClick r:id="rId5" tooltip="مایع"/>
              </a:rPr>
              <a:t>مایع</a:t>
            </a:r>
            <a:r>
              <a:rPr lang="fa-IR" sz="1800" dirty="0"/>
              <a:t> و </a:t>
            </a:r>
            <a:r>
              <a:rPr lang="fa-IR" sz="1800" dirty="0">
                <a:hlinkClick r:id="rId6" tooltip="گاز (حالت ماده)"/>
              </a:rPr>
              <a:t>گاز</a:t>
            </a:r>
            <a:r>
              <a:rPr lang="fa-IR" sz="1800" dirty="0"/>
              <a:t> یافت می‌شود. </a:t>
            </a:r>
            <a:endParaRPr lang="en-US" sz="1800" dirty="0">
              <a:solidFill>
                <a:schemeClr val="tx1"/>
              </a:solidFill>
            </a:endParaRPr>
          </a:p>
        </p:txBody>
      </p:sp>
      <p:sp>
        <p:nvSpPr>
          <p:cNvPr id="3" name="Title 2"/>
          <p:cNvSpPr>
            <a:spLocks noGrp="1"/>
          </p:cNvSpPr>
          <p:nvPr>
            <p:ph type="title"/>
          </p:nvPr>
        </p:nvSpPr>
        <p:spPr>
          <a:xfrm>
            <a:off x="457200" y="338328"/>
            <a:ext cx="8229600" cy="652272"/>
          </a:xfrm>
        </p:spPr>
        <p:txBody>
          <a:bodyPr>
            <a:normAutofit/>
          </a:bodyPr>
          <a:lstStyle/>
          <a:p>
            <a:r>
              <a:rPr lang="fa-IR" sz="3600" b="1" dirty="0" smtClean="0">
                <a:solidFill>
                  <a:srgbClr val="C00000"/>
                </a:solidFill>
              </a:rPr>
              <a:t>ساختمان آب</a:t>
            </a:r>
            <a:endParaRPr lang="en-US" sz="3600" b="1" dirty="0">
              <a:solidFill>
                <a:srgbClr val="C00000"/>
              </a:solidFill>
            </a:endParaRPr>
          </a:p>
        </p:txBody>
      </p:sp>
      <p:pic>
        <p:nvPicPr>
          <p:cNvPr id="5128" name="Picture 8" descr="C:\Users\Elnaz\Desktop\ابرو\ططططططططططط.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3863756"/>
            <a:ext cx="2933700" cy="1562100"/>
          </a:xfrm>
          <a:prstGeom prst="rect">
            <a:avLst/>
          </a:prstGeom>
          <a:noFill/>
          <a:extLst>
            <a:ext uri="{909E8E84-426E-40DD-AFC4-6F175D3DCCD1}">
              <a14:hiddenFill xmlns:a14="http://schemas.microsoft.com/office/drawing/2010/main">
                <a:solidFill>
                  <a:srgbClr val="FFFFFF"/>
                </a:solidFill>
              </a14:hiddenFill>
            </a:ext>
          </a:extLst>
        </p:spPr>
      </p:pic>
      <p:pic>
        <p:nvPicPr>
          <p:cNvPr id="5129" name="Picture 9" descr="C:\Users\Elnaz\Desktop\ابرو\شششششششش.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863756"/>
            <a:ext cx="2998381"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9732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1295400"/>
            <a:ext cx="8534400" cy="5257800"/>
          </a:xfrm>
        </p:spPr>
        <p:txBody>
          <a:bodyPr>
            <a:normAutofit/>
          </a:bodyPr>
          <a:lstStyle/>
          <a:p>
            <a:pPr marL="0" indent="0" algn="r" rtl="1">
              <a:buNone/>
            </a:pPr>
            <a:r>
              <a:rPr lang="fa-IR" sz="1800" b="1" dirty="0">
                <a:solidFill>
                  <a:schemeClr val="tx1"/>
                </a:solidFill>
              </a:rPr>
              <a:t>نمودار فازی نموداری است که به صورت گرافیکی، حالات فیزیکی یک ماده در شرایط مختلف (دما و فشارهای مختلف) را نشان می‌دهد. به صورت عمومی، محور </a:t>
            </a:r>
            <a:r>
              <a:rPr lang="en-US" sz="1800" b="1" dirty="0">
                <a:solidFill>
                  <a:schemeClr val="tx1"/>
                </a:solidFill>
              </a:rPr>
              <a:t>y </a:t>
            </a:r>
            <a:r>
              <a:rPr lang="fa-IR" sz="1800" b="1" dirty="0">
                <a:solidFill>
                  <a:schemeClr val="tx1"/>
                </a:solidFill>
              </a:rPr>
              <a:t>و </a:t>
            </a:r>
            <a:r>
              <a:rPr lang="en-US" sz="1800" b="1" dirty="0">
                <a:solidFill>
                  <a:schemeClr val="tx1"/>
                </a:solidFill>
              </a:rPr>
              <a:t>x </a:t>
            </a:r>
            <a:r>
              <a:rPr lang="fa-IR" sz="1800" b="1" dirty="0">
                <a:solidFill>
                  <a:schemeClr val="tx1"/>
                </a:solidFill>
              </a:rPr>
              <a:t>این نمودار، به ترتیب بیان کننده فشار و دما هستند</a:t>
            </a:r>
            <a:r>
              <a:rPr lang="fa-IR" sz="1800" b="1" dirty="0" smtClean="0">
                <a:solidFill>
                  <a:schemeClr val="tx1"/>
                </a:solidFill>
              </a:rPr>
              <a:t>.</a:t>
            </a:r>
          </a:p>
          <a:p>
            <a:pPr marL="0" indent="0" algn="r" rtl="1">
              <a:buNone/>
            </a:pPr>
            <a:r>
              <a:rPr lang="fa-IR" sz="1800" b="1" dirty="0"/>
              <a:t>در واقع دیاگرام یا نمودار فازی، تغییر حالات مختلف ماده را با توجه به فشار و دما بیان می‌کند. در واقع با استفاده از این نمودار می‌توان دریافت که یک ماده در یک فشار و دمای معین در کدام فاز قرار دارد.</a:t>
            </a:r>
            <a:endParaRPr lang="fa-IR" sz="1800" b="1" dirty="0" smtClean="0">
              <a:solidFill>
                <a:schemeClr val="tx1"/>
              </a:solidFill>
            </a:endParaRPr>
          </a:p>
          <a:p>
            <a:pPr marL="0" indent="0" algn="r" rtl="1">
              <a:buNone/>
            </a:pPr>
            <a:r>
              <a:rPr lang="fa-IR" sz="1800" b="1" dirty="0" smtClean="0">
                <a:solidFill>
                  <a:schemeClr val="tx1"/>
                </a:solidFill>
              </a:rPr>
              <a:t>نکته </a:t>
            </a:r>
            <a:r>
              <a:rPr lang="fa-IR" sz="1800" b="1" dirty="0">
                <a:solidFill>
                  <a:schemeClr val="tx1"/>
                </a:solidFill>
              </a:rPr>
              <a:t>مهمی که باید به آن توجه کرد این است که وقتی از خطوط نمودار فازی عبور می‌کنیم، در واقع تغییر فاز رخ داده است و این خطوط، خطوط تعادل را نشان می‌دهند. همچنین باید اضافه کرد که در خط تعادل، دو فاز مختلف ماده به صورت همزمان حضور دارند. در این نمودار نقاط حساسی مانند </a:t>
            </a:r>
            <a:r>
              <a:rPr lang="fa-IR" sz="1800" b="1" dirty="0">
                <a:solidFill>
                  <a:schemeClr val="tx1"/>
                </a:solidFill>
                <a:hlinkClick r:id="rId2"/>
              </a:rPr>
              <a:t>نقطه بحرانی</a:t>
            </a:r>
            <a:r>
              <a:rPr lang="fa-IR" sz="1800" b="1" dirty="0">
                <a:solidFill>
                  <a:schemeClr val="tx1"/>
                </a:solidFill>
              </a:rPr>
              <a:t> و </a:t>
            </a:r>
            <a:r>
              <a:rPr lang="fa-IR" sz="1800" b="1" dirty="0">
                <a:solidFill>
                  <a:schemeClr val="tx1"/>
                </a:solidFill>
                <a:hlinkClick r:id="rId3"/>
              </a:rPr>
              <a:t>نقطه سه‌گانه</a:t>
            </a:r>
            <a:r>
              <a:rPr lang="fa-IR" sz="1800" b="1" dirty="0">
                <a:solidFill>
                  <a:schemeClr val="tx1"/>
                </a:solidFill>
              </a:rPr>
              <a:t> نیز حضور </a:t>
            </a:r>
            <a:r>
              <a:rPr lang="fa-IR" sz="1800" b="1" dirty="0" smtClean="0">
                <a:solidFill>
                  <a:schemeClr val="tx1"/>
                </a:solidFill>
              </a:rPr>
              <a:t>دارند.</a:t>
            </a:r>
          </a:p>
          <a:p>
            <a:pPr marL="0" indent="0" algn="r" rtl="1">
              <a:buNone/>
            </a:pPr>
            <a:r>
              <a:rPr lang="fa-IR" sz="1800" b="1" dirty="0">
                <a:solidFill>
                  <a:schemeClr val="tx1"/>
                </a:solidFill>
              </a:rPr>
              <a:t>تغییر فاز چیست؟</a:t>
            </a:r>
          </a:p>
          <a:p>
            <a:pPr marL="0" indent="0" algn="r" rtl="1">
              <a:buNone/>
            </a:pPr>
            <a:r>
              <a:rPr lang="fa-IR" sz="1800" b="1" dirty="0">
                <a:solidFill>
                  <a:schemeClr val="tx1"/>
                </a:solidFill>
              </a:rPr>
              <a:t>تغییر فاز در واقع تغییر از یک حالت به حالت دیگر ماده را نشان می‌دهد</a:t>
            </a:r>
            <a:r>
              <a:rPr lang="fa-IR" sz="1800" b="1" dirty="0" smtClean="0">
                <a:solidFill>
                  <a:schemeClr val="tx1"/>
                </a:solidFill>
              </a:rPr>
              <a:t>.</a:t>
            </a:r>
          </a:p>
          <a:p>
            <a:pPr marL="0" indent="0" algn="r" rtl="1">
              <a:buNone/>
            </a:pPr>
            <a:r>
              <a:rPr lang="fa-IR" sz="1800" b="1" dirty="0" smtClean="0">
                <a:solidFill>
                  <a:schemeClr val="tx1"/>
                </a:solidFill>
              </a:rPr>
              <a:t> </a:t>
            </a:r>
            <a:r>
              <a:rPr lang="fa-IR" sz="1800" b="1" dirty="0">
                <a:solidFill>
                  <a:schemeClr val="tx1"/>
                </a:solidFill>
              </a:rPr>
              <a:t>سه حالت کلی ماده وجود دارد. این سه حالت، مایع، جامد و گاز هستند</a:t>
            </a:r>
          </a:p>
          <a:p>
            <a:pPr marL="0" indent="0" algn="r" rtl="1">
              <a:buNone/>
            </a:pPr>
            <a:endParaRPr lang="en-US" sz="1800" b="1" dirty="0">
              <a:solidFill>
                <a:schemeClr val="tx1"/>
              </a:solidFill>
            </a:endParaRPr>
          </a:p>
        </p:txBody>
      </p:sp>
      <p:sp>
        <p:nvSpPr>
          <p:cNvPr id="3" name="Title 2"/>
          <p:cNvSpPr>
            <a:spLocks noGrp="1"/>
          </p:cNvSpPr>
          <p:nvPr>
            <p:ph type="title"/>
          </p:nvPr>
        </p:nvSpPr>
        <p:spPr/>
        <p:txBody>
          <a:bodyPr>
            <a:normAutofit/>
          </a:bodyPr>
          <a:lstStyle/>
          <a:p>
            <a:r>
              <a:rPr lang="fa-IR" sz="3200" b="1" dirty="0" smtClean="0">
                <a:solidFill>
                  <a:srgbClr val="C00000"/>
                </a:solidFill>
              </a:rPr>
              <a:t>نمودار فازهای آب:</a:t>
            </a:r>
            <a:endParaRPr lang="en-US" sz="3200" b="1" dirty="0">
              <a:solidFill>
                <a:srgbClr val="C00000"/>
              </a:solidFill>
            </a:endParaRPr>
          </a:p>
        </p:txBody>
      </p:sp>
      <p:pic>
        <p:nvPicPr>
          <p:cNvPr id="6146" name="Picture 2" descr="C:\Users\Elnaz\Desktop\ابرو\ههههههههه.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3657600"/>
            <a:ext cx="2071688" cy="2673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889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553200"/>
          </a:xfrm>
        </p:spPr>
        <p:txBody>
          <a:bodyPr>
            <a:normAutofit fontScale="92500" lnSpcReduction="20000"/>
          </a:bodyPr>
          <a:lstStyle/>
          <a:p>
            <a:pPr marL="0" indent="0" algn="r" rtl="1">
              <a:buNone/>
            </a:pPr>
            <a:r>
              <a:rPr lang="fa-IR" sz="1800" b="1" dirty="0"/>
              <a:t>این نمودار، شامل چند نقطه و منحنی مهم و شاخص است. </a:t>
            </a:r>
            <a:endParaRPr lang="fa-IR" sz="1800" b="1" dirty="0" smtClean="0"/>
          </a:p>
          <a:p>
            <a:pPr marL="0" indent="0" algn="r" rtl="1">
              <a:buNone/>
            </a:pPr>
            <a:r>
              <a:rPr lang="fa-IR" sz="1800" b="1" u="sng" dirty="0" smtClean="0">
                <a:solidFill>
                  <a:srgbClr val="C00000"/>
                </a:solidFill>
              </a:rPr>
              <a:t>نقطه سه گانه :</a:t>
            </a:r>
          </a:p>
          <a:p>
            <a:pPr marL="0" indent="0" algn="r" rtl="1">
              <a:buNone/>
            </a:pPr>
            <a:r>
              <a:rPr lang="fa-IR" sz="1800" b="1" dirty="0" smtClean="0"/>
              <a:t>در </a:t>
            </a:r>
            <a:r>
              <a:rPr lang="fa-IR" sz="1800" b="1" dirty="0"/>
              <a:t>نقطه سه گانه، هر سه فاز ماده‌ (مایع، جامد و گاز) به صورت </a:t>
            </a:r>
            <a:endParaRPr lang="fa-IR" sz="1800" b="1" dirty="0" smtClean="0"/>
          </a:p>
          <a:p>
            <a:pPr marL="0" indent="0" algn="r" rtl="1">
              <a:buNone/>
            </a:pPr>
            <a:r>
              <a:rPr lang="fa-IR" sz="1800" b="1" dirty="0" smtClean="0"/>
              <a:t>همزمان </a:t>
            </a:r>
            <a:r>
              <a:rPr lang="fa-IR" sz="1800" b="1" dirty="0"/>
              <a:t>با یکدیگر حضور دارند</a:t>
            </a:r>
            <a:r>
              <a:rPr lang="fa-IR" sz="1800" b="1" dirty="0" smtClean="0"/>
              <a:t>.</a:t>
            </a:r>
          </a:p>
          <a:p>
            <a:pPr marL="0" indent="0" algn="r" rtl="1">
              <a:buNone/>
            </a:pPr>
            <a:r>
              <a:rPr lang="fa-IR" sz="1800" b="1" dirty="0" smtClean="0"/>
              <a:t>تحت شرایط فشار 4.58 </a:t>
            </a:r>
            <a:r>
              <a:rPr lang="en-US" sz="1800" b="1" dirty="0" smtClean="0"/>
              <a:t>mmHg</a:t>
            </a:r>
            <a:r>
              <a:rPr lang="fa-IR" sz="1800" b="1" dirty="0" smtClean="0"/>
              <a:t> و دمای +</a:t>
            </a:r>
            <a:r>
              <a:rPr lang="fa-IR" sz="1800" b="1" dirty="0"/>
              <a:t>0.01</a:t>
            </a:r>
          </a:p>
          <a:p>
            <a:pPr marL="0" indent="0" algn="r" rtl="1">
              <a:buNone/>
            </a:pPr>
            <a:r>
              <a:rPr lang="en-US" sz="1800" b="1" dirty="0" smtClean="0"/>
              <a:t> </a:t>
            </a:r>
            <a:r>
              <a:rPr lang="fa-IR" sz="1800" b="1" dirty="0" smtClean="0"/>
              <a:t>درجه سانتیگراد</a:t>
            </a:r>
          </a:p>
          <a:p>
            <a:pPr marL="0" indent="0" algn="r" rtl="1">
              <a:buNone/>
            </a:pPr>
            <a:r>
              <a:rPr lang="fa-IR" sz="1800" b="1" u="sng" dirty="0" smtClean="0">
                <a:solidFill>
                  <a:srgbClr val="C00000"/>
                </a:solidFill>
              </a:rPr>
              <a:t>نقطه بحرانی :</a:t>
            </a:r>
          </a:p>
          <a:p>
            <a:pPr marL="0" indent="0" algn="r" rtl="1">
              <a:buNone/>
            </a:pPr>
            <a:r>
              <a:rPr lang="fa-IR" sz="1800" b="1" dirty="0"/>
              <a:t>در این نقطه و بعد از آن، دو فاز مایع و گاز یک ماده </a:t>
            </a:r>
            <a:endParaRPr lang="fa-IR" sz="1800" b="1" dirty="0" smtClean="0"/>
          </a:p>
          <a:p>
            <a:pPr marL="0" indent="0" algn="r" rtl="1">
              <a:buNone/>
            </a:pPr>
            <a:r>
              <a:rPr lang="fa-IR" sz="1800" b="1" dirty="0" smtClean="0"/>
              <a:t>از </a:t>
            </a:r>
            <a:r>
              <a:rPr lang="fa-IR" sz="1800" b="1" dirty="0"/>
              <a:t>یکدیگر قابل تشخیص نیستند</a:t>
            </a:r>
            <a:r>
              <a:rPr lang="fa-IR" sz="1800" b="1" dirty="0" smtClean="0"/>
              <a:t>.</a:t>
            </a:r>
          </a:p>
          <a:p>
            <a:pPr marL="0" indent="0" algn="r" rtl="1">
              <a:buNone/>
            </a:pPr>
            <a:r>
              <a:rPr lang="fa-IR" sz="1800" b="1" dirty="0" smtClean="0"/>
              <a:t>درجه حرارت بحرانی دمایی است  که در بالاتر از ان تحت </a:t>
            </a:r>
          </a:p>
          <a:p>
            <a:pPr marL="0" indent="0" algn="r" rtl="1">
              <a:buNone/>
            </a:pPr>
            <a:r>
              <a:rPr lang="fa-IR" sz="1800" b="1" dirty="0" smtClean="0"/>
              <a:t>هیچ فشاری یک گاز به مایع تبدیل نمیشود</a:t>
            </a:r>
          </a:p>
          <a:p>
            <a:pPr marL="0" indent="0" algn="r" rtl="1">
              <a:buNone/>
            </a:pPr>
            <a:r>
              <a:rPr lang="fa-IR" sz="1800" b="1" dirty="0" smtClean="0"/>
              <a:t> دمای بحرانی اب 374 درجه سانتیگراد است.</a:t>
            </a:r>
          </a:p>
          <a:p>
            <a:pPr marL="0" indent="0" algn="r" rtl="1">
              <a:buNone/>
            </a:pPr>
            <a:r>
              <a:rPr lang="fa-IR" sz="1800" b="1" u="sng" dirty="0">
                <a:solidFill>
                  <a:srgbClr val="C00000"/>
                </a:solidFill>
              </a:rPr>
              <a:t>منحنی اول، ذوب یا </a:t>
            </a:r>
            <a:r>
              <a:rPr lang="fa-IR" sz="1800" b="1" u="sng" dirty="0" smtClean="0">
                <a:solidFill>
                  <a:srgbClr val="C00000"/>
                </a:solidFill>
              </a:rPr>
              <a:t>انجماد:</a:t>
            </a:r>
          </a:p>
          <a:p>
            <a:pPr marL="0" indent="0" algn="r" rtl="1">
              <a:buNone/>
            </a:pPr>
            <a:r>
              <a:rPr lang="fa-IR" sz="1800" b="1" dirty="0">
                <a:solidFill>
                  <a:schemeClr val="tx1"/>
                </a:solidFill>
              </a:rPr>
              <a:t>این منحنی با استفاده از خط سبز در نمودار فازی شکل بالا </a:t>
            </a:r>
            <a:r>
              <a:rPr lang="fa-IR" sz="1800" b="1" dirty="0" smtClean="0">
                <a:solidFill>
                  <a:schemeClr val="tx1"/>
                </a:solidFill>
              </a:rPr>
              <a:t>نشان</a:t>
            </a:r>
          </a:p>
          <a:p>
            <a:pPr marL="0" indent="0" algn="r" rtl="1">
              <a:buNone/>
            </a:pPr>
            <a:r>
              <a:rPr lang="fa-IR" sz="1800" b="1" dirty="0" smtClean="0">
                <a:solidFill>
                  <a:schemeClr val="tx1"/>
                </a:solidFill>
              </a:rPr>
              <a:t> </a:t>
            </a:r>
            <a:r>
              <a:rPr lang="fa-IR" sz="1800" b="1" dirty="0">
                <a:solidFill>
                  <a:schemeClr val="tx1"/>
                </a:solidFill>
              </a:rPr>
              <a:t>داده شده است و تغییر فاز میان حالت مایع و جامد را نشان می‌دهد</a:t>
            </a:r>
            <a:r>
              <a:rPr lang="fa-IR" sz="1800" b="1" dirty="0" smtClean="0">
                <a:solidFill>
                  <a:schemeClr val="tx1"/>
                </a:solidFill>
              </a:rPr>
              <a:t>.</a:t>
            </a:r>
          </a:p>
          <a:p>
            <a:pPr marL="0" indent="0" algn="r" rtl="1">
              <a:buNone/>
            </a:pPr>
            <a:r>
              <a:rPr lang="fa-IR" sz="1800" b="1" u="sng" dirty="0">
                <a:solidFill>
                  <a:srgbClr val="C00000"/>
                </a:solidFill>
              </a:rPr>
              <a:t>منحنی دوم </a:t>
            </a:r>
            <a:r>
              <a:rPr lang="fa-IR" sz="1800" b="1" u="sng" dirty="0" smtClean="0">
                <a:solidFill>
                  <a:srgbClr val="C00000"/>
                </a:solidFill>
              </a:rPr>
              <a:t>منحنی </a:t>
            </a:r>
            <a:r>
              <a:rPr lang="fa-IR" sz="1800" b="1" u="sng" dirty="0">
                <a:solidFill>
                  <a:srgbClr val="C00000"/>
                </a:solidFill>
              </a:rPr>
              <a:t>تبخیر یا میعان </a:t>
            </a:r>
            <a:r>
              <a:rPr lang="fa-IR" sz="1800" b="1" u="sng" dirty="0" smtClean="0">
                <a:solidFill>
                  <a:srgbClr val="C00000"/>
                </a:solidFill>
              </a:rPr>
              <a:t>:</a:t>
            </a:r>
          </a:p>
          <a:p>
            <a:pPr marL="0" indent="0" algn="r" rtl="1">
              <a:buNone/>
            </a:pPr>
            <a:r>
              <a:rPr lang="fa-IR" sz="1800" b="1" dirty="0">
                <a:solidFill>
                  <a:schemeClr val="tx1"/>
                </a:solidFill>
              </a:rPr>
              <a:t>با استفاده از رنگ آبی در شکل بالا نشان داده شده است. این منحنی نیز تعادل میان فاز مایع و گاز را نشان می‌دهد و دما و فشاری را نشان می‌دهد که این دو فاز در حالت تعادل با یکدیگر قرار دارند</a:t>
            </a:r>
            <a:r>
              <a:rPr lang="fa-IR" sz="1800" b="1" dirty="0" smtClean="0">
                <a:solidFill>
                  <a:schemeClr val="tx1"/>
                </a:solidFill>
              </a:rPr>
              <a:t>.</a:t>
            </a:r>
          </a:p>
          <a:p>
            <a:pPr marL="0" indent="0" algn="r" rtl="1">
              <a:buNone/>
            </a:pPr>
            <a:r>
              <a:rPr lang="fa-IR" sz="1800" b="1" u="sng" dirty="0">
                <a:solidFill>
                  <a:srgbClr val="C00000"/>
                </a:solidFill>
              </a:rPr>
              <a:t>منحنی سوم </a:t>
            </a:r>
            <a:r>
              <a:rPr lang="fa-IR" sz="1800" b="1" u="sng" dirty="0" smtClean="0">
                <a:solidFill>
                  <a:srgbClr val="C00000"/>
                </a:solidFill>
              </a:rPr>
              <a:t>تصعید </a:t>
            </a:r>
            <a:r>
              <a:rPr lang="fa-IR" sz="1800" b="1" u="sng" dirty="0">
                <a:solidFill>
                  <a:srgbClr val="C00000"/>
                </a:solidFill>
              </a:rPr>
              <a:t>یا </a:t>
            </a:r>
            <a:r>
              <a:rPr lang="fa-IR" sz="1800" b="1" u="sng" dirty="0" smtClean="0">
                <a:solidFill>
                  <a:srgbClr val="C00000"/>
                </a:solidFill>
              </a:rPr>
              <a:t>چگالش.</a:t>
            </a:r>
          </a:p>
          <a:p>
            <a:pPr marL="0" indent="0" algn="r" rtl="1">
              <a:buNone/>
            </a:pPr>
            <a:r>
              <a:rPr lang="fa-IR" sz="1800" b="1" dirty="0">
                <a:solidFill>
                  <a:schemeClr val="tx1"/>
                </a:solidFill>
              </a:rPr>
              <a:t>این منحنی با رنگ قرمز در پایین نمودار فازی مشخص است. در واقع این منحنی، حالتی را نشان می‌دهد که دو فاز جامد و گاز در یک دما و فشار معین می‌توانند در حالت تعادل با یکدیگر قرار داشته باشند. بنابراین با استفاده از این نمودار، یک ماده در فاز جامد، می‌تواند به صورت مستقیم به گاز تبدیل شود</a:t>
            </a:r>
            <a:r>
              <a:rPr lang="fa-IR" sz="1800" b="1" dirty="0" smtClean="0">
                <a:solidFill>
                  <a:schemeClr val="tx1"/>
                </a:solidFill>
              </a:rPr>
              <a:t>.</a:t>
            </a:r>
          </a:p>
          <a:p>
            <a:pPr marL="0" indent="0" algn="r" rtl="1">
              <a:buNone/>
            </a:pPr>
            <a:r>
              <a:rPr lang="fa-IR" sz="1800" b="1" u="sng" dirty="0" smtClean="0">
                <a:solidFill>
                  <a:schemeClr val="tx1"/>
                </a:solidFill>
              </a:rPr>
              <a:t>هر نقطه در درون هر یک از این فازها نمایانگر یک شکل فیزیکی اب میباشد اما نقاط روی هر یک از خطوط نشانگر حضور دو فاز توام کنار هم و تبدیل انها به هم میباشد</a:t>
            </a:r>
            <a:endParaRPr lang="fa-IR" sz="1800" b="1" u="sng" dirty="0">
              <a:solidFill>
                <a:schemeClr val="tx1"/>
              </a:solidFill>
            </a:endParaRPr>
          </a:p>
          <a:p>
            <a:pPr marL="0" indent="0" algn="r" rtl="1">
              <a:buNone/>
            </a:pPr>
            <a:r>
              <a:rPr lang="fa-IR" sz="1800" b="1" u="sng" dirty="0" smtClean="0">
                <a:solidFill>
                  <a:srgbClr val="C00000"/>
                </a:solidFill>
              </a:rPr>
              <a:t> </a:t>
            </a:r>
            <a:endParaRPr lang="en-US" sz="1800" b="1" u="sng" dirty="0">
              <a:solidFill>
                <a:srgbClr val="C00000"/>
              </a:solidFill>
            </a:endParaRPr>
          </a:p>
        </p:txBody>
      </p:sp>
      <p:pic>
        <p:nvPicPr>
          <p:cNvPr id="7170" name="Picture 2" descr="C:\Users\Elnaz\Desktop\ابرو\----------.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399"/>
            <a:ext cx="3733800" cy="3175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7740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8600"/>
            <a:ext cx="8686800" cy="6477000"/>
          </a:xfrm>
        </p:spPr>
        <p:txBody>
          <a:bodyPr>
            <a:normAutofit/>
          </a:bodyPr>
          <a:lstStyle/>
          <a:p>
            <a:pPr marL="0" indent="0" algn="r" rtl="1">
              <a:buNone/>
            </a:pPr>
            <a:r>
              <a:rPr lang="fa-IR" sz="1600" b="1" dirty="0">
                <a:solidFill>
                  <a:schemeClr val="tx1"/>
                </a:solidFill>
              </a:rPr>
              <a:t>نمودار فازی آب نشان می‌دهد که فاز مایع، چگالی بیشتری نسبت به فاز جامد دارد. دلیل این موضوع ساختار کریستالی فاز جامد یعنی یخ است. در واقع در فاز جامد آب، مولکول‌ها به صورت شبکه‌های منظم کریستالی در می‌آیند و فاصله بین مولکول‌ها بیشتر از حالت مایع است. بنابراین می‌توان نتیجه گرفت که چگالی یک جامد کمتر از حالت مایع است.</a:t>
            </a:r>
          </a:p>
          <a:p>
            <a:pPr marL="0" indent="0" algn="r" rtl="1">
              <a:buNone/>
            </a:pPr>
            <a:r>
              <a:rPr lang="fa-IR" sz="1600" b="1" dirty="0">
                <a:solidFill>
                  <a:schemeClr val="tx1"/>
                </a:solidFill>
              </a:rPr>
              <a:t>علاوه بر مواردی که در بالا به آن اشاره شد، می‌توان نشان داد که آب در فاز جامد یعنی یخ را می‌توان بدون حرارت دادن و تنها با افزایش فشار آن، به حالت مایع تبدیل کرد. این موضوع با توجه به شکل بالا قابل فهم است.</a:t>
            </a:r>
          </a:p>
          <a:p>
            <a:pPr marL="0" indent="0" algn="r" rtl="1">
              <a:buNone/>
            </a:pPr>
            <a:r>
              <a:rPr lang="fa-IR" sz="1600" b="1" dirty="0">
                <a:solidFill>
                  <a:schemeClr val="tx1"/>
                </a:solidFill>
              </a:rPr>
              <a:t>بنابراین همانطور که اشاره شد، نمودار فازی، نموداری است که حالات فیزیکی یک ماده در شرایط مختلف از نظر دما و فشار را نشان می‌دهد. به صورت عمومی، محور </a:t>
            </a:r>
            <a:r>
              <a:rPr lang="en-US" sz="1600" b="1" dirty="0">
                <a:solidFill>
                  <a:schemeClr val="tx1"/>
                </a:solidFill>
              </a:rPr>
              <a:t>y </a:t>
            </a:r>
            <a:r>
              <a:rPr lang="fa-IR" sz="1600" b="1" dirty="0">
                <a:solidFill>
                  <a:schemeClr val="tx1"/>
                </a:solidFill>
              </a:rPr>
              <a:t>و </a:t>
            </a:r>
            <a:r>
              <a:rPr lang="en-US" sz="1600" b="1" dirty="0">
                <a:solidFill>
                  <a:schemeClr val="tx1"/>
                </a:solidFill>
              </a:rPr>
              <a:t>x </a:t>
            </a:r>
            <a:r>
              <a:rPr lang="fa-IR" sz="1600" b="1" dirty="0">
                <a:solidFill>
                  <a:schemeClr val="tx1"/>
                </a:solidFill>
              </a:rPr>
              <a:t>این نمودار، به ترتیب بیان کننده فشار و دما هستند. اجزای اصلی این نمودار، منحنی ذوب یا انجماد، تبخیر یا میعان و تصعید یا چگالش را نشان می‌دهد. همچنین دو نقطه اساسی یعنی نقطه سه گانه و نقطه بحرانی نیز از بخش‌های مهم نمودار فازی هستند</a:t>
            </a:r>
            <a:r>
              <a:rPr lang="fa-IR" sz="1600" b="1" dirty="0" smtClean="0">
                <a:solidFill>
                  <a:schemeClr val="tx1"/>
                </a:solidFill>
              </a:rPr>
              <a:t>.</a:t>
            </a:r>
          </a:p>
          <a:p>
            <a:pPr marL="0" indent="0" algn="ctr" rtl="1">
              <a:buNone/>
            </a:pPr>
            <a:r>
              <a:rPr lang="fa-IR" sz="1600" b="1" dirty="0" smtClean="0">
                <a:solidFill>
                  <a:srgbClr val="C00000"/>
                </a:solidFill>
              </a:rPr>
              <a:t>استفاده از نمودار فازی آب برای خشک کردن تصعیدی:</a:t>
            </a:r>
          </a:p>
          <a:p>
            <a:pPr marL="0" indent="0" algn="r" rtl="1">
              <a:buNone/>
            </a:pPr>
            <a:r>
              <a:rPr lang="fa-IR" sz="1600" b="1" dirty="0" smtClean="0">
                <a:solidFill>
                  <a:schemeClr val="tx1"/>
                </a:solidFill>
              </a:rPr>
              <a:t>هرگاه فشار هوای اطراف یخ یا ماده غذایی منجمد شده را </a:t>
            </a:r>
            <a:r>
              <a:rPr lang="fa-IR" sz="1600" b="1" dirty="0">
                <a:solidFill>
                  <a:schemeClr val="tx1"/>
                </a:solidFill>
              </a:rPr>
              <a:t>تحت شرایط فشار 4.58 </a:t>
            </a:r>
            <a:r>
              <a:rPr lang="en-US" sz="1600" b="1" dirty="0" smtClean="0">
                <a:solidFill>
                  <a:schemeClr val="tx1"/>
                </a:solidFill>
              </a:rPr>
              <a:t>mmHg</a:t>
            </a:r>
            <a:r>
              <a:rPr lang="fa-IR" sz="1600" b="1" dirty="0" smtClean="0">
                <a:solidFill>
                  <a:schemeClr val="tx1"/>
                </a:solidFill>
              </a:rPr>
              <a:t> قرار دهیم سپس ان را حرارت دهیم یخ مستقیما به فرم بخار در امده به عبارتی تصعید میشود.این روش اساس خشک کردن تصعیدی یا انجمادی میباشد که در این روش ماده غذایی را منجمد میکنند و در نتیجه کریستال های یخ ایجاد میگردد. سپس در شرایطی که گفته شد قرار داده کم گرم میکنند که یخ تصعید میگردد یعنی یعنی یخ را مستقیما به بخار تبدیل میکنیم در نتیجه عطر و طعم ماده غذایی کاملا حفظ میشود</a:t>
            </a:r>
            <a:endParaRPr lang="fa-IR" sz="1600" b="1" dirty="0">
              <a:solidFill>
                <a:schemeClr val="tx1"/>
              </a:solidFill>
            </a:endParaRPr>
          </a:p>
          <a:p>
            <a:pPr marL="0" indent="0" algn="r" rtl="1">
              <a:buNone/>
            </a:pPr>
            <a:endParaRPr lang="en-US" sz="1600" b="1" dirty="0">
              <a:solidFill>
                <a:schemeClr val="tx1"/>
              </a:solidFill>
            </a:endParaRPr>
          </a:p>
        </p:txBody>
      </p:sp>
      <p:pic>
        <p:nvPicPr>
          <p:cNvPr id="8194" name="Picture 2" descr="C:\Users\Elnaz\Desktop\ابرو\ظظظظظظظظظظظظظ.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4114800"/>
            <a:ext cx="3991632" cy="2558831"/>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Elnaz\Desktop\ابرو\طططططططططط.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4522677"/>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8609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143000"/>
            <a:ext cx="8686800" cy="5486400"/>
          </a:xfrm>
        </p:spPr>
        <p:txBody>
          <a:bodyPr>
            <a:normAutofit/>
          </a:bodyPr>
          <a:lstStyle/>
          <a:p>
            <a:pPr marL="0" indent="0" algn="ctr" rtl="1">
              <a:buNone/>
            </a:pPr>
            <a:r>
              <a:rPr lang="fa-IR" sz="1800" b="1" dirty="0" smtClean="0">
                <a:solidFill>
                  <a:schemeClr val="tx1"/>
                </a:solidFill>
              </a:rPr>
              <a:t> فعالیت </a:t>
            </a:r>
            <a:r>
              <a:rPr lang="fa-IR" sz="1800" b="1" dirty="0">
                <a:solidFill>
                  <a:schemeClr val="tx1"/>
                </a:solidFill>
              </a:rPr>
              <a:t>آبی </a:t>
            </a:r>
            <a:r>
              <a:rPr lang="fa-IR" sz="1800" b="1" dirty="0" smtClean="0">
                <a:solidFill>
                  <a:schemeClr val="tx1"/>
                </a:solidFill>
              </a:rPr>
              <a:t>واتراکتیویته </a:t>
            </a:r>
            <a:r>
              <a:rPr lang="en-US" sz="1800" b="1" dirty="0" smtClean="0">
                <a:solidFill>
                  <a:schemeClr val="tx1"/>
                </a:solidFill>
              </a:rPr>
              <a:t>(aw)</a:t>
            </a:r>
            <a:r>
              <a:rPr lang="en-US" sz="1800" b="1" dirty="0">
                <a:solidFill>
                  <a:schemeClr val="tx1"/>
                </a:solidFill>
              </a:rPr>
              <a:t> </a:t>
            </a:r>
            <a:r>
              <a:rPr lang="en-US" sz="1800" b="1" dirty="0" smtClean="0">
                <a:solidFill>
                  <a:schemeClr val="tx1"/>
                </a:solidFill>
              </a:rPr>
              <a:t> Water activity</a:t>
            </a:r>
          </a:p>
          <a:p>
            <a:pPr marL="0" indent="0" algn="r" rtl="1">
              <a:buNone/>
            </a:pPr>
            <a:r>
              <a:rPr lang="fa-IR" sz="1800" b="1" dirty="0">
                <a:solidFill>
                  <a:schemeClr val="tx1"/>
                </a:solidFill>
              </a:rPr>
              <a:t>ب مورد نیاز برای میکروارگانیسم ها تحت عنوان اب قابل دسترسی یا فعالیت ابی </a:t>
            </a:r>
            <a:r>
              <a:rPr lang="fa-IR" sz="1800" b="1" dirty="0" smtClean="0">
                <a:solidFill>
                  <a:schemeClr val="tx1"/>
                </a:solidFill>
              </a:rPr>
              <a:t>(</a:t>
            </a:r>
            <a:r>
              <a:rPr lang="en-US" sz="1800" b="1" dirty="0" smtClean="0">
                <a:solidFill>
                  <a:schemeClr val="tx1"/>
                </a:solidFill>
              </a:rPr>
              <a:t>(aw </a:t>
            </a:r>
            <a:r>
              <a:rPr lang="fa-IR" sz="1800" b="1" dirty="0">
                <a:solidFill>
                  <a:schemeClr val="tx1"/>
                </a:solidFill>
              </a:rPr>
              <a:t>بیان میشود</a:t>
            </a:r>
            <a:r>
              <a:rPr lang="fa-IR" sz="1800" b="1" dirty="0" smtClean="0">
                <a:solidFill>
                  <a:schemeClr val="tx1"/>
                </a:solidFill>
              </a:rPr>
              <a:t>.</a:t>
            </a:r>
            <a:endParaRPr lang="en-US" sz="1800" b="1" dirty="0" smtClean="0">
              <a:solidFill>
                <a:schemeClr val="tx1"/>
              </a:solidFill>
            </a:endParaRPr>
          </a:p>
          <a:p>
            <a:pPr marL="0" indent="0" algn="r" rtl="1">
              <a:buNone/>
            </a:pPr>
            <a:r>
              <a:rPr lang="fa-IR" sz="1800" b="1" dirty="0">
                <a:solidFill>
                  <a:schemeClr val="tx1"/>
                </a:solidFill>
              </a:rPr>
              <a:t>فعالیت ابی </a:t>
            </a:r>
            <a:r>
              <a:rPr lang="fa-IR" sz="1800" b="1" dirty="0" smtClean="0">
                <a:solidFill>
                  <a:schemeClr val="tx1"/>
                </a:solidFill>
              </a:rPr>
              <a:t>: معیاری از اب قابل استفاده در یک سیستم برای واکنش های بیولوژیکی و شیمیایی است.</a:t>
            </a:r>
          </a:p>
          <a:p>
            <a:pPr marL="0" indent="0" algn="r" rtl="1">
              <a:buNone/>
            </a:pPr>
            <a:endParaRPr lang="fa-IR" sz="1800" b="1" dirty="0" smtClean="0">
              <a:solidFill>
                <a:schemeClr val="tx1"/>
              </a:solidFill>
            </a:endParaRPr>
          </a:p>
          <a:p>
            <a:pPr marL="0" indent="0" algn="r" rtl="1">
              <a:buNone/>
            </a:pPr>
            <a:endParaRPr lang="fa-IR" sz="1800" b="1" dirty="0" smtClean="0">
              <a:solidFill>
                <a:schemeClr val="tx1"/>
              </a:solidFill>
            </a:endParaRPr>
          </a:p>
          <a:p>
            <a:pPr marL="0" indent="0" algn="r" rtl="1">
              <a:buNone/>
            </a:pPr>
            <a:endParaRPr lang="fa-IR" sz="1800" b="1" dirty="0">
              <a:solidFill>
                <a:schemeClr val="tx1"/>
              </a:solidFill>
            </a:endParaRPr>
          </a:p>
          <a:p>
            <a:pPr marL="0" indent="0" algn="r" rtl="1">
              <a:buNone/>
            </a:pPr>
            <a:r>
              <a:rPr lang="fa-IR" sz="1800" b="1" u="sng" dirty="0" smtClean="0">
                <a:solidFill>
                  <a:schemeClr val="tx1"/>
                </a:solidFill>
              </a:rPr>
              <a:t>طبق قانون رائولف فعالیت ابی یک محلول نسبت معکوس با تعداد مول های حل شده در ان محلول دارد</a:t>
            </a:r>
          </a:p>
          <a:p>
            <a:pPr marL="0" indent="0" algn="r" rtl="1">
              <a:buNone/>
            </a:pPr>
            <a:r>
              <a:rPr lang="fa-IR" sz="1800" b="1" dirty="0" smtClean="0">
                <a:solidFill>
                  <a:schemeClr val="tx1"/>
                </a:solidFill>
              </a:rPr>
              <a:t>افزایش غلطت  مواد حل شده </a:t>
            </a:r>
            <a:r>
              <a:rPr lang="en-US" sz="1800" b="1" dirty="0" smtClean="0">
                <a:solidFill>
                  <a:schemeClr val="tx1"/>
                </a:solidFill>
              </a:rPr>
              <a:t>, </a:t>
            </a:r>
            <a:r>
              <a:rPr lang="fa-IR" sz="1800" b="1" dirty="0" smtClean="0">
                <a:solidFill>
                  <a:schemeClr val="tx1"/>
                </a:solidFill>
              </a:rPr>
              <a:t> افزودن کلوئید های اب دوست مثل ژل ها یا فرایند های کاهش دهنده اب محصولات مثل انجماد یا خشک کردن سبب کاهش فعالیت ابی میگردد.</a:t>
            </a:r>
          </a:p>
          <a:p>
            <a:pPr marL="0" indent="0" algn="r" rtl="1">
              <a:buNone/>
            </a:pPr>
            <a:r>
              <a:rPr lang="fa-IR" sz="1800" b="1" dirty="0" smtClean="0">
                <a:solidFill>
                  <a:schemeClr val="tx1"/>
                </a:solidFill>
              </a:rPr>
              <a:t>فعالیت ابی هم چنین با رطوبت نسبی هوای اطراف نیز رابطه دارد</a:t>
            </a:r>
          </a:p>
          <a:p>
            <a:pPr marL="0" indent="0" algn="r" rtl="1">
              <a:buNone/>
            </a:pPr>
            <a:endParaRPr lang="fa-IR" sz="1800" b="1" dirty="0" smtClean="0">
              <a:solidFill>
                <a:schemeClr val="tx1"/>
              </a:solidFill>
            </a:endParaRPr>
          </a:p>
          <a:p>
            <a:pPr marL="0" indent="0" algn="r" rtl="1">
              <a:buNone/>
            </a:pPr>
            <a:r>
              <a:rPr lang="fa-IR" sz="1800" b="1" dirty="0" smtClean="0">
                <a:solidFill>
                  <a:schemeClr val="tx1"/>
                </a:solidFill>
              </a:rPr>
              <a:t>چنانچه یک ماده در معرض هوا قرار گیرد بسته به محتوای رطوبتی خود به هوا رطوبت می دهد و یا از ان رطوبت می گیرد.تا اینکه پس از مدتی با هوا به تعادل رطوبتی برسد . یعنی حالتی که محصول نه رطوبتی به هوا بدهد ویا از ان رطوبتی بگیرد.در این حالت به محتوای رطوبتی هوا </a:t>
            </a:r>
            <a:r>
              <a:rPr lang="en-US" sz="1800" b="1" dirty="0" smtClean="0">
                <a:solidFill>
                  <a:schemeClr val="tx1"/>
                </a:solidFill>
              </a:rPr>
              <a:t>(ERH)</a:t>
            </a:r>
            <a:r>
              <a:rPr lang="fa-IR" sz="1800" b="1" dirty="0" smtClean="0">
                <a:solidFill>
                  <a:schemeClr val="tx1"/>
                </a:solidFill>
              </a:rPr>
              <a:t>رطوبت نسبی متعادل می گویند و محتوی رطوبتی محصول  </a:t>
            </a:r>
            <a:r>
              <a:rPr lang="fa-IR" sz="1800" b="1" dirty="0">
                <a:solidFill>
                  <a:schemeClr val="tx1"/>
                </a:solidFill>
              </a:rPr>
              <a:t>را </a:t>
            </a:r>
            <a:r>
              <a:rPr lang="en-US" sz="1800" b="1" dirty="0" smtClean="0">
                <a:solidFill>
                  <a:schemeClr val="tx1"/>
                </a:solidFill>
              </a:rPr>
              <a:t>(EMC)</a:t>
            </a:r>
            <a:r>
              <a:rPr lang="fa-IR" sz="1800" b="1" dirty="0" smtClean="0">
                <a:solidFill>
                  <a:schemeClr val="tx1"/>
                </a:solidFill>
              </a:rPr>
              <a:t> محتوی رطوبتی متعادل  میگویند.</a:t>
            </a:r>
          </a:p>
          <a:p>
            <a:pPr marL="0" indent="0" algn="r" rtl="1">
              <a:buNone/>
            </a:pPr>
            <a:r>
              <a:rPr lang="fa-IR" sz="1600" b="1" dirty="0" smtClean="0">
                <a:solidFill>
                  <a:schemeClr val="tx1"/>
                </a:solidFill>
              </a:rPr>
              <a:t>در یک میزان رطوبت ثابت با افزایش دما</a:t>
            </a:r>
          </a:p>
          <a:p>
            <a:pPr marL="0" indent="0" algn="r" rtl="1">
              <a:buNone/>
            </a:pPr>
            <a:r>
              <a:rPr lang="en-US" sz="1600" b="1" dirty="0">
                <a:solidFill>
                  <a:schemeClr val="tx1"/>
                </a:solidFill>
              </a:rPr>
              <a:t>(ERH</a:t>
            </a:r>
            <a:r>
              <a:rPr lang="en-US" sz="1600" b="1" dirty="0" smtClean="0">
                <a:solidFill>
                  <a:schemeClr val="tx1"/>
                </a:solidFill>
              </a:rPr>
              <a:t>)</a:t>
            </a:r>
            <a:r>
              <a:rPr lang="fa-IR" sz="1600" b="1" dirty="0" smtClean="0">
                <a:solidFill>
                  <a:schemeClr val="tx1"/>
                </a:solidFill>
              </a:rPr>
              <a:t> افزایش میابد.</a:t>
            </a:r>
          </a:p>
          <a:p>
            <a:pPr marL="0" indent="0" rtl="1">
              <a:buNone/>
            </a:pPr>
            <a:endParaRPr lang="en-US" sz="1800" b="1" dirty="0" smtClean="0">
              <a:solidFill>
                <a:schemeClr val="tx1"/>
              </a:solidFill>
            </a:endParaRPr>
          </a:p>
        </p:txBody>
      </p:sp>
      <p:sp>
        <p:nvSpPr>
          <p:cNvPr id="3" name="Title 2"/>
          <p:cNvSpPr>
            <a:spLocks noGrp="1"/>
          </p:cNvSpPr>
          <p:nvPr>
            <p:ph type="title"/>
          </p:nvPr>
        </p:nvSpPr>
        <p:spPr>
          <a:xfrm>
            <a:off x="457200" y="338328"/>
            <a:ext cx="8229600" cy="652272"/>
          </a:xfrm>
        </p:spPr>
        <p:txBody>
          <a:bodyPr>
            <a:normAutofit/>
          </a:bodyPr>
          <a:lstStyle/>
          <a:p>
            <a:r>
              <a:rPr lang="fa-IR" sz="3600" b="1" dirty="0" smtClean="0">
                <a:solidFill>
                  <a:srgbClr val="C00000"/>
                </a:solidFill>
              </a:rPr>
              <a:t>فعالیت ابی:</a:t>
            </a:r>
            <a:endParaRPr lang="en-US" sz="3600" b="1" dirty="0">
              <a:solidFill>
                <a:srgbClr val="C00000"/>
              </a:solidFill>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290" y="2165131"/>
            <a:ext cx="2913464" cy="882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7653" y="2245929"/>
            <a:ext cx="209550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urved Left Arrow 3"/>
          <p:cNvSpPr/>
          <p:nvPr/>
        </p:nvSpPr>
        <p:spPr>
          <a:xfrm>
            <a:off x="7696200" y="2546131"/>
            <a:ext cx="838200" cy="50186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0211" y="2341505"/>
            <a:ext cx="1617442" cy="462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0639" y="3962400"/>
            <a:ext cx="1320562"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Left Arrow 4"/>
          <p:cNvSpPr/>
          <p:nvPr/>
        </p:nvSpPr>
        <p:spPr>
          <a:xfrm>
            <a:off x="2496207" y="4037419"/>
            <a:ext cx="914400" cy="40386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23"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084" y="5866219"/>
            <a:ext cx="5326646" cy="7631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2493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1239</TotalTime>
  <Words>1904</Words>
  <Application>Microsoft Office PowerPoint</Application>
  <PresentationFormat>On-screen Show (4:3)</PresentationFormat>
  <Paragraphs>139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Waveform</vt:lpstr>
      <vt:lpstr> ویژگی آب و انواع آن و نقش آب در مواد غذایی استاد :الناز تلسچی امیرخیزی</vt:lpstr>
      <vt:lpstr>منابع تامین اب</vt:lpstr>
      <vt:lpstr>PowerPoint Presentation</vt:lpstr>
      <vt:lpstr>جهت رفع سختی ها؟؟؟</vt:lpstr>
      <vt:lpstr>ساختمان آب</vt:lpstr>
      <vt:lpstr>نمودار فازهای آب:</vt:lpstr>
      <vt:lpstr>PowerPoint Presentation</vt:lpstr>
      <vt:lpstr>PowerPoint Presentation</vt:lpstr>
      <vt:lpstr>فعالیت ابی:</vt:lpstr>
      <vt:lpstr>PowerPoint Presentation</vt:lpstr>
      <vt:lpstr>منحنی ایزوترم یا هم دما:</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Elnaz</dc:creator>
  <cp:lastModifiedBy>Elnaz</cp:lastModifiedBy>
  <cp:revision>74</cp:revision>
  <dcterms:created xsi:type="dcterms:W3CDTF">2006-08-16T00:00:00Z</dcterms:created>
  <dcterms:modified xsi:type="dcterms:W3CDTF">2020-04-08T00:20:32Z</dcterms:modified>
</cp:coreProperties>
</file>