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6" r:id="rId5"/>
    <p:sldId id="266" r:id="rId6"/>
    <p:sldId id="274" r:id="rId7"/>
    <p:sldId id="265" r:id="rId8"/>
    <p:sldId id="276" r:id="rId9"/>
    <p:sldId id="267" r:id="rId10"/>
    <p:sldId id="280" r:id="rId11"/>
    <p:sldId id="281" r:id="rId12"/>
    <p:sldId id="282" r:id="rId13"/>
    <p:sldId id="283" r:id="rId14"/>
    <p:sldId id="284" r:id="rId15"/>
    <p:sldId id="285" r:id="rId16"/>
    <p:sldId id="268" r:id="rId17"/>
    <p:sldId id="257" r:id="rId18"/>
    <p:sldId id="269" r:id="rId19"/>
    <p:sldId id="270" r:id="rId20"/>
    <p:sldId id="275" r:id="rId21"/>
    <p:sldId id="271" r:id="rId22"/>
    <p:sldId id="286" r:id="rId23"/>
    <p:sldId id="287" r:id="rId24"/>
    <p:sldId id="273" r:id="rId25"/>
    <p:sldId id="278" r:id="rId26"/>
    <p:sldId id="288" r:id="rId27"/>
    <p:sldId id="289" r:id="rId28"/>
    <p:sldId id="290" r:id="rId29"/>
    <p:sldId id="291"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66"/>
            <p14:sldId id="274"/>
          </p14:sldIdLst>
        </p14:section>
        <p14:section name="Design, Impress, Work Together" id="{B9B51309-D148-4332-87C2-07BE32FBCA3B}">
          <p14:sldIdLst>
            <p14:sldId id="265"/>
            <p14:sldId id="276"/>
            <p14:sldId id="267"/>
            <p14:sldId id="280"/>
            <p14:sldId id="281"/>
            <p14:sldId id="282"/>
            <p14:sldId id="283"/>
            <p14:sldId id="284"/>
            <p14:sldId id="285"/>
            <p14:sldId id="268"/>
            <p14:sldId id="257"/>
            <p14:sldId id="269"/>
            <p14:sldId id="270"/>
            <p14:sldId id="275"/>
            <p14:sldId id="271"/>
            <p14:sldId id="286"/>
            <p14:sldId id="287"/>
            <p14:sldId id="273"/>
            <p14:sldId id="278"/>
            <p14:sldId id="288"/>
            <p14:sldId id="289"/>
            <p14:sldId id="290"/>
            <p14:sldId id="291"/>
            <p14:sldId id="292"/>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napToGrid="0">
      <p:cViewPr>
        <p:scale>
          <a:sx n="89" d="100"/>
          <a:sy n="89" d="100"/>
        </p:scale>
        <p:origin x="66" y="-6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a:p>
        </p:txBody>
      </p:sp>
    </p:spTree>
    <p:extLst>
      <p:ext uri="{BB962C8B-B14F-4D97-AF65-F5344CB8AC3E}">
        <p14:creationId xmlns:p14="http://schemas.microsoft.com/office/powerpoint/2010/main" val="396140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a:p>
        </p:txBody>
      </p:sp>
    </p:spTree>
    <p:extLst>
      <p:ext uri="{BB962C8B-B14F-4D97-AF65-F5344CB8AC3E}">
        <p14:creationId xmlns:p14="http://schemas.microsoft.com/office/powerpoint/2010/main" val="377489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4/2/2020</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771" y="-793792"/>
            <a:ext cx="11174819" cy="4327450"/>
          </a:xfrm>
        </p:spPr>
        <p:txBody>
          <a:bodyPr>
            <a:normAutofit/>
          </a:bodyPr>
          <a:lstStyle/>
          <a:p>
            <a:pPr algn="ctr"/>
            <a:r>
              <a:rPr lang="fa-IR" sz="4400" dirty="0" smtClean="0">
                <a:cs typeface="B Nazanin" panose="00000400000000000000" pitchFamily="2" charset="-78"/>
              </a:rPr>
              <a:t>پرسپکتیو در طراحی معماری</a:t>
            </a:r>
            <a:endParaRPr lang="en-US" sz="4400" dirty="0">
              <a:cs typeface="B Nazanin" panose="00000400000000000000" pitchFamily="2" charset="-78"/>
            </a:endParaRPr>
          </a:p>
        </p:txBody>
      </p:sp>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رسم دایره به روش نقطه یابی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6613" y="1852672"/>
            <a:ext cx="4167188" cy="342148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79" y="1699878"/>
            <a:ext cx="6521734" cy="4765316"/>
          </a:xfrm>
          <a:prstGeom prst="rect">
            <a:avLst/>
          </a:prstGeom>
        </p:spPr>
      </p:pic>
    </p:spTree>
    <p:extLst>
      <p:ext uri="{BB962C8B-B14F-4D97-AF65-F5344CB8AC3E}">
        <p14:creationId xmlns:p14="http://schemas.microsoft.com/office/powerpoint/2010/main" val="3229577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رسم دایره به روش نقطه یابی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9718" y="1432143"/>
            <a:ext cx="6490952" cy="5425857"/>
          </a:xfrm>
        </p:spPr>
      </p:pic>
    </p:spTree>
    <p:extLst>
      <p:ext uri="{BB962C8B-B14F-4D97-AF65-F5344CB8AC3E}">
        <p14:creationId xmlns:p14="http://schemas.microsoft.com/office/powerpoint/2010/main" val="1942834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34" y="0"/>
            <a:ext cx="10755641" cy="1398494"/>
          </a:xfrm>
        </p:spPr>
        <p:txBody>
          <a:bodyPr>
            <a:normAutofit/>
          </a:bodyPr>
          <a:lstStyle/>
          <a:p>
            <a:pPr algn="r"/>
            <a:r>
              <a:rPr lang="fa-IR" sz="2800" dirty="0" smtClean="0">
                <a:cs typeface="B Nazanin" panose="00000400000000000000" pitchFamily="2" charset="-78"/>
              </a:rPr>
              <a:t>1-سه نمای احجام زیر را با اندازه گذاری کامل ترسیم نمایید.</a:t>
            </a:r>
            <a:br>
              <a:rPr lang="fa-IR" sz="2800" dirty="0" smtClean="0">
                <a:cs typeface="B Nazanin" panose="00000400000000000000" pitchFamily="2" charset="-78"/>
              </a:rPr>
            </a:br>
            <a:r>
              <a:rPr lang="fa-IR" sz="2800" dirty="0" smtClean="0">
                <a:cs typeface="B Nazanin" panose="00000400000000000000" pitchFamily="2" charset="-78"/>
              </a:rPr>
              <a:t>2- تصویر مجسم ایزومتریک احجام زیر را ترسیم نمایید.</a:t>
            </a:r>
            <a:br>
              <a:rPr lang="fa-IR" sz="2800" dirty="0" smtClean="0">
                <a:cs typeface="B Nazanin" panose="00000400000000000000" pitchFamily="2" charset="-78"/>
              </a:rPr>
            </a:br>
            <a:r>
              <a:rPr lang="fa-IR" sz="2800" dirty="0" smtClean="0">
                <a:cs typeface="B Nazanin" panose="00000400000000000000" pitchFamily="2" charset="-78"/>
              </a:rPr>
              <a:t>توجه برای ترسیم دایره ها و قوس ها از روش نقطه یابی استفاده شود.</a:t>
            </a:r>
            <a:endParaRPr lang="en-US" sz="2800" dirty="0">
              <a:cs typeface="B Nazanin" panose="00000400000000000000"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6535" y="1481069"/>
            <a:ext cx="5357611" cy="5376931"/>
          </a:xfrm>
        </p:spPr>
      </p:pic>
    </p:spTree>
    <p:extLst>
      <p:ext uri="{BB962C8B-B14F-4D97-AF65-F5344CB8AC3E}">
        <p14:creationId xmlns:p14="http://schemas.microsoft.com/office/powerpoint/2010/main" val="1657865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626" y="1816100"/>
            <a:ext cx="9877424" cy="4241800"/>
          </a:xfrm>
        </p:spPr>
        <p:txBody>
          <a:bodyPr/>
          <a:lstStyle/>
          <a:p>
            <a:r>
              <a:rPr lang="fa-IR" b="1" dirty="0" smtClean="0">
                <a:cs typeface="B Titr" panose="00000700000000000000" pitchFamily="2" charset="-78"/>
              </a:rPr>
              <a:t>تصویر مجسم مایل ابلیک: </a:t>
            </a:r>
            <a:r>
              <a:rPr lang="fa-IR" dirty="0" smtClean="0"/>
              <a:t>                                                                                                                                        </a:t>
            </a:r>
          </a:p>
          <a:p>
            <a:pPr algn="r"/>
            <a:r>
              <a:rPr lang="fa-IR" dirty="0" smtClean="0">
                <a:cs typeface="B Nazanin" panose="00000400000000000000" pitchFamily="2" charset="-78"/>
              </a:rPr>
              <a:t>سریع ترین روش ایجاد تصاویر مجسم استفاده از تصاویر مجسم مایل باشد چرا که اساس ترسیم استفاده از نماهای اور تو گرافیک (دو بعدی) و سپس اضافه کردن نماهای دیگر به نمای اولیه با زاویه مشخص است به این ترتیب یکی از نماهایی که قرار است با دید و جرئیات بهتری به نمایش گذاشته شود انتخاب و به عنوان وجه اصلی ترسیم کنیم بعد دو نمای دیگر را به آن اضافه می کنیم .این تصاویر به دو دسته 1- پلان ابلیک 2- نما ابلیک  تقسیم می شوند.</a:t>
            </a:r>
          </a:p>
          <a:p>
            <a:pPr algn="r"/>
            <a:r>
              <a:rPr lang="fa-IR" dirty="0" smtClean="0">
                <a:cs typeface="B Nazanin" panose="00000400000000000000" pitchFamily="2" charset="-78"/>
              </a:rPr>
              <a:t>نما ابلیک        کاوالیر                                                       پلا ن ابلیک            تحت زاویه 45 و 45 ترسیم می شود</a:t>
            </a:r>
          </a:p>
          <a:p>
            <a:pPr algn="r"/>
            <a:r>
              <a:rPr lang="fa-IR" dirty="0">
                <a:cs typeface="B Nazanin" panose="00000400000000000000" pitchFamily="2" charset="-78"/>
              </a:rPr>
              <a:t> </a:t>
            </a:r>
            <a:r>
              <a:rPr lang="fa-IR" dirty="0" smtClean="0">
                <a:cs typeface="B Nazanin" panose="00000400000000000000" pitchFamily="2" charset="-78"/>
              </a:rPr>
              <a:t>                  جنرال ابلیک                                                                          تحت زاویه 30 و 60 ترسیم می شود.</a:t>
            </a:r>
          </a:p>
          <a:p>
            <a:pPr algn="r"/>
            <a:r>
              <a:rPr lang="fa-IR" dirty="0">
                <a:cs typeface="B Nazanin" panose="00000400000000000000" pitchFamily="2" charset="-78"/>
              </a:rPr>
              <a:t> </a:t>
            </a:r>
            <a:r>
              <a:rPr lang="fa-IR" dirty="0" smtClean="0">
                <a:cs typeface="B Nazanin" panose="00000400000000000000" pitchFamily="2" charset="-78"/>
              </a:rPr>
              <a:t>                 کابینت ابلیک                                                                        </a:t>
            </a:r>
          </a:p>
          <a:p>
            <a:pPr algn="r"/>
            <a:r>
              <a:rPr lang="fa-IR" dirty="0">
                <a:cs typeface="B Nazanin" panose="00000400000000000000" pitchFamily="2" charset="-78"/>
              </a:rPr>
              <a:t> </a:t>
            </a:r>
            <a:r>
              <a:rPr lang="fa-IR" dirty="0" smtClean="0">
                <a:cs typeface="B Nazanin" panose="00000400000000000000" pitchFamily="2" charset="-78"/>
              </a:rPr>
              <a:t>                  </a:t>
            </a:r>
            <a:endParaRPr lang="en-US" dirty="0">
              <a:cs typeface="B Nazanin" panose="00000400000000000000" pitchFamily="2" charset="-78"/>
            </a:endParaRPr>
          </a:p>
        </p:txBody>
      </p:sp>
      <p:sp>
        <p:nvSpPr>
          <p:cNvPr id="4" name="Right Brace 3"/>
          <p:cNvSpPr/>
          <p:nvPr/>
        </p:nvSpPr>
        <p:spPr>
          <a:xfrm>
            <a:off x="9362941" y="3631841"/>
            <a:ext cx="141666" cy="19447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5061397" y="3631842"/>
            <a:ext cx="218941" cy="12234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67622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37730"/>
            <a:ext cx="6093884" cy="4433752"/>
          </a:xfrm>
        </p:spPr>
        <p:txBody>
          <a:bodyPr>
            <a:normAutofit/>
          </a:bodyPr>
          <a:lstStyle/>
          <a:p>
            <a:pPr algn="r"/>
            <a:r>
              <a:rPr lang="fa-IR" sz="1800" b="1" dirty="0" smtClean="0"/>
              <a:t>تصاویر مجسم مایل نما ابلیک :</a:t>
            </a:r>
          </a:p>
          <a:p>
            <a:pPr algn="r"/>
            <a:r>
              <a:rPr lang="fa-IR" dirty="0" smtClean="0"/>
              <a:t>در این نوع تصاویر نما روبرو به موازات صفحه تصویر در نظر گرفته می شود (زاویه محور افقی نسبت به خط افق صفر در نظر گرفته می شود ) و برای نمایش وجوه دیگر از زاویه 45 درجه نسبت به خط افق استفاده می شود و نسبت اندازه یال ها در محور 45 درجه تعیین کننده نوع تصویر نوع تصویر مجسم نما ابلیک است . می توان به جای زاویه 45 درجه از زوایای 30 یا 60 درجه نیز برای ترسیم تصویر مجسم مایل استفاده نمود .</a:t>
            </a:r>
            <a:endParaRPr lang="en-US" dirty="0" smtClean="0"/>
          </a:p>
          <a:p>
            <a:pPr algn="r"/>
            <a:r>
              <a:rPr lang="fa-IR" sz="1800" b="1" dirty="0" smtClean="0"/>
              <a:t>تصاویر مجسم مایل ابلیک کاوالیر :</a:t>
            </a:r>
          </a:p>
          <a:p>
            <a:pPr algn="r"/>
            <a:r>
              <a:rPr lang="fa-IR" dirty="0" smtClean="0"/>
              <a:t>یال های حجم به ترتیب صفر ،45 و 90 درجه در نظر گرفته می شود و نسبت اندازه خطوط در هر سه محور 1به 1 در نظر گرفته می شود.</a:t>
            </a:r>
            <a:endParaRPr lang="en-US" dirty="0" smtClean="0"/>
          </a:p>
          <a:p>
            <a:endParaRPr lang="en-US" dirty="0"/>
          </a:p>
        </p:txBody>
      </p:sp>
      <p:pic>
        <p:nvPicPr>
          <p:cNvPr id="11" name="Picture 10"/>
          <p:cNvPicPr>
            <a:picLocks noChangeAspect="1"/>
          </p:cNvPicPr>
          <p:nvPr/>
        </p:nvPicPr>
        <p:blipFill>
          <a:blip r:embed="rId2"/>
          <a:stretch>
            <a:fillRect/>
          </a:stretch>
        </p:blipFill>
        <p:spPr>
          <a:xfrm>
            <a:off x="7406629" y="4495751"/>
            <a:ext cx="4038602" cy="1682040"/>
          </a:xfrm>
          <a:prstGeom prst="rect">
            <a:avLst/>
          </a:prstGeom>
        </p:spPr>
      </p:pic>
      <p:pic>
        <p:nvPicPr>
          <p:cNvPr id="7" name="Picture 6"/>
          <p:cNvPicPr>
            <a:picLocks noChangeAspect="1"/>
          </p:cNvPicPr>
          <p:nvPr/>
        </p:nvPicPr>
        <p:blipFill>
          <a:blip r:embed="rId3"/>
          <a:stretch>
            <a:fillRect/>
          </a:stretch>
        </p:blipFill>
        <p:spPr>
          <a:xfrm>
            <a:off x="7406628" y="1840906"/>
            <a:ext cx="4038600" cy="22574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2927" y="1840905"/>
            <a:ext cx="4410635" cy="2013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6628" y="3854107"/>
            <a:ext cx="4038600" cy="2323683"/>
          </a:xfrm>
          <a:prstGeom prst="rect">
            <a:avLst/>
          </a:prstGeom>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093884" cy="4433752"/>
          </a:xfrm>
        </p:spPr>
        <p:txBody>
          <a:bodyPr>
            <a:normAutofit/>
          </a:bodyPr>
          <a:lstStyle/>
          <a:p>
            <a:pPr algn="r"/>
            <a:r>
              <a:rPr lang="fa-IR" sz="1800" b="1" dirty="0" smtClean="0"/>
              <a:t>تصاویر مجسم مایل نما ابلیک جنرال :</a:t>
            </a:r>
          </a:p>
          <a:p>
            <a:pPr algn="r"/>
            <a:r>
              <a:rPr lang="fa-IR" dirty="0" smtClean="0"/>
              <a:t>در این نوع تصاویر زاویه ترسیم خطوط صفر ،45 و 90  در نظر گرفته می شودبا این تفاوت که نسبت اندازه خطوط در جهت محور 45 درجه ، 2/3 یا 3/4 در نظر گرفته می شود.</a:t>
            </a:r>
            <a:endParaRPr lang="en-US" dirty="0" smtClean="0"/>
          </a:p>
          <a:p>
            <a:pPr algn="r"/>
            <a:r>
              <a:rPr lang="fa-IR" sz="1800" b="1" dirty="0" smtClean="0"/>
              <a:t>تصاویر مجسم مایل نما ابلیک کابینت:</a:t>
            </a:r>
          </a:p>
          <a:p>
            <a:pPr algn="r"/>
            <a:r>
              <a:rPr lang="fa-IR" dirty="0" smtClean="0"/>
              <a:t>در این نوع تصویر مجسم مانند دو تصویر مجسم مایل دیگر ترسیم می شود با این تفاوت که نسبت اندازه خطوط در جهت 45 درجه ،1/2 در نظر گرفته می شود.با توجه به چرخش موجود در یال 45 درجه اندازه دید در این یال کم خواهد بود بنابراین واقعی ترین تصویر همین تصویر مجسم مایل کابینت خواهد بود که بیشترین استفاده را دارد.</a:t>
            </a:r>
            <a:endParaRPr lang="en-US" dirty="0" smtClean="0"/>
          </a:p>
          <a:p>
            <a:endParaRPr lang="en-US" dirty="0"/>
          </a:p>
        </p:txBody>
      </p:sp>
      <p:pic>
        <p:nvPicPr>
          <p:cNvPr id="11" name="Picture 10"/>
          <p:cNvPicPr>
            <a:picLocks noChangeAspect="1"/>
          </p:cNvPicPr>
          <p:nvPr/>
        </p:nvPicPr>
        <p:blipFill>
          <a:blip r:embed="rId2"/>
          <a:stretch>
            <a:fillRect/>
          </a:stretch>
        </p:blipFill>
        <p:spPr>
          <a:xfrm>
            <a:off x="7406631" y="4487206"/>
            <a:ext cx="4038602" cy="1682040"/>
          </a:xfrm>
          <a:prstGeom prst="rect">
            <a:avLst/>
          </a:prstGeom>
        </p:spPr>
      </p:pic>
      <p:pic>
        <p:nvPicPr>
          <p:cNvPr id="7" name="Picture 6"/>
          <p:cNvPicPr>
            <a:picLocks noChangeAspect="1"/>
          </p:cNvPicPr>
          <p:nvPr/>
        </p:nvPicPr>
        <p:blipFill>
          <a:blip r:embed="rId3"/>
          <a:stretch>
            <a:fillRect/>
          </a:stretch>
        </p:blipFill>
        <p:spPr>
          <a:xfrm>
            <a:off x="7406631" y="1986184"/>
            <a:ext cx="4038600" cy="22574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631" y="1986184"/>
            <a:ext cx="4038600" cy="231775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6631" y="4478129"/>
            <a:ext cx="4038599" cy="1698372"/>
          </a:xfrm>
          <a:prstGeom prst="rect">
            <a:avLst/>
          </a:prstGeom>
        </p:spPr>
      </p:pic>
    </p:spTree>
    <p:extLst>
      <p:ext uri="{BB962C8B-B14F-4D97-AF65-F5344CB8AC3E}">
        <p14:creationId xmlns:p14="http://schemas.microsoft.com/office/powerpoint/2010/main" val="4063793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6093884" cy="4433752"/>
          </a:xfrm>
        </p:spPr>
        <p:txBody>
          <a:bodyPr>
            <a:normAutofit/>
          </a:bodyPr>
          <a:lstStyle/>
          <a:p>
            <a:pPr algn="r"/>
            <a:r>
              <a:rPr lang="fa-IR" sz="1800" b="1" dirty="0" smtClean="0"/>
              <a:t>تصاویر مجسم مایل پلان ابلیک:</a:t>
            </a:r>
          </a:p>
          <a:p>
            <a:pPr algn="r"/>
            <a:r>
              <a:rPr lang="fa-IR" dirty="0" smtClean="0"/>
              <a:t>در این نوع تصاویر نمای بالا یا پلان مورد توجه قرار می گیرد به طوری که پس از ترسیم نمای بالا با زاویه 45 درجه و یا 30 و 60 درجه در جهت محور های ایکس و ایگرگ برای بعد دادن به تصویر ،خطوط عمودی ترسیم می شوند در صورتی که از زاویه های 30 و 60 برای ترسیم تصویر مجسم پلان ابلیک استفاده شود .یالی را با زاویه 30 درجه ترسیم می کنیم که به لحاظ دید از اهمیت بیشتری بر خوردار باشد.</a:t>
            </a:r>
            <a:endParaRPr lang="en-US" dirty="0" smtClean="0"/>
          </a:p>
          <a:p>
            <a:endParaRPr lang="en-US" dirty="0"/>
          </a:p>
        </p:txBody>
      </p:sp>
      <p:pic>
        <p:nvPicPr>
          <p:cNvPr id="11" name="Picture 10"/>
          <p:cNvPicPr>
            <a:picLocks noChangeAspect="1"/>
          </p:cNvPicPr>
          <p:nvPr/>
        </p:nvPicPr>
        <p:blipFill>
          <a:blip r:embed="rId2"/>
          <a:stretch>
            <a:fillRect/>
          </a:stretch>
        </p:blipFill>
        <p:spPr>
          <a:xfrm>
            <a:off x="7406629" y="4495751"/>
            <a:ext cx="4038602" cy="1682040"/>
          </a:xfrm>
          <a:prstGeom prst="rect">
            <a:avLst/>
          </a:prstGeom>
        </p:spPr>
      </p:pic>
      <p:pic>
        <p:nvPicPr>
          <p:cNvPr id="7" name="Picture 6"/>
          <p:cNvPicPr>
            <a:picLocks noChangeAspect="1"/>
          </p:cNvPicPr>
          <p:nvPr/>
        </p:nvPicPr>
        <p:blipFill>
          <a:blip r:embed="rId3"/>
          <a:stretch>
            <a:fillRect/>
          </a:stretch>
        </p:blipFill>
        <p:spPr>
          <a:xfrm>
            <a:off x="7406628" y="1840906"/>
            <a:ext cx="4038600" cy="22574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628" y="1840907"/>
            <a:ext cx="4038599" cy="226428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6628" y="4495751"/>
            <a:ext cx="4038599" cy="1682040"/>
          </a:xfrm>
          <a:prstGeom prst="rect">
            <a:avLst/>
          </a:prstGeom>
        </p:spPr>
      </p:pic>
    </p:spTree>
    <p:extLst>
      <p:ext uri="{BB962C8B-B14F-4D97-AF65-F5344CB8AC3E}">
        <p14:creationId xmlns:p14="http://schemas.microsoft.com/office/powerpoint/2010/main" val="377671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96067"/>
            <a:ext cx="5016190" cy="4263309"/>
          </a:xfrm>
        </p:spPr>
        <p:txBody>
          <a:bodyPr>
            <a:normAutofit/>
          </a:bodyPr>
          <a:lstStyle/>
          <a:p>
            <a:r>
              <a:rPr lang="fa-IR" sz="2800" b="1" dirty="0" smtClean="0">
                <a:cs typeface="B Nazanin" panose="00000400000000000000" pitchFamily="2" charset="-78"/>
              </a:rPr>
              <a:t>تصویر مجسم دیمتریک و مایل کابینت احجام زیر را ترسیم کنید.    </a:t>
            </a:r>
            <a:endParaRPr lang="en-US" sz="2800" b="1" dirty="0">
              <a:cs typeface="B Nazanin" panose="00000400000000000000" pitchFamily="2" charset="-78"/>
            </a:endParaRPr>
          </a:p>
        </p:txBody>
      </p:sp>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489" y="1369971"/>
            <a:ext cx="4049752" cy="5515500"/>
          </a:xfrm>
          <a:prstGeom prst="rect">
            <a:avLst/>
          </a:prstGeom>
        </p:spPr>
      </p:pic>
    </p:spTree>
    <p:extLst>
      <p:ext uri="{BB962C8B-B14F-4D97-AF65-F5344CB8AC3E}">
        <p14:creationId xmlns:p14="http://schemas.microsoft.com/office/powerpoint/2010/main" val="116433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74" y="1391478"/>
            <a:ext cx="10612921" cy="5188226"/>
          </a:xfrm>
        </p:spPr>
        <p:txBody>
          <a:bodyPr/>
          <a:lstStyle/>
          <a:p>
            <a:pPr algn="r"/>
            <a:r>
              <a:rPr lang="fa-IR" sz="1800" b="1" dirty="0" smtClean="0">
                <a:cs typeface="B Titr" panose="00000700000000000000" pitchFamily="2" charset="-78"/>
              </a:rPr>
              <a:t>پرسپکتیو های مرکزی:</a:t>
            </a:r>
            <a:endParaRPr lang="fa-IR" sz="1800" dirty="0" smtClean="0"/>
          </a:p>
          <a:p>
            <a:pPr algn="r"/>
            <a:r>
              <a:rPr lang="fa-IR" dirty="0" smtClean="0">
                <a:cs typeface="B Nazanin" panose="00000400000000000000" pitchFamily="2" charset="-78"/>
              </a:rPr>
              <a:t>در این نوع تصویر مجسم حجم طوری مقابل پرده تصویر قرار می گیرد که دو تا از یال های آن با پرده تصویر زاویه یکسان تشکیل می دهند و یال سوم که در امتداد محور قائم قرار دارد به میزانی نسبت به خط افق زاویه پیدا می نماید که زاویه بین هر سه یال بر روی پرده تصویر 120 درجه شود در این صورت  زاویه تشکیل شده بین دو یال ایکس و ایگرگ با خط افق 30 درجه خواهد بود.بنابراین برای رسم اینگونه تصاویر لازم است دو تا از یال ها با زاویه مساوی و به میزان 30 درجه نسبت به خط افق و یال سوم عمود بر خط افق ترسیم شودو تندازه خطوط در هر سه جهت با یکدیگر برابر باشد.                 </a:t>
            </a:r>
          </a:p>
          <a:p>
            <a:r>
              <a:rPr lang="fa-IR" dirty="0" smtClean="0">
                <a:cs typeface="B Nazanin" panose="00000400000000000000" pitchFamily="2" charset="-78"/>
              </a:rPr>
              <a:t>                           </a:t>
            </a: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40" y="3189940"/>
            <a:ext cx="5410955" cy="3572374"/>
          </a:xfrm>
          <a:prstGeom prst="rect">
            <a:avLst/>
          </a:prstGeom>
        </p:spPr>
      </p:pic>
    </p:spTree>
    <p:extLst>
      <p:ext uri="{BB962C8B-B14F-4D97-AF65-F5344CB8AC3E}">
        <p14:creationId xmlns:p14="http://schemas.microsoft.com/office/powerpoint/2010/main" val="2129042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تصویر حجم بروی صفحه حساس که بر اثر برخورد پرتو های نور ایجاد می شود.</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2399" y="1957589"/>
            <a:ext cx="5833851" cy="337066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60" y="1957589"/>
            <a:ext cx="4842813" cy="3666883"/>
          </a:xfrm>
          <a:prstGeom prst="rect">
            <a:avLst/>
          </a:prstGeom>
        </p:spPr>
      </p:pic>
    </p:spTree>
    <p:extLst>
      <p:ext uri="{BB962C8B-B14F-4D97-AF65-F5344CB8AC3E}">
        <p14:creationId xmlns:p14="http://schemas.microsoft.com/office/powerpoint/2010/main" val="913088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771" y="-793792"/>
            <a:ext cx="11174819" cy="4327450"/>
          </a:xfrm>
        </p:spPr>
        <p:txBody>
          <a:bodyPr>
            <a:normAutofit/>
          </a:bodyPr>
          <a:lstStyle/>
          <a:p>
            <a:pPr algn="r"/>
            <a:r>
              <a:rPr lang="fa-IR" sz="4400" dirty="0">
                <a:cs typeface="B Nazanin" panose="00000400000000000000" pitchFamily="2" charset="-78"/>
              </a:rPr>
              <a:t>انواع تصاویر              1- دوبعدی</a:t>
            </a:r>
            <a:br>
              <a:rPr lang="fa-IR" sz="4400" dirty="0">
                <a:cs typeface="B Nazanin" panose="00000400000000000000" pitchFamily="2" charset="-78"/>
              </a:rPr>
            </a:br>
            <a:r>
              <a:rPr lang="fa-IR" sz="4400" dirty="0" smtClean="0">
                <a:cs typeface="B Nazanin" panose="00000400000000000000" pitchFamily="2" charset="-78"/>
              </a:rPr>
              <a:t>                           2- سه بعدی  </a:t>
            </a:r>
            <a:r>
              <a:rPr lang="fa-IR" dirty="0"/>
              <a:t/>
            </a:r>
            <a:br>
              <a:rPr lang="fa-IR" dirty="0"/>
            </a:br>
            <a:r>
              <a:rPr lang="fa-IR" sz="4400" dirty="0">
                <a:cs typeface="B Nazanin" panose="00000400000000000000" pitchFamily="2" charset="-78"/>
              </a:rPr>
              <a:t>تصاویر سه </a:t>
            </a:r>
            <a:r>
              <a:rPr lang="fa-IR" sz="4400" dirty="0" smtClean="0">
                <a:cs typeface="B Nazanin" panose="00000400000000000000" pitchFamily="2" charset="-78"/>
              </a:rPr>
              <a:t>بعدی                    1- پارالاین</a:t>
            </a:r>
            <a:br>
              <a:rPr lang="fa-IR" sz="4400" dirty="0" smtClean="0">
                <a:cs typeface="B Nazanin" panose="00000400000000000000" pitchFamily="2" charset="-78"/>
              </a:rPr>
            </a:br>
            <a:r>
              <a:rPr lang="fa-IR" sz="4400" dirty="0" smtClean="0">
                <a:cs typeface="B Nazanin" panose="00000400000000000000" pitchFamily="2" charset="-78"/>
              </a:rPr>
              <a:t>  1- تصویر جسم سه بعدی       2- آگزنومتریک</a:t>
            </a:r>
            <a:r>
              <a:rPr lang="fa-IR" sz="4400" dirty="0">
                <a:cs typeface="B Nazanin" panose="00000400000000000000" pitchFamily="2" charset="-78"/>
              </a:rPr>
              <a:t/>
            </a:r>
            <a:br>
              <a:rPr lang="fa-IR" sz="4400" dirty="0">
                <a:cs typeface="B Nazanin" panose="00000400000000000000" pitchFamily="2" charset="-78"/>
              </a:rPr>
            </a:br>
            <a:r>
              <a:rPr lang="fa-IR" sz="4400" dirty="0" smtClean="0">
                <a:cs typeface="B Nazanin" panose="00000400000000000000" pitchFamily="2" charset="-78"/>
              </a:rPr>
              <a:t> 2- </a:t>
            </a:r>
            <a:r>
              <a:rPr lang="fa-IR" sz="4400" dirty="0">
                <a:cs typeface="B Nazanin" panose="00000400000000000000" pitchFamily="2" charset="-78"/>
              </a:rPr>
              <a:t>تصویر مرئی یا منظری (پرسپکتیو</a:t>
            </a:r>
            <a:r>
              <a:rPr lang="fa-IR" sz="4400" dirty="0" smtClean="0">
                <a:cs typeface="B Nazanin" panose="00000400000000000000" pitchFamily="2" charset="-78"/>
              </a:rPr>
              <a:t>)</a:t>
            </a:r>
            <a:endParaRPr lang="en-US" sz="4400" dirty="0">
              <a:cs typeface="B Nazanin" panose="00000400000000000000" pitchFamily="2" charset="-78"/>
            </a:endParaRPr>
          </a:p>
        </p:txBody>
      </p:sp>
      <p:sp>
        <p:nvSpPr>
          <p:cNvPr id="3" name="Subtitle 2"/>
          <p:cNvSpPr>
            <a:spLocks noGrp="1"/>
          </p:cNvSpPr>
          <p:nvPr>
            <p:ph type="subTitle" idx="1"/>
          </p:nvPr>
        </p:nvSpPr>
        <p:spPr>
          <a:xfrm>
            <a:off x="814192" y="4946754"/>
            <a:ext cx="10998057" cy="1798819"/>
          </a:xfrm>
        </p:spPr>
        <p:txBody>
          <a:bodyPr>
            <a:normAutofit/>
          </a:bodyPr>
          <a:lstStyle/>
          <a:p>
            <a:pPr algn="r"/>
            <a:r>
              <a:rPr lang="fa-IR" dirty="0">
                <a:cs typeface="B Nazanin" panose="00000400000000000000" pitchFamily="2" charset="-78"/>
              </a:rPr>
              <a:t>2- تصویر مرئی یا منظری (پرسپکتیو)   1- یک </a:t>
            </a:r>
            <a:r>
              <a:rPr lang="fa-IR" dirty="0" smtClean="0">
                <a:cs typeface="B Nazanin" panose="00000400000000000000" pitchFamily="2" charset="-78"/>
              </a:rPr>
              <a:t>نقطه ای  2- دو نقطه ای 3 – سه نقطه ای</a:t>
            </a:r>
            <a:endParaRPr lang="en-US" dirty="0"/>
          </a:p>
        </p:txBody>
      </p:sp>
      <p:sp>
        <p:nvSpPr>
          <p:cNvPr id="11" name="Right Brace 10"/>
          <p:cNvSpPr/>
          <p:nvPr/>
        </p:nvSpPr>
        <p:spPr>
          <a:xfrm>
            <a:off x="7909966" y="168605"/>
            <a:ext cx="330926" cy="12279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a:off x="11429998" y="2300280"/>
            <a:ext cx="223284" cy="12333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p:cNvSpPr/>
          <p:nvPr/>
        </p:nvSpPr>
        <p:spPr>
          <a:xfrm>
            <a:off x="6071191" y="1577266"/>
            <a:ext cx="202019" cy="13397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flipH="1">
            <a:off x="6368902" y="2562447"/>
            <a:ext cx="4890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a:off x="7378216" y="5034437"/>
            <a:ext cx="262662" cy="8152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76776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0468" y="1365161"/>
            <a:ext cx="8422783" cy="5414530"/>
          </a:xfrm>
        </p:spPr>
      </p:pic>
    </p:spTree>
    <p:extLst>
      <p:ext uri="{BB962C8B-B14F-4D97-AF65-F5344CB8AC3E}">
        <p14:creationId xmlns:p14="http://schemas.microsoft.com/office/powerpoint/2010/main" val="2991151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641" y="121686"/>
            <a:ext cx="9685385" cy="1147945"/>
          </a:xfrm>
        </p:spPr>
        <p:txBody>
          <a:bodyPr/>
          <a:lstStyle/>
          <a:p>
            <a:r>
              <a:rPr lang="fa-IR" dirty="0" smtClean="0"/>
              <a:t>مقایسه حالت ایستاده و نشسته در نمایش پرسپکتیو های </a:t>
            </a:r>
            <a:r>
              <a:rPr lang="fa-IR" dirty="0" smtClean="0"/>
              <a:t>مرکزی</a:t>
            </a:r>
            <a:r>
              <a:rPr lang="en-US" dirty="0" smtClean="0"/>
              <a:t> </a:t>
            </a:r>
            <a:endParaRPr lang="en-US" dirty="0"/>
          </a:p>
        </p:txBody>
      </p:sp>
      <p:sp>
        <p:nvSpPr>
          <p:cNvPr id="3" name="Content Placeholder 2"/>
          <p:cNvSpPr>
            <a:spLocks noGrp="1"/>
          </p:cNvSpPr>
          <p:nvPr>
            <p:ph idx="1"/>
          </p:nvPr>
        </p:nvSpPr>
        <p:spPr>
          <a:xfrm>
            <a:off x="409574" y="1391478"/>
            <a:ext cx="10612921" cy="5188226"/>
          </a:xfrm>
        </p:spPr>
        <p:txBody>
          <a:bodyPr/>
          <a:lstStyle/>
          <a:p>
            <a:r>
              <a:rPr lang="fa-IR" dirty="0" smtClean="0">
                <a:cs typeface="B Nazanin" panose="00000400000000000000" pitchFamily="2" charset="-78"/>
              </a:rPr>
              <a:t>                           </a:t>
            </a: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072" y="1513325"/>
            <a:ext cx="8101010" cy="20959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442" y="3817209"/>
            <a:ext cx="3829584" cy="23053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7019" y="3893420"/>
            <a:ext cx="2953162" cy="2229161"/>
          </a:xfrm>
          <a:prstGeom prst="rect">
            <a:avLst/>
          </a:prstGeom>
        </p:spPr>
      </p:pic>
    </p:spTree>
    <p:extLst>
      <p:ext uri="{BB962C8B-B14F-4D97-AF65-F5344CB8AC3E}">
        <p14:creationId xmlns:p14="http://schemas.microsoft.com/office/powerpoint/2010/main" val="410428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9567" y="1399319"/>
            <a:ext cx="7734838" cy="5458681"/>
          </a:xfrm>
        </p:spPr>
      </p:pic>
    </p:spTree>
    <p:extLst>
      <p:ext uri="{BB962C8B-B14F-4D97-AF65-F5344CB8AC3E}">
        <p14:creationId xmlns:p14="http://schemas.microsoft.com/office/powerpoint/2010/main" val="611516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4102" y="1326524"/>
            <a:ext cx="8912180" cy="5531476"/>
          </a:xfrm>
        </p:spPr>
      </p:pic>
    </p:spTree>
    <p:extLst>
      <p:ext uri="{BB962C8B-B14F-4D97-AF65-F5344CB8AC3E}">
        <p14:creationId xmlns:p14="http://schemas.microsoft.com/office/powerpoint/2010/main" val="879545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2892" y="1571223"/>
            <a:ext cx="8757632" cy="5286777"/>
          </a:xfrm>
        </p:spPr>
      </p:pic>
    </p:spTree>
    <p:extLst>
      <p:ext uri="{BB962C8B-B14F-4D97-AF65-F5344CB8AC3E}">
        <p14:creationId xmlns:p14="http://schemas.microsoft.com/office/powerpoint/2010/main" val="2469161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651" y="1356811"/>
            <a:ext cx="7714445" cy="5501189"/>
          </a:xfrm>
        </p:spPr>
      </p:pic>
    </p:spTree>
    <p:extLst>
      <p:ext uri="{BB962C8B-B14F-4D97-AF65-F5344CB8AC3E}">
        <p14:creationId xmlns:p14="http://schemas.microsoft.com/office/powerpoint/2010/main" val="531439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8952" y="1455393"/>
            <a:ext cx="8577330" cy="5061316"/>
          </a:xfrm>
        </p:spPr>
      </p:pic>
    </p:spTree>
    <p:extLst>
      <p:ext uri="{BB962C8B-B14F-4D97-AF65-F5344CB8AC3E}">
        <p14:creationId xmlns:p14="http://schemas.microsoft.com/office/powerpoint/2010/main" val="949572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0350" y="1352550"/>
            <a:ext cx="6210300" cy="5505450"/>
          </a:xfrm>
        </p:spPr>
      </p:pic>
    </p:spTree>
    <p:extLst>
      <p:ext uri="{BB962C8B-B14F-4D97-AF65-F5344CB8AC3E}">
        <p14:creationId xmlns:p14="http://schemas.microsoft.com/office/powerpoint/2010/main" val="3018712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4192" y="4946754"/>
            <a:ext cx="10998057" cy="1798819"/>
          </a:xfrm>
        </p:spPr>
        <p:txBody>
          <a:bodyPr>
            <a:normAutofit/>
          </a:bodyPr>
          <a:lstStyle/>
          <a:p>
            <a:pPr algn="r"/>
            <a:endParaRPr lang="en-US" dirty="0"/>
          </a:p>
        </p:txBody>
      </p:sp>
      <p:sp>
        <p:nvSpPr>
          <p:cNvPr id="9" name="Content Placeholder 2"/>
          <p:cNvSpPr>
            <a:spLocks noGrp="1"/>
          </p:cNvSpPr>
          <p:nvPr>
            <p:ph type="ctrTitle"/>
          </p:nvPr>
        </p:nvSpPr>
        <p:spPr>
          <a:xfrm>
            <a:off x="584200" y="398463"/>
            <a:ext cx="11176000" cy="4327525"/>
          </a:xfrm>
        </p:spPr>
        <p:txBody>
          <a:bodyPr>
            <a:normAutofit/>
          </a:bodyPr>
          <a:lstStyle/>
          <a:p>
            <a:pPr algn="r"/>
            <a:r>
              <a:rPr lang="fa-IR" sz="3200" b="1" dirty="0" smtClean="0">
                <a:cs typeface="B Nazanin" panose="00000400000000000000" pitchFamily="2" charset="-78"/>
              </a:rPr>
              <a:t>تصاویر جسم سه بعدی      </a:t>
            </a:r>
          </a:p>
          <a:p>
            <a:pPr algn="r"/>
            <a:r>
              <a:rPr lang="fa-IR" sz="3200" b="1" dirty="0" smtClean="0">
                <a:cs typeface="B Nazanin" panose="00000400000000000000" pitchFamily="2" charset="-78"/>
              </a:rPr>
              <a:t>  1- تصاویر موازی قائم     </a:t>
            </a:r>
          </a:p>
          <a:p>
            <a:pPr algn="r"/>
            <a:r>
              <a:rPr lang="fa-IR" sz="3200" b="1" dirty="0" smtClean="0">
                <a:cs typeface="B Nazanin" panose="00000400000000000000" pitchFamily="2" charset="-78"/>
              </a:rPr>
              <a:t>  2- تصاویر </a:t>
            </a:r>
            <a:r>
              <a:rPr lang="fa-IR" sz="3200" b="1" dirty="0">
                <a:cs typeface="B Nazanin" panose="00000400000000000000" pitchFamily="2" charset="-78"/>
              </a:rPr>
              <a:t>مجسم موازی (</a:t>
            </a:r>
            <a:r>
              <a:rPr lang="fa-IR" sz="3200" b="1" dirty="0" smtClean="0">
                <a:cs typeface="B Nazanin" panose="00000400000000000000" pitchFamily="2" charset="-78"/>
              </a:rPr>
              <a:t>مایل) ابلیک </a:t>
            </a:r>
          </a:p>
          <a:p>
            <a:pPr algn="r"/>
            <a:r>
              <a:rPr lang="fa-IR" sz="3200" b="1" dirty="0" smtClean="0">
                <a:cs typeface="B Nazanin" panose="00000400000000000000" pitchFamily="2" charset="-78"/>
              </a:rPr>
              <a:t>تصاویر </a:t>
            </a:r>
            <a:r>
              <a:rPr lang="fa-IR" sz="3200" b="1" dirty="0">
                <a:cs typeface="B Nazanin" panose="00000400000000000000" pitchFamily="2" charset="-78"/>
              </a:rPr>
              <a:t>موازی </a:t>
            </a:r>
            <a:r>
              <a:rPr lang="fa-IR" sz="3200" b="1" dirty="0" smtClean="0">
                <a:cs typeface="B Nazanin" panose="00000400000000000000" pitchFamily="2" charset="-78"/>
              </a:rPr>
              <a:t>قائم 1 - ایزومتریک   </a:t>
            </a:r>
          </a:p>
          <a:p>
            <a:pPr algn="r"/>
            <a:r>
              <a:rPr lang="fa-IR" sz="3200" b="1" dirty="0" smtClean="0">
                <a:cs typeface="B Nazanin" panose="00000400000000000000" pitchFamily="2" charset="-78"/>
              </a:rPr>
              <a:t>                                2- دیمتریک                           </a:t>
            </a:r>
          </a:p>
          <a:p>
            <a:pPr algn="r"/>
            <a:r>
              <a:rPr lang="fa-IR" sz="3200" b="1" dirty="0" smtClean="0">
                <a:cs typeface="B Nazanin" panose="00000400000000000000" pitchFamily="2" charset="-78"/>
              </a:rPr>
              <a:t>                                          3- تریمتریک              </a:t>
            </a:r>
          </a:p>
          <a:p>
            <a:pPr algn="r"/>
            <a:r>
              <a:rPr lang="fa-IR" sz="3200" b="1" dirty="0" smtClean="0">
                <a:cs typeface="B Nazanin" panose="00000400000000000000" pitchFamily="2" charset="-78"/>
              </a:rPr>
              <a:t>                                                             </a:t>
            </a:r>
            <a:endParaRPr lang="fa-IR" sz="1800" dirty="0" smtClean="0">
              <a:cs typeface="B Nazanin" panose="00000400000000000000" pitchFamily="2" charset="-78"/>
            </a:endParaRPr>
          </a:p>
        </p:txBody>
      </p:sp>
      <p:sp>
        <p:nvSpPr>
          <p:cNvPr id="4" name="Right Brace 3"/>
          <p:cNvSpPr/>
          <p:nvPr/>
        </p:nvSpPr>
        <p:spPr>
          <a:xfrm>
            <a:off x="11507273" y="1191126"/>
            <a:ext cx="100793" cy="10047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37185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75" y="1451113"/>
            <a:ext cx="10453895" cy="5094749"/>
          </a:xfrm>
        </p:spPr>
        <p:txBody>
          <a:bodyPr/>
          <a:lstStyle/>
          <a:p>
            <a:pPr algn="r"/>
            <a:r>
              <a:rPr lang="fa-IR" sz="1800" b="1" dirty="0" smtClean="0">
                <a:cs typeface="B Titr" panose="00000700000000000000" pitchFamily="2" charset="-78"/>
              </a:rPr>
              <a:t>تصویر مجسم ایزومتریک:</a:t>
            </a:r>
            <a:endParaRPr lang="fa-IR" sz="1800" dirty="0" smtClean="0"/>
          </a:p>
          <a:p>
            <a:pPr algn="r"/>
            <a:r>
              <a:rPr lang="fa-IR" dirty="0" smtClean="0">
                <a:cs typeface="B Nazanin" panose="00000400000000000000" pitchFamily="2" charset="-78"/>
              </a:rPr>
              <a:t>در این نوع تصویر مجسم حجم طوری مقابل پرده تصویر قرار می گیرد که دو تا از یال های آن با پرده تصویر زاویه یکسان تشکیل می دهند و یال سوم که در امتداد محور قائم قرار دارد به میزانی نسبت به خط افق زاویه پیدا می نماید که زاویه بین هر سه یال بر روی پرده تصویر 120 درجه شود در این صورت  زاویه تشکیل شده بین دو یال ایکس و ایگرگ با خط افق 30 درجه خواهد بود.بنابراین برای رسم اینگونه تصاویر لازم است دو تا از یال ها با زاویه مساوی و به میزان 30 درجه نسبت به خط افق و یال سوم عمود بر خط افق ترسیم شودو تندازه خطوط در هر سه جهت با یکدیگر برابر باشد.                 </a:t>
            </a:r>
          </a:p>
          <a:p>
            <a:r>
              <a:rPr lang="fa-IR" dirty="0" smtClean="0">
                <a:cs typeface="B Nazanin" panose="00000400000000000000" pitchFamily="2" charset="-78"/>
              </a:rPr>
              <a:t>                           </a:t>
            </a: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71" y="3361600"/>
            <a:ext cx="2812774" cy="30649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818" y="3998487"/>
            <a:ext cx="4597652" cy="2376872"/>
          </a:xfrm>
          <a:prstGeom prst="rect">
            <a:avLst/>
          </a:prstGeom>
        </p:spPr>
      </p:pic>
    </p:spTree>
    <p:extLst>
      <p:ext uri="{BB962C8B-B14F-4D97-AF65-F5344CB8AC3E}">
        <p14:creationId xmlns:p14="http://schemas.microsoft.com/office/powerpoint/2010/main" val="2126985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75" y="1451113"/>
            <a:ext cx="10453895" cy="5094749"/>
          </a:xfrm>
        </p:spPr>
        <p:txBody>
          <a:bodyPr/>
          <a:lstStyle/>
          <a:p>
            <a:pPr algn="r"/>
            <a:r>
              <a:rPr lang="fa-IR" sz="1800" b="1" dirty="0" smtClean="0">
                <a:cs typeface="B Titr" panose="00000700000000000000" pitchFamily="2" charset="-78"/>
              </a:rPr>
              <a:t>1-رسم سه نما با اندازه گذاری کامل</a:t>
            </a:r>
            <a:endParaRPr lang="fa-IR" sz="1800" dirty="0" smtClean="0"/>
          </a:p>
          <a:p>
            <a:pPr algn="r"/>
            <a:r>
              <a:rPr lang="fa-IR" dirty="0" smtClean="0">
                <a:cs typeface="B Nazanin" panose="00000400000000000000" pitchFamily="2" charset="-78"/>
              </a:rPr>
              <a:t>  </a:t>
            </a:r>
            <a:r>
              <a:rPr lang="fa-IR" sz="1800" b="1" dirty="0">
                <a:cs typeface="B Titr" panose="00000700000000000000" pitchFamily="2" charset="-78"/>
              </a:rPr>
              <a:t>2- رسم تصویر مجسم ایزومتریک                           </a:t>
            </a:r>
            <a:endParaRPr lang="en-US" sz="1800" b="1" dirty="0">
              <a:cs typeface="B Titr" panose="000007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108" y="1686621"/>
            <a:ext cx="3600953" cy="5001323"/>
          </a:xfrm>
          <a:prstGeom prst="rect">
            <a:avLst/>
          </a:prstGeom>
        </p:spPr>
      </p:pic>
    </p:spTree>
    <p:extLst>
      <p:ext uri="{BB962C8B-B14F-4D97-AF65-F5344CB8AC3E}">
        <p14:creationId xmlns:p14="http://schemas.microsoft.com/office/powerpoint/2010/main" val="1790583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76" y="1570383"/>
            <a:ext cx="10443954" cy="4487517"/>
          </a:xfrm>
        </p:spPr>
        <p:txBody>
          <a:bodyPr/>
          <a:lstStyle/>
          <a:p>
            <a:r>
              <a:rPr lang="fa-IR" sz="1800" b="1" dirty="0" smtClean="0">
                <a:cs typeface="B Titr" panose="00000700000000000000" pitchFamily="2" charset="-78"/>
              </a:rPr>
              <a:t>تصویر مجسم دیمتریک: </a:t>
            </a:r>
            <a:r>
              <a:rPr lang="fa-IR" sz="1800" dirty="0" smtClean="0"/>
              <a:t>   </a:t>
            </a:r>
            <a:r>
              <a:rPr lang="fa-IR" dirty="0" smtClean="0"/>
              <a:t>                                                                                                                                     </a:t>
            </a:r>
          </a:p>
          <a:p>
            <a:pPr algn="r"/>
            <a:r>
              <a:rPr lang="fa-IR" dirty="0" smtClean="0">
                <a:cs typeface="B Nazanin" panose="00000400000000000000" pitchFamily="2" charset="-78"/>
              </a:rPr>
              <a:t>در این نوع تصویر مجسم حجم طوری مقابل پرده تصویر قرار می گیرد که دوتا یال در جهت محورهای افقی (ایکس و ایگرگ) نسبت به خط افق دو زاویه متفاوت میزان (7 و 42) و محور عمودی زاویه 90درجه تشکیل خواهند داد</a:t>
            </a:r>
            <a:r>
              <a:rPr lang="en-US" dirty="0" smtClean="0">
                <a:cs typeface="B Nazanin" panose="00000400000000000000" pitchFamily="2" charset="-78"/>
              </a:rPr>
              <a:t> </a:t>
            </a:r>
            <a:endParaRPr lang="en-US"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015" y="2923750"/>
            <a:ext cx="4088267" cy="3566502"/>
          </a:xfrm>
          <a:prstGeom prst="rect">
            <a:avLst/>
          </a:prstGeom>
        </p:spPr>
      </p:pic>
    </p:spTree>
    <p:extLst>
      <p:ext uri="{BB962C8B-B14F-4D97-AF65-F5344CB8AC3E}">
        <p14:creationId xmlns:p14="http://schemas.microsoft.com/office/powerpoint/2010/main" val="192589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76" y="1570383"/>
            <a:ext cx="10443954" cy="4487517"/>
          </a:xfrm>
        </p:spPr>
        <p:txBody>
          <a:bodyPr/>
          <a:lstStyle/>
          <a:p>
            <a:pPr algn="r"/>
            <a:r>
              <a:rPr lang="en-US" dirty="0" smtClean="0">
                <a:cs typeface="B Nazanin" panose="00000400000000000000" pitchFamily="2" charset="-78"/>
              </a:rPr>
              <a:t> </a:t>
            </a:r>
            <a:endParaRPr lang="en-US"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606" y="1352282"/>
            <a:ext cx="7199289" cy="55057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76" y="2331076"/>
            <a:ext cx="3988273" cy="3273186"/>
          </a:xfrm>
          <a:prstGeom prst="rect">
            <a:avLst/>
          </a:prstGeom>
        </p:spPr>
      </p:pic>
    </p:spTree>
    <p:extLst>
      <p:ext uri="{BB962C8B-B14F-4D97-AF65-F5344CB8AC3E}">
        <p14:creationId xmlns:p14="http://schemas.microsoft.com/office/powerpoint/2010/main" val="2708333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سه نما و تصویر مجسم ایزومتریک احجام زیر را با اندازه گذاری کامل در کاغذ ترسیم کنید.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2749" y="1313645"/>
            <a:ext cx="5331854" cy="5544355"/>
          </a:xfrm>
        </p:spPr>
      </p:pic>
    </p:spTree>
    <p:extLst>
      <p:ext uri="{BB962C8B-B14F-4D97-AF65-F5344CB8AC3E}">
        <p14:creationId xmlns:p14="http://schemas.microsoft.com/office/powerpoint/2010/main" val="1165535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رسم دایره به روش نقطه یابی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5341" y="1300766"/>
            <a:ext cx="5975796" cy="555723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66" y="2572555"/>
            <a:ext cx="5228823" cy="3013656"/>
          </a:xfrm>
          <a:prstGeom prst="rect">
            <a:avLst/>
          </a:prstGeom>
        </p:spPr>
      </p:pic>
    </p:spTree>
    <p:extLst>
      <p:ext uri="{BB962C8B-B14F-4D97-AF65-F5344CB8AC3E}">
        <p14:creationId xmlns:p14="http://schemas.microsoft.com/office/powerpoint/2010/main" val="281533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customXml/itemProps2.xml><?xml version="1.0" encoding="utf-8"?>
<ds:datastoreItem xmlns:ds="http://schemas.openxmlformats.org/officeDocument/2006/customXml" ds:itemID="{B970C04F-E7AC-41AB-9C6D-1B1BB88BFF7F}">
  <ds:schemaRefs>
    <ds:schemaRef ds:uri="http://schemas.microsoft.com/office/2006/documentManagement/types"/>
    <ds:schemaRef ds:uri="http://purl.org/dc/term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4873beb7-5857-4685-be1f-d57550cc96cc"/>
    <ds:schemaRef ds:uri="http://schemas.microsoft.com/office/2006/metadata/properties"/>
  </ds:schemaRefs>
</ds:datastoreItem>
</file>

<file path=customXml/itemProps3.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 2013</Template>
  <TotalTime>1394</TotalTime>
  <Words>941</Words>
  <Application>Microsoft Office PowerPoint</Application>
  <PresentationFormat>Widescreen</PresentationFormat>
  <Paragraphs>49</Paragraphs>
  <Slides>27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 Nazanin</vt:lpstr>
      <vt:lpstr>B Titr</vt:lpstr>
      <vt:lpstr>Calibri</vt:lpstr>
      <vt:lpstr>Segoe UI</vt:lpstr>
      <vt:lpstr>Segoe UI Light</vt:lpstr>
      <vt:lpstr>WelcomeDoc</vt:lpstr>
      <vt:lpstr>پرسپکتیو در طراحی معماری</vt:lpstr>
      <vt:lpstr>انواع تصاویر              1- دوبعدی                            2- سه بعدی   تصاویر سه بعدی                    1- پارالاین   1- تصویر جسم سه بعدی       2- آگزنومتریک  2- تصویر مرئی یا منظری (پرسپکتیو)</vt:lpstr>
      <vt:lpstr>تصاویر جسم سه بعدی         1- تصاویر موازی قائم        2- تصاویر مجسم موازی (مایل) ابلیک  تصاویر موازی قائم 1 - ایزومتریک                                    2- دیمتریک                                                                      3- تریمتریک                                                                            </vt:lpstr>
      <vt:lpstr>PowerPoint Presentation</vt:lpstr>
      <vt:lpstr>PowerPoint Presentation</vt:lpstr>
      <vt:lpstr>PowerPoint Presentation</vt:lpstr>
      <vt:lpstr>PowerPoint Presentation</vt:lpstr>
      <vt:lpstr>سه نما و تصویر مجسم ایزومتریک احجام زیر را با اندازه گذاری کامل در کاغذ ترسیم کنید. </vt:lpstr>
      <vt:lpstr>رسم دایره به روش نقطه یابی :</vt:lpstr>
      <vt:lpstr>رسم دایره به روش نقطه یابی :</vt:lpstr>
      <vt:lpstr>رسم دایره به روش نقطه یابی :</vt:lpstr>
      <vt:lpstr>1-سه نمای احجام زیر را با اندازه گذاری کامل ترسیم نمایید. 2- تصویر مجسم ایزومتریک احجام زیر را ترسیم نمایید. توجه برای ترسیم دایره ها و قوس ها از روش نقطه یابی استفاده شود.</vt:lpstr>
      <vt:lpstr>PowerPoint Presentation</vt:lpstr>
      <vt:lpstr>PowerPoint Presentation</vt:lpstr>
      <vt:lpstr>PowerPoint Presentation</vt:lpstr>
      <vt:lpstr>PowerPoint Presentation</vt:lpstr>
      <vt:lpstr>PowerPoint Presentation</vt:lpstr>
      <vt:lpstr>PowerPoint Presentation</vt:lpstr>
      <vt:lpstr>تصویر حجم بروی صفحه حساس که بر اثر برخورد پرتو های نور ایجاد می شود.</vt:lpstr>
      <vt:lpstr>PowerPoint Presentation</vt:lpstr>
      <vt:lpstr>مقایسه حالت ایستاده و نشسته در نمایش پرسپکتیو های مرکزی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انواع تصاویر   1- دوبعدی 2-سه بعدی تصاویر سه بعدی 1- تصویر جسم سه بعدی 2- تصویر مرئی یا منظری (پرسپکتیو)</dc:title>
  <dc:creator>bahar</dc:creator>
  <cp:keywords/>
  <cp:lastModifiedBy>bahar</cp:lastModifiedBy>
  <cp:revision>87</cp:revision>
  <dcterms:created xsi:type="dcterms:W3CDTF">2020-03-30T04:24:30Z</dcterms:created>
  <dcterms:modified xsi:type="dcterms:W3CDTF">2020-04-02T16:41:53Z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