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990600"/>
          </a:xfrm>
        </p:spPr>
        <p:txBody>
          <a:bodyPr/>
          <a:lstStyle/>
          <a:p>
            <a:r>
              <a:rPr lang="fa-IR" b="1" dirty="0">
                <a:solidFill>
                  <a:srgbClr val="C00000"/>
                </a:solidFill>
              </a:rPr>
              <a:t>اثر پرتو تابی بر کیفیت مواد غذایی:</a:t>
            </a:r>
            <a:endParaRPr lang="en-US" dirty="0"/>
          </a:p>
        </p:txBody>
      </p:sp>
      <p:sp>
        <p:nvSpPr>
          <p:cNvPr id="3" name="Subtitle 2"/>
          <p:cNvSpPr>
            <a:spLocks noGrp="1"/>
          </p:cNvSpPr>
          <p:nvPr>
            <p:ph type="subTitle" idx="1"/>
          </p:nvPr>
        </p:nvSpPr>
        <p:spPr>
          <a:xfrm>
            <a:off x="1371600" y="1981200"/>
            <a:ext cx="7467600" cy="4724400"/>
          </a:xfrm>
        </p:spPr>
        <p:txBody>
          <a:bodyPr>
            <a:normAutofit/>
          </a:bodyPr>
          <a:lstStyle/>
          <a:p>
            <a:pPr algn="r" rtl="1"/>
            <a:r>
              <a:rPr lang="fa-IR" dirty="0">
                <a:solidFill>
                  <a:schemeClr val="tx1"/>
                </a:solidFill>
              </a:rPr>
              <a:t>در پرتو دهی مواد غذایی از شکل خاصی از انرژی الکترومغناطیسی به نام انرژی پرتوی یونیزه استفاده می شودبرای کاهش بار میکروبی و آلودگی به حشرات، جلوگیری ازجوانه زنی محصولات ریشه ای و افزایش عمر نگهداری محصولات انجام می شود</a:t>
            </a:r>
          </a:p>
          <a:p>
            <a:pPr algn="r" rtl="1"/>
            <a:r>
              <a:rPr lang="fa-IR" dirty="0">
                <a:solidFill>
                  <a:schemeClr val="tx1"/>
                </a:solidFill>
              </a:rPr>
              <a:t>اصطلاح پرتوی یونیزه به کلیه اشعه هایی گفته می شود </a:t>
            </a:r>
          </a:p>
          <a:p>
            <a:pPr algn="r" rtl="1"/>
            <a:r>
              <a:rPr lang="fa-IR" dirty="0">
                <a:solidFill>
                  <a:schemeClr val="tx1"/>
                </a:solidFill>
              </a:rPr>
              <a:t>که در صورت برخورد با مواد تولید ذرات باردار الکتریکی</a:t>
            </a:r>
          </a:p>
          <a:p>
            <a:pPr algn="r" rtl="1"/>
            <a:r>
              <a:rPr lang="fa-IR" dirty="0">
                <a:solidFill>
                  <a:schemeClr val="tx1"/>
                </a:solidFill>
              </a:rPr>
              <a:t> یا یون را بنماید.</a:t>
            </a:r>
            <a:endParaRPr lang="en-US" dirty="0">
              <a:solidFill>
                <a:schemeClr val="tx1"/>
              </a:solidFill>
            </a:endParaRPr>
          </a:p>
          <a:p>
            <a:pPr algn="r" rtl="1"/>
            <a:endParaRPr lang="fa-IR" dirty="0">
              <a:solidFill>
                <a:schemeClr val="tx1"/>
              </a:solidFill>
            </a:endParaRPr>
          </a:p>
          <a:p>
            <a:pPr algn="r" rtl="1"/>
            <a:r>
              <a:rPr lang="fa-IR" dirty="0">
                <a:solidFill>
                  <a:schemeClr val="tx1"/>
                </a:solidFill>
              </a:rPr>
              <a:t> </a:t>
            </a:r>
            <a:r>
              <a:rPr lang="fa-IR" b="1" dirty="0">
                <a:solidFill>
                  <a:schemeClr val="tx1"/>
                </a:solidFill>
              </a:rPr>
              <a:t>شکل :طیف امواج الکترومغناطیس</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282164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8534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68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3962400"/>
          </a:xfrm>
        </p:spPr>
        <p:txBody>
          <a:bodyPr>
            <a:normAutofit/>
          </a:bodyPr>
          <a:lstStyle/>
          <a:p>
            <a:pPr marL="0" indent="0" algn="r" rtl="1">
              <a:buNone/>
            </a:pPr>
            <a:r>
              <a:rPr lang="fa-IR" b="1" dirty="0">
                <a:solidFill>
                  <a:schemeClr val="tx1"/>
                </a:solidFill>
              </a:rPr>
              <a:t>تغییرات شیمیایی حاصل از پرتو دهی مواد غذایی ممکن است بر طعم غذا اثرات قابل توجهی بگذارد به طورعمده میزان این اثرات به نوع غذای پرتو دهی شده و سایر عوامل نظیر دما در طی فرایند بستگی دارد.برخی غذاها حتی با میزان کم پرتو به طور نامطلوب واکنش نشان می دهند.شیر و سایر فراورده های لبنی حساس ترین مواد غذایی نسبت به پرتو دهی می باشند. میزان بالای پرتو دهی به منظور استرلیزاسیون گوشت اثرات نامطلوبی را در ان ایجاد می کند و هرچه گوشت دارای چربی بیشتر یباشد این اثر نامطلوب کمتراست.بد طعمی که غالبا بلافاصله بعد از پرتو دهی ایجاد میشود در طی دوره نگه داری یا پخت کاهش می یابد یا کامل از بین می رود.همچنین رنگ گوشت نیز ممکن است دستخوش تغییرات نا مطلوب گردد.</a:t>
            </a:r>
          </a:p>
          <a:p>
            <a:pPr marL="0" indent="0" algn="r" rtl="1">
              <a:buNone/>
            </a:pPr>
            <a:r>
              <a:rPr lang="fa-IR" b="1" dirty="0">
                <a:solidFill>
                  <a:schemeClr val="tx1"/>
                </a:solidFill>
              </a:rPr>
              <a:t>مقدار بالای پرتو دهی میوه ها و سبزیجات باعث سفتی بافت شان می گردد</a:t>
            </a:r>
            <a:endParaRPr lang="en-US" b="1" dirty="0">
              <a:solidFill>
                <a:schemeClr val="tx1"/>
              </a:solidFill>
            </a:endParaRPr>
          </a:p>
          <a:p>
            <a:endParaRPr lang="en-US"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26105"/>
            <a:ext cx="28892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28527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29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143000"/>
            <a:ext cx="8686800" cy="5334000"/>
          </a:xfrm>
        </p:spPr>
        <p:txBody>
          <a:bodyPr>
            <a:normAutofit/>
          </a:bodyPr>
          <a:lstStyle/>
          <a:p>
            <a:pPr marL="0" indent="0" algn="r">
              <a:buNone/>
            </a:pPr>
            <a:r>
              <a:rPr lang="fa-IR" sz="2000" b="1" dirty="0">
                <a:solidFill>
                  <a:schemeClr val="tx1"/>
                </a:solidFill>
              </a:rPr>
              <a:t>موجب غیر فعال شدن ارگانیسم های فاسد کننده مواد غذایی شامل باکتری ها کپک ها و مخمرها می شودو در افزایش مدت ماندگاری میوه جات و سبزیجات تازه از طریق کنترل تغییرات بیولوژیکی مربوط به پدیده هایی نظیر رسیدگی رشد جوانه زدن و پیر شدن موثر است برای مثال:</a:t>
            </a:r>
          </a:p>
          <a:p>
            <a:pPr algn="r" rtl="1">
              <a:buFont typeface="Wingdings" panose="05000000000000000000" pitchFamily="2" charset="2"/>
              <a:buChar char="q"/>
            </a:pPr>
            <a:r>
              <a:rPr lang="fa-IR" sz="2000" b="1" dirty="0">
                <a:solidFill>
                  <a:schemeClr val="tx1"/>
                </a:solidFill>
              </a:rPr>
              <a:t>به تاخیر انداختن رسیدن موز سبز</a:t>
            </a:r>
          </a:p>
          <a:p>
            <a:pPr algn="r" rtl="1">
              <a:buFont typeface="Wingdings" panose="05000000000000000000" pitchFamily="2" charset="2"/>
              <a:buChar char="q"/>
            </a:pPr>
            <a:r>
              <a:rPr lang="fa-IR" sz="2000" b="1" dirty="0">
                <a:solidFill>
                  <a:schemeClr val="tx1"/>
                </a:solidFill>
              </a:rPr>
              <a:t>جلوگیری از جوانه زدن پیاز و سیب زمینی</a:t>
            </a:r>
          </a:p>
          <a:p>
            <a:pPr algn="r" rtl="1">
              <a:buFont typeface="Wingdings" panose="05000000000000000000" pitchFamily="2" charset="2"/>
              <a:buChar char="q"/>
            </a:pPr>
            <a:r>
              <a:rPr lang="fa-IR" sz="2000" b="1" dirty="0">
                <a:solidFill>
                  <a:schemeClr val="tx1"/>
                </a:solidFill>
              </a:rPr>
              <a:t>جلوگیری از سپز شدن کاسنی و سیب زمینی سفید</a:t>
            </a:r>
          </a:p>
          <a:p>
            <a:pPr algn="r" rtl="1">
              <a:buFont typeface="Wingdings" panose="05000000000000000000" pitchFamily="2" charset="2"/>
              <a:buChar char="q"/>
            </a:pPr>
            <a:r>
              <a:rPr lang="fa-IR" sz="2000" b="1" dirty="0">
                <a:solidFill>
                  <a:schemeClr val="tx1"/>
                </a:solidFill>
              </a:rPr>
              <a:t>نابودی ارگانیسم های مولد بیماری نظیر انگل های بیماری زا و افات انباری</a:t>
            </a:r>
          </a:p>
          <a:p>
            <a:pPr algn="r" rtl="1">
              <a:buFont typeface="Wingdings" panose="05000000000000000000" pitchFamily="2" charset="2"/>
              <a:buChar char="q"/>
            </a:pPr>
            <a:r>
              <a:rPr lang="fa-IR" sz="2000" b="1" dirty="0">
                <a:solidFill>
                  <a:schemeClr val="tx1"/>
                </a:solidFill>
              </a:rPr>
              <a:t>ایجاد تغییرات شیمیایی مطلوب(نرم کردن بقولات کوتاهی زمان پخت)</a:t>
            </a:r>
          </a:p>
          <a:p>
            <a:pPr algn="r" rtl="1">
              <a:buFont typeface="Wingdings" panose="05000000000000000000" pitchFamily="2" charset="2"/>
              <a:buChar char="q"/>
            </a:pPr>
            <a:r>
              <a:rPr lang="fa-IR" sz="2000" b="1" dirty="0">
                <a:solidFill>
                  <a:schemeClr val="tx1"/>
                </a:solidFill>
              </a:rPr>
              <a:t>افزایش میزان استخراج ابانگور و تسریع خشک کردن الو</a:t>
            </a:r>
          </a:p>
          <a:p>
            <a:pPr algn="r" rtl="1">
              <a:buFont typeface="Wingdings" panose="05000000000000000000" pitchFamily="2" charset="2"/>
              <a:buChar char="q"/>
            </a:pPr>
            <a:endParaRPr lang="en-US" b="1" dirty="0">
              <a:solidFill>
                <a:schemeClr val="tx1"/>
              </a:solidFill>
            </a:endParaRPr>
          </a:p>
          <a:p>
            <a:endParaRPr lang="en-US" sz="2000" b="1" dirty="0">
              <a:solidFill>
                <a:schemeClr val="tx1"/>
              </a:solidFill>
            </a:endParaRPr>
          </a:p>
        </p:txBody>
      </p:sp>
      <p:sp>
        <p:nvSpPr>
          <p:cNvPr id="3" name="Title 2"/>
          <p:cNvSpPr>
            <a:spLocks noGrp="1"/>
          </p:cNvSpPr>
          <p:nvPr>
            <p:ph type="title"/>
          </p:nvPr>
        </p:nvSpPr>
        <p:spPr>
          <a:xfrm>
            <a:off x="457200" y="338328"/>
            <a:ext cx="8229600" cy="804672"/>
          </a:xfrm>
        </p:spPr>
        <p:txBody>
          <a:bodyPr>
            <a:normAutofit/>
          </a:bodyPr>
          <a:lstStyle/>
          <a:p>
            <a:r>
              <a:rPr lang="fa-IR" sz="3200" b="1" dirty="0">
                <a:solidFill>
                  <a:srgbClr val="C00000"/>
                </a:solidFill>
              </a:rPr>
              <a:t>کاربرد های پرتو دهی مواد </a:t>
            </a:r>
            <a:r>
              <a:rPr lang="fa-IR" sz="3200" b="1" dirty="0" smtClean="0">
                <a:solidFill>
                  <a:srgbClr val="C00000"/>
                </a:solidFill>
              </a:rPr>
              <a:t>غذایی :</a:t>
            </a:r>
            <a:endParaRPr lang="en-US" sz="3200" b="1" dirty="0">
              <a:solidFill>
                <a:srgbClr val="C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4499811"/>
            <a:ext cx="2566987"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95800"/>
            <a:ext cx="22987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4114800"/>
            <a:ext cx="1908175"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19685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12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447800"/>
            <a:ext cx="8686800" cy="5181600"/>
          </a:xfrm>
        </p:spPr>
        <p:txBody>
          <a:bodyPr>
            <a:normAutofit/>
          </a:bodyPr>
          <a:lstStyle/>
          <a:p>
            <a:pPr marL="0" indent="0" algn="r" rtl="1">
              <a:buNone/>
            </a:pPr>
            <a:r>
              <a:rPr lang="fa-IR" dirty="0">
                <a:solidFill>
                  <a:schemeClr val="tx1"/>
                </a:solidFill>
              </a:rPr>
              <a:t>اهمیت اتلاف ویتامینی در پی پرتو دهی یک غذا به این مطلب بستگی دارد که ان غذا تا چه حد منبع تامین کننده ویتامین برای مصرف کننده مهم است . به عنوان مثال اگر یک ماده غذایی منبع عمده ویتامین </a:t>
            </a:r>
            <a:r>
              <a:rPr lang="en-US" dirty="0">
                <a:solidFill>
                  <a:schemeClr val="tx1"/>
                </a:solidFill>
              </a:rPr>
              <a:t>A</a:t>
            </a:r>
            <a:r>
              <a:rPr lang="fa-IR" dirty="0">
                <a:solidFill>
                  <a:schemeClr val="tx1"/>
                </a:solidFill>
              </a:rPr>
              <a:t> برای افراد است فرایند پرتو دهی در مورد ان توصیه نمی شوند.از انجایی که بسیاری از مواد غذایی پرتو دهی شده باید قبل از مصرف پخته شوند بنابراین اتلاف ویتامینی ناشی از پخت نیز باید مد نظر قرار گرفته شود.برخی از ویتامین ها در برابر پرتو دهی حساس ترند و در اثر واکنش با رادیکال های ازاد و سایر گونه های فعال شده توسط رادیولیز اب موجود در غذاها غیر فعال می شوند .</a:t>
            </a:r>
          </a:p>
          <a:p>
            <a:pPr marL="0" indent="0" algn="r" rtl="1">
              <a:buNone/>
            </a:pPr>
            <a:r>
              <a:rPr lang="fa-IR" dirty="0">
                <a:solidFill>
                  <a:schemeClr val="tx1"/>
                </a:solidFill>
              </a:rPr>
              <a:t>رتبه بندی ویتامین های محلول در چربی بر اساس حساسیت به پرتو</a:t>
            </a:r>
          </a:p>
          <a:p>
            <a:pPr marL="0" indent="0" algn="r" rtl="1">
              <a:buNone/>
            </a:pPr>
            <a:endParaRPr lang="fa-IR" b="1" dirty="0">
              <a:solidFill>
                <a:schemeClr val="tx1"/>
              </a:solidFill>
            </a:endParaRPr>
          </a:p>
          <a:p>
            <a:pPr marL="0" indent="0" algn="r" rtl="1">
              <a:buNone/>
            </a:pPr>
            <a:r>
              <a:rPr lang="en-US" b="1" dirty="0">
                <a:solidFill>
                  <a:schemeClr val="tx1"/>
                </a:solidFill>
              </a:rPr>
              <a:t>E&gt;A&gt;D&gt;K                                                                   </a:t>
            </a:r>
          </a:p>
          <a:p>
            <a:pPr marL="0" indent="0" algn="r" rtl="1">
              <a:buNone/>
            </a:pPr>
            <a:r>
              <a:rPr lang="fa-IR" dirty="0">
                <a:solidFill>
                  <a:schemeClr val="tx1"/>
                </a:solidFill>
              </a:rPr>
              <a:t>در</a:t>
            </a:r>
            <a:r>
              <a:rPr lang="fa-IR" b="1" dirty="0">
                <a:solidFill>
                  <a:schemeClr val="tx1"/>
                </a:solidFill>
              </a:rPr>
              <a:t> </a:t>
            </a:r>
            <a:r>
              <a:rPr lang="fa-IR" dirty="0">
                <a:solidFill>
                  <a:schemeClr val="tx1"/>
                </a:solidFill>
              </a:rPr>
              <a:t>بین ویتامین های محلول در اب تیامین حساس تر ا زبقیه است  </a:t>
            </a:r>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r>
              <a:rPr lang="fa-IR" sz="2800" b="1" dirty="0">
                <a:solidFill>
                  <a:srgbClr val="C00000"/>
                </a:solidFill>
              </a:rPr>
              <a:t>اثرات پرتو دهی بر ویتامین های مواد غذایی :</a:t>
            </a:r>
            <a:endParaRPr lang="en-US" sz="2800" b="1" dirty="0">
              <a:solidFill>
                <a:srgbClr val="C00000"/>
              </a:solidFill>
            </a:endParaRPr>
          </a:p>
        </p:txBody>
      </p:sp>
      <p:sp>
        <p:nvSpPr>
          <p:cNvPr id="4" name="Curved Right Arrow 3"/>
          <p:cNvSpPr/>
          <p:nvPr/>
        </p:nvSpPr>
        <p:spPr>
          <a:xfrm>
            <a:off x="1655362" y="4929116"/>
            <a:ext cx="533400" cy="762000"/>
          </a:xfrm>
          <a:prstGeom prst="curvedRightArrow">
            <a:avLst/>
          </a:prstGeom>
          <a:solidFill>
            <a:srgbClr val="FDA023"/>
          </a:solidFill>
          <a:ln w="15875" cap="flat" cmpd="sng" algn="ctr">
            <a:solidFill>
              <a:srgbClr val="FDA023">
                <a:shade val="50000"/>
                <a:shade val="80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Franklin Gothic Book"/>
            </a:endParaRPr>
          </a:p>
        </p:txBody>
      </p:sp>
    </p:spTree>
    <p:extLst>
      <p:ext uri="{BB962C8B-B14F-4D97-AF65-F5344CB8AC3E}">
        <p14:creationId xmlns:p14="http://schemas.microsoft.com/office/powerpoint/2010/main" val="203499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382000" cy="5745163"/>
          </a:xfrm>
        </p:spPr>
        <p:txBody>
          <a:bodyPr>
            <a:normAutofit/>
          </a:bodyPr>
          <a:lstStyle/>
          <a:p>
            <a:pPr marL="0" indent="0" algn="ctr" rtl="1">
              <a:buNone/>
            </a:pPr>
            <a:r>
              <a:rPr lang="fa-IR" sz="2600" b="1" dirty="0">
                <a:solidFill>
                  <a:schemeClr val="tx1"/>
                </a:solidFill>
              </a:rPr>
              <a:t>اثرات پرتو دهی بر کربو هیدرات:</a:t>
            </a:r>
            <a:endParaRPr lang="en-US" sz="2600" b="1" dirty="0">
              <a:solidFill>
                <a:schemeClr val="tx1"/>
              </a:solidFill>
            </a:endParaRPr>
          </a:p>
          <a:p>
            <a:pPr marL="0" indent="0" algn="r" rtl="1">
              <a:buNone/>
            </a:pPr>
            <a:endParaRPr lang="en-US" dirty="0">
              <a:solidFill>
                <a:schemeClr val="tx1"/>
              </a:solidFill>
            </a:endParaRPr>
          </a:p>
          <a:p>
            <a:pPr marL="0" indent="0" algn="r" rtl="1">
              <a:buNone/>
            </a:pPr>
            <a:r>
              <a:rPr lang="fa-IR" dirty="0">
                <a:solidFill>
                  <a:schemeClr val="tx1"/>
                </a:solidFill>
              </a:rPr>
              <a:t>مهمترین ترکیبات تشکیل دهنده غذا پس از اب عبارتند از کربوهیدرات و پروتئین وچربی. بطور کلی تشعشع باعث تجزیه کربوهیدرات‌ها و تبدیل آنها به ترکیبات سبک‌تر می‌شود. نظیر منوساکاریدهای شش کربنه که به ترکیبات چهار تا 5 کربنه تبدیل می شوند. نشاسته موجود در سیب‌زمینی و غلات تجزیه شده و تولید گلوکز می‌کنند. در نتیجه سیب‌زمینی پر و نسبت به واکنش‌های قهوه‌ای شدن حساس‌تر می‌گردد. این موضوع در مورد غلاتی که پرتو داده شده‌اند صادق است. در مورد میوه‌جات و سبزیجات تجزیه پکتین و سلولز باعث نرم شدن بافت آنها می‌شود. در عین حال این عوارض نامطلوب تشعشع تنها در شرایطی روی می‌دهد که میزان دوز تشعشعی جذب شده در محصول از حد مجاز تعیین شده برای هر هدف تجاوز کند. یعنی اگر سیب‌زمینی برای جلوگیری از جوانه‌زدن آن پرتو داده شود، حد مجاز دوز تشعشعی باتوجه به اینکه امکان تجزیه شدن نشاسته وجود دارد تعیین می‌گردد </a:t>
            </a:r>
          </a:p>
          <a:p>
            <a:pPr marL="0" indent="0" algn="r" rtl="1">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24691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324600"/>
          </a:xfrm>
        </p:spPr>
        <p:txBody>
          <a:bodyPr/>
          <a:lstStyle/>
          <a:p>
            <a:pPr marL="0" indent="0" algn="r" rtl="1">
              <a:buNone/>
            </a:pPr>
            <a:r>
              <a:rPr lang="fa-IR" b="1" dirty="0">
                <a:solidFill>
                  <a:srgbClr val="C00000"/>
                </a:solidFill>
              </a:rPr>
              <a:t>اثرات پرتو دهی بر لیپیدها </a:t>
            </a:r>
            <a:r>
              <a:rPr lang="fa-IR" dirty="0">
                <a:solidFill>
                  <a:schemeClr val="tx1"/>
                </a:solidFill>
              </a:rPr>
              <a:t>:</a:t>
            </a:r>
          </a:p>
          <a:p>
            <a:pPr marL="0" indent="0" algn="r" rtl="1">
              <a:buNone/>
            </a:pPr>
            <a:endParaRPr lang="fa-IR" dirty="0">
              <a:solidFill>
                <a:schemeClr val="tx1"/>
              </a:solidFill>
            </a:endParaRPr>
          </a:p>
          <a:p>
            <a:pPr marL="0" indent="0" algn="r" rtl="1">
              <a:buNone/>
            </a:pPr>
            <a:r>
              <a:rPr lang="fa-IR" dirty="0">
                <a:solidFill>
                  <a:schemeClr val="tx1"/>
                </a:solidFill>
              </a:rPr>
              <a:t>چربی‌ها نسبت به عوامل اکسیدکننده بسیار حساسند. بنابراین در نتیجه فرآیند تشعشع بیشتر از سایر ترکیبات تحت تأثیر قرار می‌گیرند. دو عامل نور و اکسیژن این تأثیر نامطلوب را تشدید می‌کند. به همین علت معمولاً به نوع بسته‌بندی محصولات چربی‌داری که تحت فرآیند تشعشع قرارداده می‌شوند، توجه ویژه‌ای می‌شود و معمولاً برای گوشت قرمز، ماهی و مرغ از بسته‌بندی تحت خلاء چند لایه و مجهز به آلومینیم استفاده می‌گردد.</a:t>
            </a:r>
            <a:endParaRPr lang="en-US" dirty="0">
              <a:solidFill>
                <a:schemeClr val="tx1"/>
              </a:solidFill>
            </a:endParaRPr>
          </a:p>
          <a:p>
            <a:endParaRPr lang="en-US" dirty="0">
              <a:solidFill>
                <a:schemeClr val="tx1"/>
              </a:solidFill>
            </a:endParaRPr>
          </a:p>
        </p:txBody>
      </p:sp>
      <p:pic>
        <p:nvPicPr>
          <p:cNvPr id="9218" name="Picture 2" descr="C:\Users\Elnaz\Desktop\ابرو\یییییییییییی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712369"/>
            <a:ext cx="2857500" cy="23600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lnaz\Desktop\ابرو\ررررررررررر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12369"/>
            <a:ext cx="3742986"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5897563"/>
          </a:xfrm>
        </p:spPr>
        <p:txBody>
          <a:bodyPr>
            <a:normAutofit/>
          </a:bodyPr>
          <a:lstStyle/>
          <a:p>
            <a:pPr marL="0" indent="0" algn="r">
              <a:buNone/>
            </a:pPr>
            <a:r>
              <a:rPr lang="fa-IR" b="1" dirty="0">
                <a:solidFill>
                  <a:srgbClr val="C00000"/>
                </a:solidFill>
              </a:rPr>
              <a:t> اثرات پرتو دهی بر پروتین ها:</a:t>
            </a:r>
          </a:p>
          <a:p>
            <a:pPr marL="0" indent="0" algn="r">
              <a:buNone/>
            </a:pPr>
            <a:r>
              <a:rPr lang="fa-IR" dirty="0"/>
              <a:t>پروتئین‌ها تحت فرآیند تشعشع تجزیه می‌شوند. بخصوص اسیدهای آمینه انتهایی، اسیدهای آمینه گوگرددار و زنجیره جانبی پروتئین‌ها بیشتر تحت تأثیر قرار می‌گیرند. به همین دلیل در صورتی که دوز تشعشعی جذب شده از حدود 6 کیلو گری در محصولات گوشتی تجاوز کند می‌تواند طعم نامطلوبی را به واسطه آزاد کردن ترکیبات گوگردی و همینطور ترکیبات کربونیلی در محصولات ایجاد نماید. معمولاً جهت کاهش تأثیرات نامطلوب فرآیند تشعشع از انجماد بافتهای گوشتی و بسته‌بندی تحت خلاء استفاده می‌شود.</a:t>
            </a:r>
            <a:endParaRPr lang="en-US" dirty="0"/>
          </a:p>
          <a:p>
            <a:endParaRPr lang="en-US" dirty="0"/>
          </a:p>
        </p:txBody>
      </p:sp>
      <p:pic>
        <p:nvPicPr>
          <p:cNvPr id="10242" name="Picture 2" descr="C:\Users\Elnaz\Desktop\ابرو\ننننننننننننن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74" y="3124200"/>
            <a:ext cx="4346074"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1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371600"/>
            <a:ext cx="8686800" cy="5486400"/>
          </a:xfrm>
        </p:spPr>
        <p:txBody>
          <a:bodyPr>
            <a:normAutofit lnSpcReduction="10000"/>
          </a:bodyPr>
          <a:lstStyle/>
          <a:p>
            <a:pPr marL="0" indent="0" algn="r" rtl="1">
              <a:buClrTx/>
              <a:buNone/>
            </a:pPr>
            <a:r>
              <a:rPr lang="fa-IR" dirty="0">
                <a:solidFill>
                  <a:schemeClr val="tx1"/>
                </a:solidFill>
              </a:rPr>
              <a:t>استفاده از پرتوهای یونیزه از حدود 100 سال پیش به طور گسترده ای مورد مطالعه بوده و به عنوان یکی از</a:t>
            </a:r>
          </a:p>
          <a:p>
            <a:pPr marL="0" indent="0" algn="r" rtl="1">
              <a:buClrTx/>
              <a:buNone/>
            </a:pPr>
            <a:r>
              <a:rPr lang="fa-IR" dirty="0">
                <a:solidFill>
                  <a:schemeClr val="tx1"/>
                </a:solidFill>
              </a:rPr>
              <a:t>ابزارهای افزایش زمان ماندگاری و ایمن سازی مواد غذایی مطرح شده است.</a:t>
            </a:r>
          </a:p>
          <a:p>
            <a:pPr marL="0" indent="0" algn="r" rtl="1">
              <a:buClrTx/>
              <a:buNone/>
            </a:pPr>
            <a:r>
              <a:rPr lang="fa-IR" b="1" dirty="0">
                <a:solidFill>
                  <a:schemeClr val="tx1"/>
                </a:solidFill>
              </a:rPr>
              <a:t>انواع پرتوهای یونیزه که برای فراوری مواد غذایی مجاز هستند:</a:t>
            </a:r>
          </a:p>
          <a:p>
            <a:pPr algn="r" rtl="1">
              <a:buClrTx/>
              <a:buFont typeface="Wingdings" panose="05000000000000000000" pitchFamily="2" charset="2"/>
              <a:buChar char="q"/>
            </a:pPr>
            <a:r>
              <a:rPr lang="fa-IR" dirty="0">
                <a:solidFill>
                  <a:schemeClr val="tx1"/>
                </a:solidFill>
              </a:rPr>
              <a:t>پرتو گاما :</a:t>
            </a:r>
          </a:p>
          <a:p>
            <a:pPr marL="0" indent="0" algn="r" rtl="1">
              <a:buClrTx/>
              <a:buNone/>
            </a:pPr>
            <a:r>
              <a:rPr lang="fa-IR" dirty="0">
                <a:solidFill>
                  <a:schemeClr val="tx1"/>
                </a:solidFill>
              </a:rPr>
              <a:t>حاصل از عناصر رادیواکتیو کبالت 60 و یا سزیم 137</a:t>
            </a:r>
          </a:p>
          <a:p>
            <a:pPr algn="r" rtl="1">
              <a:buClrTx/>
              <a:buFont typeface="Wingdings" panose="05000000000000000000" pitchFamily="2" charset="2"/>
              <a:buChar char="q"/>
            </a:pPr>
            <a:r>
              <a:rPr lang="fa-IR" dirty="0">
                <a:solidFill>
                  <a:schemeClr val="tx1"/>
                </a:solidFill>
              </a:rPr>
              <a:t>پرتو ایکس:</a:t>
            </a:r>
          </a:p>
          <a:p>
            <a:pPr algn="r" rtl="1">
              <a:buClrTx/>
              <a:buFont typeface="Wingdings" panose="05000000000000000000" pitchFamily="2" charset="2"/>
              <a:buChar char="q"/>
            </a:pPr>
            <a:r>
              <a:rPr lang="fa-IR" dirty="0">
                <a:solidFill>
                  <a:schemeClr val="tx1"/>
                </a:solidFill>
              </a:rPr>
              <a:t>الکترون های با انرژی بالا:این الکترون ها به فرم اشعه بتا هستند. الکترون ها به سبب جرم و بار خود قابلیت نفوذ کمتری نسبت به پرتوهای الکترومغناطیسی یونیزه کننده دارند.</a:t>
            </a:r>
          </a:p>
          <a:p>
            <a:pPr marL="0" indent="0" algn="r" rtl="1">
              <a:buClrTx/>
              <a:buNone/>
            </a:pPr>
            <a:r>
              <a:rPr lang="fa-IR" dirty="0">
                <a:solidFill>
                  <a:schemeClr val="tx1"/>
                </a:solidFill>
              </a:rPr>
              <a:t>همه این منابع می توانند اثری مشابه را در هر ماده پرتو دهی شده به وجود آورند. مهم ترین تفاوت بین این منابع قدرت نفوذ آنها است. پرتوهای ایکس و گاما قدرت نفوذ بالایی دارند در حالی که الکترون های پر انرژی تنها برای پرتو دهی سطحی یا برای بسته های نازک مفید هستند</a:t>
            </a:r>
            <a:endParaRPr lang="en-US" dirty="0">
              <a:solidFill>
                <a:schemeClr val="tx1"/>
              </a:solidFill>
            </a:endParaRPr>
          </a:p>
          <a:p>
            <a:pPr algn="r" rtl="1">
              <a:buClrTx/>
              <a:buFont typeface="Wingdings" panose="05000000000000000000" pitchFamily="2" charset="2"/>
              <a:buChar char="q"/>
            </a:pPr>
            <a:endParaRPr lang="fa-IR" dirty="0">
              <a:solidFill>
                <a:schemeClr val="tx1"/>
              </a:solidFill>
            </a:endParaRPr>
          </a:p>
          <a:p>
            <a:pPr algn="r" rtl="1">
              <a:buClrTx/>
              <a:buFont typeface="Wingdings" panose="05000000000000000000" pitchFamily="2" charset="2"/>
              <a:buChar char="q"/>
            </a:pPr>
            <a:endParaRPr lang="fa-IR" dirty="0">
              <a:solidFill>
                <a:schemeClr val="tx1"/>
              </a:solidFill>
            </a:endParaRPr>
          </a:p>
          <a:p>
            <a:pPr algn="r" rtl="1">
              <a:buClrTx/>
              <a:buFont typeface="Wingdings" panose="05000000000000000000" pitchFamily="2" charset="2"/>
              <a:buChar char="q"/>
            </a:pPr>
            <a:endParaRPr lang="fa-IR" dirty="0">
              <a:solidFill>
                <a:schemeClr val="tx1"/>
              </a:solidFill>
            </a:endParaRPr>
          </a:p>
        </p:txBody>
      </p:sp>
      <p:sp>
        <p:nvSpPr>
          <p:cNvPr id="3" name="Title 2"/>
          <p:cNvSpPr>
            <a:spLocks noGrp="1"/>
          </p:cNvSpPr>
          <p:nvPr>
            <p:ph type="title"/>
          </p:nvPr>
        </p:nvSpPr>
        <p:spPr>
          <a:xfrm>
            <a:off x="457200" y="338328"/>
            <a:ext cx="8229600" cy="880872"/>
          </a:xfrm>
        </p:spPr>
        <p:txBody>
          <a:bodyPr>
            <a:normAutofit/>
          </a:bodyPr>
          <a:lstStyle/>
          <a:p>
            <a:r>
              <a:rPr lang="fa-IR" sz="3200" b="1" dirty="0">
                <a:solidFill>
                  <a:srgbClr val="C00000"/>
                </a:solidFill>
              </a:rPr>
              <a:t>انواع پرتو های یونیزه کننده:</a:t>
            </a:r>
            <a:endParaRPr lang="en-US" sz="3200" dirty="0"/>
          </a:p>
        </p:txBody>
      </p:sp>
    </p:spTree>
    <p:extLst>
      <p:ext uri="{BB962C8B-B14F-4D97-AF65-F5344CB8AC3E}">
        <p14:creationId xmlns:p14="http://schemas.microsoft.com/office/powerpoint/2010/main" val="389155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90600"/>
            <a:ext cx="8686800" cy="5486400"/>
          </a:xfrm>
        </p:spPr>
        <p:txBody>
          <a:bodyPr>
            <a:normAutofit fontScale="70000" lnSpcReduction="20000"/>
          </a:bodyPr>
          <a:lstStyle/>
          <a:p>
            <a:pPr marL="0" indent="0" algn="r" rtl="1">
              <a:buNone/>
            </a:pPr>
            <a:r>
              <a:rPr lang="fa-IR" dirty="0">
                <a:solidFill>
                  <a:schemeClr val="tx1"/>
                </a:solidFill>
              </a:rPr>
              <a:t>میزان انرژی جذب شده در واحد جرم فراورده های غذایی پرتو تابی شده به عنوان «دز جذب شده » بیان می شود.</a:t>
            </a:r>
          </a:p>
          <a:p>
            <a:pPr marL="0" indent="0" algn="r" rtl="1">
              <a:buNone/>
            </a:pPr>
            <a:r>
              <a:rPr lang="fa-IR" dirty="0">
                <a:solidFill>
                  <a:schemeClr val="tx1"/>
                </a:solidFill>
              </a:rPr>
              <a:t>واحد بین المللی دُز جذب شده، گِرِی (</a:t>
            </a:r>
            <a:r>
              <a:rPr lang="en-US" dirty="0">
                <a:solidFill>
                  <a:schemeClr val="tx1"/>
                </a:solidFill>
              </a:rPr>
              <a:t>(Gray </a:t>
            </a:r>
            <a:r>
              <a:rPr lang="fa-IR" dirty="0">
                <a:solidFill>
                  <a:schemeClr val="tx1"/>
                </a:solidFill>
              </a:rPr>
              <a:t>است که معادل یک ژول انرژی در هر کیلوگرم ماده است. در این</a:t>
            </a:r>
          </a:p>
          <a:p>
            <a:pPr marL="0" indent="0" algn="r" rtl="1">
              <a:buNone/>
            </a:pPr>
            <a:r>
              <a:rPr lang="fa-IR" dirty="0">
                <a:solidFill>
                  <a:schemeClr val="tx1"/>
                </a:solidFill>
              </a:rPr>
              <a:t>رابطه باید توجه شود که کمترین میزان پرتو دریافتی بتواند اهداف فنی مورد نظر را تأمین کند و نیز بیشترین</a:t>
            </a:r>
          </a:p>
          <a:p>
            <a:pPr marL="0" indent="0" algn="r" rtl="1">
              <a:buNone/>
            </a:pPr>
            <a:r>
              <a:rPr lang="fa-IR" dirty="0">
                <a:solidFill>
                  <a:schemeClr val="tx1"/>
                </a:solidFill>
              </a:rPr>
              <a:t>مقدار پرتو دریافتی از مقدار توصیه شده برای ایمنی و سلامت مصرف کننده، کمتر باشد.</a:t>
            </a:r>
          </a:p>
          <a:p>
            <a:pPr marL="0" indent="0" algn="r" rtl="1">
              <a:buNone/>
            </a:pPr>
            <a:r>
              <a:rPr lang="fa-IR" dirty="0">
                <a:solidFill>
                  <a:schemeClr val="tx1"/>
                </a:solidFill>
              </a:rPr>
              <a:t>هنگامی که ماده غذایی پرتو دهی می شود، انرژی جذب آن شده و منجر به برانگیختگی الکترون ها و یونیزاسیون</a:t>
            </a:r>
          </a:p>
          <a:p>
            <a:pPr marL="0" indent="0" algn="r" rtl="1">
              <a:buNone/>
            </a:pPr>
            <a:r>
              <a:rPr lang="fa-IR" dirty="0">
                <a:solidFill>
                  <a:schemeClr val="tx1"/>
                </a:solidFill>
              </a:rPr>
              <a:t>اتم ها و مولکول ها می شود. به این ترتیب رادیکال های آزاد تشکیل می شوند. میزان هرگونه تغییری در اثر</a:t>
            </a:r>
          </a:p>
          <a:p>
            <a:pPr marL="0" indent="0" algn="r" rtl="1">
              <a:buNone/>
            </a:pPr>
            <a:r>
              <a:rPr lang="fa-IR" dirty="0">
                <a:solidFill>
                  <a:schemeClr val="tx1"/>
                </a:solidFill>
              </a:rPr>
              <a:t>پرتو دهی به دز جذب شده بستگی دارد. این تغییرات می تواند حاصل تأثیر مستقیم یا غیرمستقیم پرتو بر</a:t>
            </a:r>
          </a:p>
          <a:p>
            <a:pPr marL="0" indent="0" algn="r" rtl="1">
              <a:buNone/>
            </a:pPr>
            <a:r>
              <a:rPr lang="fa-IR" dirty="0">
                <a:solidFill>
                  <a:schemeClr val="tx1"/>
                </a:solidFill>
              </a:rPr>
              <a:t>سلول هدف باشد. </a:t>
            </a:r>
          </a:p>
          <a:p>
            <a:pPr marL="0" indent="0" algn="r" rtl="1">
              <a:buNone/>
            </a:pPr>
            <a:r>
              <a:rPr lang="fa-IR" sz="3200" b="1" u="sng" dirty="0">
                <a:solidFill>
                  <a:schemeClr val="tx1"/>
                </a:solidFill>
              </a:rPr>
              <a:t>اثر مستقیم :</a:t>
            </a:r>
          </a:p>
          <a:p>
            <a:pPr marL="0" indent="0" algn="r" rtl="1">
              <a:buNone/>
            </a:pPr>
            <a:r>
              <a:rPr lang="fa-IR" dirty="0">
                <a:solidFill>
                  <a:schemeClr val="tx1"/>
                </a:solidFill>
              </a:rPr>
              <a:t>یک جزء حساس مانند </a:t>
            </a:r>
            <a:r>
              <a:rPr lang="en-US" dirty="0">
                <a:solidFill>
                  <a:schemeClr val="tx1"/>
                </a:solidFill>
              </a:rPr>
              <a:t>DNA </a:t>
            </a:r>
            <a:r>
              <a:rPr lang="fa-IR" dirty="0">
                <a:solidFill>
                  <a:schemeClr val="tx1"/>
                </a:solidFill>
              </a:rPr>
              <a:t>در موجودات</a:t>
            </a:r>
          </a:p>
          <a:p>
            <a:pPr marL="0" indent="0" algn="r" rtl="1">
              <a:buNone/>
            </a:pPr>
            <a:r>
              <a:rPr lang="fa-IR" dirty="0">
                <a:solidFill>
                  <a:schemeClr val="tx1"/>
                </a:solidFill>
              </a:rPr>
              <a:t>زنده به طور مستقیم توسط پرتو و یا اجزای</a:t>
            </a:r>
          </a:p>
          <a:p>
            <a:pPr marL="0" indent="0" algn="r" rtl="1">
              <a:buNone/>
            </a:pPr>
            <a:r>
              <a:rPr lang="fa-IR" dirty="0">
                <a:solidFill>
                  <a:schemeClr val="tx1"/>
                </a:solidFill>
              </a:rPr>
              <a:t>یونیزه کننده صدمه می بیند. </a:t>
            </a:r>
          </a:p>
          <a:p>
            <a:pPr marL="0" indent="0" algn="r" rtl="1">
              <a:buNone/>
            </a:pPr>
            <a:r>
              <a:rPr lang="fa-IR" sz="3200" b="1" u="sng" dirty="0">
                <a:solidFill>
                  <a:schemeClr val="tx1"/>
                </a:solidFill>
              </a:rPr>
              <a:t>اثرغیرمستقیم :</a:t>
            </a:r>
            <a:r>
              <a:rPr lang="fa-IR" dirty="0">
                <a:solidFill>
                  <a:schemeClr val="tx1"/>
                </a:solidFill>
              </a:rPr>
              <a:t> پرتو باعث رادیولیز آب</a:t>
            </a:r>
          </a:p>
          <a:p>
            <a:pPr marL="0" indent="0" algn="r" rtl="1">
              <a:buNone/>
            </a:pPr>
            <a:r>
              <a:rPr lang="fa-IR" dirty="0">
                <a:solidFill>
                  <a:schemeClr val="tx1"/>
                </a:solidFill>
              </a:rPr>
              <a:t>شده و سپس ترکیبات حاصل از رادیولیز</a:t>
            </a:r>
          </a:p>
          <a:p>
            <a:pPr marL="0" indent="0" algn="r" rtl="1">
              <a:buNone/>
            </a:pPr>
            <a:r>
              <a:rPr lang="fa-IR" dirty="0">
                <a:solidFill>
                  <a:schemeClr val="tx1"/>
                </a:solidFill>
              </a:rPr>
              <a:t>آب باعث تخریب سایر ترکیبات مواد غذایی</a:t>
            </a:r>
          </a:p>
          <a:p>
            <a:pPr marL="0" indent="0" algn="r" rtl="1">
              <a:buNone/>
            </a:pPr>
            <a:r>
              <a:rPr lang="fa-IR" dirty="0">
                <a:solidFill>
                  <a:schemeClr val="tx1"/>
                </a:solidFill>
              </a:rPr>
              <a:t>می شوند.</a:t>
            </a:r>
          </a:p>
          <a:p>
            <a:pPr marL="0" indent="0" algn="r" rtl="1">
              <a:buNone/>
            </a:pPr>
            <a:r>
              <a:rPr lang="fa-IR" dirty="0">
                <a:solidFill>
                  <a:schemeClr val="tx1"/>
                </a:solidFill>
              </a:rPr>
              <a:t> اثر غیرمستقیم نقش گسترده تری</a:t>
            </a:r>
          </a:p>
          <a:p>
            <a:pPr marL="0" indent="0" algn="r" rtl="1">
              <a:buNone/>
            </a:pPr>
            <a:r>
              <a:rPr lang="fa-IR" dirty="0">
                <a:solidFill>
                  <a:schemeClr val="tx1"/>
                </a:solidFill>
              </a:rPr>
              <a:t>را ایفا می کند زیرا در غیاب آب برای ایجاد اثر</a:t>
            </a:r>
          </a:p>
          <a:p>
            <a:pPr marL="0" indent="0" algn="r" rtl="1">
              <a:buNone/>
            </a:pPr>
            <a:r>
              <a:rPr lang="fa-IR" dirty="0">
                <a:solidFill>
                  <a:schemeClr val="tx1"/>
                </a:solidFill>
              </a:rPr>
              <a:t>کشندگی یکسان به دزهای خیلی بیشتری از</a:t>
            </a:r>
          </a:p>
          <a:p>
            <a:pPr marL="0" indent="0" algn="r" rtl="1">
              <a:buNone/>
            </a:pPr>
            <a:r>
              <a:rPr lang="fa-IR" dirty="0">
                <a:solidFill>
                  <a:schemeClr val="tx1"/>
                </a:solidFill>
              </a:rPr>
              <a:t>اشعه نیاز است.</a:t>
            </a:r>
          </a:p>
        </p:txBody>
      </p:sp>
      <p:sp>
        <p:nvSpPr>
          <p:cNvPr id="3" name="Title 2"/>
          <p:cNvSpPr>
            <a:spLocks noGrp="1"/>
          </p:cNvSpPr>
          <p:nvPr>
            <p:ph type="title"/>
          </p:nvPr>
        </p:nvSpPr>
        <p:spPr>
          <a:xfrm>
            <a:off x="457200" y="338328"/>
            <a:ext cx="8229600" cy="576072"/>
          </a:xfrm>
        </p:spPr>
        <p:txBody>
          <a:bodyPr>
            <a:normAutofit fontScale="90000"/>
          </a:bodyPr>
          <a:lstStyle/>
          <a:p>
            <a:r>
              <a:rPr lang="fa-IR" b="1" dirty="0">
                <a:solidFill>
                  <a:srgbClr val="C00000"/>
                </a:solidFill>
              </a:rPr>
              <a:t>میزان پرتو</a:t>
            </a:r>
            <a:endParaRPr lang="en-US"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599"/>
            <a:ext cx="4800600" cy="290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17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5638800"/>
          </a:xfrm>
        </p:spPr>
        <p:txBody>
          <a:bodyPr>
            <a:normAutofit/>
          </a:bodyPr>
          <a:lstStyle/>
          <a:p>
            <a:pPr marL="0" indent="0" algn="r" rtl="1">
              <a:buNone/>
            </a:pPr>
            <a:r>
              <a:rPr lang="fa-IR" dirty="0">
                <a:solidFill>
                  <a:schemeClr val="tx1"/>
                </a:solidFill>
              </a:rPr>
              <a:t>باکتری های گرم منفی به ویژه سودوموناس و فلاوباکتر حساس ترین باکتری ها به اشعه هستند. باکتری های گرم مثبت مقاومت بیشتری نسبت به اشعه دارند. همچنین مشخص شده که باکتری های اسپورزا مقاوم تر از انواع غیراسپورزا هستند. مقاومت مخمرها بیشتر از کپکها و مقاومت ویروس ها بسیار بیشتر از هر دوی این موارد است.</a:t>
            </a:r>
          </a:p>
          <a:p>
            <a:pPr marL="0" indent="0" algn="r" rtl="1">
              <a:buNone/>
            </a:pPr>
            <a:r>
              <a:rPr lang="fa-IR" b="1" u="sng" dirty="0">
                <a:solidFill>
                  <a:schemeClr val="tx1"/>
                </a:solidFill>
              </a:rPr>
              <a:t>ترتیب مقاومت به اشعه: ویروس ˂ مخمر ˂ کپک ˂ باکتری گرم مثبت ˂ باکتری گرم منفی</a:t>
            </a:r>
          </a:p>
          <a:p>
            <a:pPr marL="0" indent="0" algn="r" rtl="1">
              <a:buNone/>
            </a:pPr>
            <a:r>
              <a:rPr lang="fa-IR" sz="2800" b="1" dirty="0">
                <a:solidFill>
                  <a:schemeClr val="tx1"/>
                </a:solidFill>
              </a:rPr>
              <a:t>حساسیت  آنزیم ها نسبت به اشعه :</a:t>
            </a:r>
            <a:endParaRPr lang="en-US" sz="2800" b="1" dirty="0">
              <a:solidFill>
                <a:schemeClr val="tx1"/>
              </a:solidFill>
            </a:endParaRPr>
          </a:p>
          <a:p>
            <a:pPr marL="0" indent="0" algn="r" rtl="1">
              <a:buNone/>
            </a:pPr>
            <a:r>
              <a:rPr lang="fa-IR" dirty="0">
                <a:solidFill>
                  <a:schemeClr val="tx1"/>
                </a:solidFill>
              </a:rPr>
              <a:t> آنزیم ها نسبت به اشعه بسیار مقاوم </a:t>
            </a:r>
            <a:r>
              <a:rPr lang="fa-IR" dirty="0" smtClean="0">
                <a:solidFill>
                  <a:schemeClr val="tx1"/>
                </a:solidFill>
              </a:rPr>
              <a:t>هستند</a:t>
            </a:r>
          </a:p>
          <a:p>
            <a:pPr marL="0" indent="0" algn="r" rtl="1">
              <a:buNone/>
            </a:pPr>
            <a:r>
              <a:rPr lang="fa-IR" dirty="0" smtClean="0">
                <a:solidFill>
                  <a:schemeClr val="tx1"/>
                </a:solidFill>
              </a:rPr>
              <a:t> </a:t>
            </a:r>
            <a:r>
              <a:rPr lang="fa-IR" dirty="0">
                <a:solidFill>
                  <a:schemeClr val="tx1"/>
                </a:solidFill>
              </a:rPr>
              <a:t>به طوری که حتی دزهای استریل </a:t>
            </a:r>
            <a:r>
              <a:rPr lang="fa-IR" dirty="0" smtClean="0">
                <a:solidFill>
                  <a:schemeClr val="tx1"/>
                </a:solidFill>
              </a:rPr>
              <a:t>کننده</a:t>
            </a:r>
          </a:p>
          <a:p>
            <a:pPr marL="0" indent="0" algn="r" rtl="1">
              <a:buNone/>
            </a:pPr>
            <a:r>
              <a:rPr lang="fa-IR" dirty="0" smtClean="0">
                <a:solidFill>
                  <a:schemeClr val="tx1"/>
                </a:solidFill>
              </a:rPr>
              <a:t> </a:t>
            </a:r>
            <a:r>
              <a:rPr lang="fa-IR" dirty="0">
                <a:solidFill>
                  <a:schemeClr val="tx1"/>
                </a:solidFill>
              </a:rPr>
              <a:t>اشعه گاما هم قادر به غیرفعال </a:t>
            </a:r>
            <a:r>
              <a:rPr lang="fa-IR" dirty="0" smtClean="0">
                <a:solidFill>
                  <a:schemeClr val="tx1"/>
                </a:solidFill>
              </a:rPr>
              <a:t>سازی</a:t>
            </a:r>
          </a:p>
          <a:p>
            <a:pPr marL="0" indent="0" algn="r" rtl="1">
              <a:buNone/>
            </a:pPr>
            <a:r>
              <a:rPr lang="fa-IR" dirty="0" smtClean="0">
                <a:solidFill>
                  <a:schemeClr val="tx1"/>
                </a:solidFill>
              </a:rPr>
              <a:t> </a:t>
            </a:r>
            <a:r>
              <a:rPr lang="fa-IR" dirty="0">
                <a:solidFill>
                  <a:schemeClr val="tx1"/>
                </a:solidFill>
              </a:rPr>
              <a:t>آنزیم ها نیستند. بنابراین برای جلوگیری </a:t>
            </a:r>
            <a:endParaRPr lang="fa-IR" dirty="0" smtClean="0">
              <a:solidFill>
                <a:schemeClr val="tx1"/>
              </a:solidFill>
            </a:endParaRPr>
          </a:p>
          <a:p>
            <a:pPr marL="0" indent="0" algn="r" rtl="1">
              <a:buNone/>
            </a:pPr>
            <a:r>
              <a:rPr lang="fa-IR" dirty="0" smtClean="0">
                <a:solidFill>
                  <a:schemeClr val="tx1"/>
                </a:solidFill>
              </a:rPr>
              <a:t>از </a:t>
            </a:r>
            <a:r>
              <a:rPr lang="fa-IR" dirty="0">
                <a:solidFill>
                  <a:schemeClr val="tx1"/>
                </a:solidFill>
              </a:rPr>
              <a:t>تغییرات نامطلوب، لازم است عملیات </a:t>
            </a:r>
            <a:endParaRPr lang="fa-IR" dirty="0" smtClean="0">
              <a:solidFill>
                <a:schemeClr val="tx1"/>
              </a:solidFill>
            </a:endParaRPr>
          </a:p>
          <a:p>
            <a:pPr marL="0" indent="0" algn="r" rtl="1">
              <a:buNone/>
            </a:pPr>
            <a:r>
              <a:rPr lang="fa-IR" dirty="0" smtClean="0">
                <a:solidFill>
                  <a:schemeClr val="tx1"/>
                </a:solidFill>
              </a:rPr>
              <a:t>آنزیم </a:t>
            </a:r>
            <a:r>
              <a:rPr lang="fa-IR" dirty="0">
                <a:solidFill>
                  <a:schemeClr val="tx1"/>
                </a:solidFill>
              </a:rPr>
              <a:t>بری محصول قبل از فرایند پرتوتابی انجام شود.</a:t>
            </a: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endParaRPr lang="en-US" dirty="0">
              <a:solidFill>
                <a:schemeClr val="tx1"/>
              </a:solidFill>
            </a:endParaRPr>
          </a:p>
        </p:txBody>
      </p:sp>
      <p:sp>
        <p:nvSpPr>
          <p:cNvPr id="3" name="Title 2"/>
          <p:cNvSpPr>
            <a:spLocks noGrp="1"/>
          </p:cNvSpPr>
          <p:nvPr>
            <p:ph type="title"/>
          </p:nvPr>
        </p:nvSpPr>
        <p:spPr>
          <a:xfrm>
            <a:off x="457200" y="338328"/>
            <a:ext cx="8229600" cy="957072"/>
          </a:xfrm>
        </p:spPr>
        <p:txBody>
          <a:bodyPr>
            <a:normAutofit/>
          </a:bodyPr>
          <a:lstStyle/>
          <a:p>
            <a:r>
              <a:rPr lang="fa-IR" sz="3600" b="1" dirty="0">
                <a:solidFill>
                  <a:srgbClr val="C00000"/>
                </a:solidFill>
              </a:rPr>
              <a:t>اثرات پرتو دهی بر میکروارگانیسم ها :</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37306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75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90600"/>
            <a:ext cx="8686800" cy="5486400"/>
          </a:xfrm>
        </p:spPr>
        <p:txBody>
          <a:bodyPr/>
          <a:lstStyle/>
          <a:p>
            <a:pPr marL="0" indent="0" algn="r" rtl="1">
              <a:buNone/>
            </a:pPr>
            <a:r>
              <a:rPr lang="fa-IR" dirty="0">
                <a:solidFill>
                  <a:schemeClr val="tx1"/>
                </a:solidFill>
              </a:rPr>
              <a:t> راداپرتیزاسیون (</a:t>
            </a:r>
            <a:r>
              <a:rPr lang="en-US" dirty="0">
                <a:solidFill>
                  <a:schemeClr val="tx1"/>
                </a:solidFill>
              </a:rPr>
              <a:t>(</a:t>
            </a:r>
            <a:r>
              <a:rPr lang="en-US" dirty="0" err="1">
                <a:solidFill>
                  <a:schemeClr val="tx1"/>
                </a:solidFill>
              </a:rPr>
              <a:t>Radapertization</a:t>
            </a:r>
            <a:r>
              <a:rPr lang="fa-IR" dirty="0">
                <a:solidFill>
                  <a:schemeClr val="tx1"/>
                </a:solidFill>
              </a:rPr>
              <a:t> </a:t>
            </a:r>
            <a:r>
              <a:rPr lang="en-US" dirty="0">
                <a:solidFill>
                  <a:schemeClr val="tx1"/>
                </a:solidFill>
              </a:rPr>
              <a:t>:</a:t>
            </a:r>
            <a:r>
              <a:rPr lang="fa-IR" dirty="0">
                <a:solidFill>
                  <a:schemeClr val="tx1"/>
                </a:solidFill>
              </a:rPr>
              <a:t>معادل استریلیزاسیون با اشعه است. سطح متداول پرتو در این روش 30 تا 40 کیلوگری است.</a:t>
            </a:r>
          </a:p>
          <a:p>
            <a:pPr marL="0" indent="0" algn="r" rtl="1">
              <a:buNone/>
            </a:pPr>
            <a:endParaRPr lang="fa-IR" dirty="0">
              <a:solidFill>
                <a:schemeClr val="tx1"/>
              </a:solidFill>
            </a:endParaRPr>
          </a:p>
          <a:p>
            <a:pPr marL="0" indent="0" algn="r" rtl="1">
              <a:buNone/>
            </a:pPr>
            <a:r>
              <a:rPr lang="fa-IR" dirty="0">
                <a:solidFill>
                  <a:schemeClr val="tx1"/>
                </a:solidFill>
              </a:rPr>
              <a:t>رادیسیداسیون (</a:t>
            </a:r>
            <a:r>
              <a:rPr lang="en-US" dirty="0">
                <a:solidFill>
                  <a:schemeClr val="tx1"/>
                </a:solidFill>
              </a:rPr>
              <a:t>:(</a:t>
            </a:r>
            <a:r>
              <a:rPr lang="en-US" dirty="0" err="1">
                <a:solidFill>
                  <a:schemeClr val="tx1"/>
                </a:solidFill>
              </a:rPr>
              <a:t>Radicidation</a:t>
            </a:r>
            <a:r>
              <a:rPr lang="en-US" dirty="0">
                <a:solidFill>
                  <a:schemeClr val="tx1"/>
                </a:solidFill>
              </a:rPr>
              <a:t> </a:t>
            </a:r>
            <a:r>
              <a:rPr lang="fa-IR" dirty="0">
                <a:solidFill>
                  <a:schemeClr val="tx1"/>
                </a:solidFill>
              </a:rPr>
              <a:t>معادل پاستوریزاسیون با اشعه است. سطح پرتو دهی در این روش 5/ 2 تا10 کیلوگری است.</a:t>
            </a:r>
          </a:p>
          <a:p>
            <a:pPr marL="0" indent="0" algn="r" rtl="1">
              <a:buNone/>
            </a:pPr>
            <a:endParaRPr lang="fa-IR" dirty="0">
              <a:solidFill>
                <a:schemeClr val="tx1"/>
              </a:solidFill>
            </a:endParaRPr>
          </a:p>
          <a:p>
            <a:pPr marL="0" indent="0" algn="r" rtl="1">
              <a:buNone/>
            </a:pPr>
            <a:r>
              <a:rPr lang="fa-IR" dirty="0">
                <a:solidFill>
                  <a:schemeClr val="tx1"/>
                </a:solidFill>
              </a:rPr>
              <a:t>رادوریزاسیون (</a:t>
            </a:r>
            <a:r>
              <a:rPr lang="en-US" dirty="0" err="1">
                <a:solidFill>
                  <a:schemeClr val="tx1"/>
                </a:solidFill>
              </a:rPr>
              <a:t>Radorization</a:t>
            </a:r>
            <a:r>
              <a:rPr lang="en-US" dirty="0">
                <a:solidFill>
                  <a:schemeClr val="tx1"/>
                </a:solidFill>
              </a:rPr>
              <a:t> </a:t>
            </a:r>
            <a:r>
              <a:rPr lang="fa-IR" dirty="0">
                <a:solidFill>
                  <a:schemeClr val="tx1"/>
                </a:solidFill>
              </a:rPr>
              <a:t>)</a:t>
            </a:r>
            <a:r>
              <a:rPr lang="en-US" dirty="0">
                <a:solidFill>
                  <a:schemeClr val="tx1"/>
                </a:solidFill>
              </a:rPr>
              <a:t> :</a:t>
            </a:r>
            <a:r>
              <a:rPr lang="fa-IR" dirty="0">
                <a:solidFill>
                  <a:schemeClr val="tx1"/>
                </a:solidFill>
              </a:rPr>
              <a:t> به معنای کاهش قابل توجه تعداد میکروب های زنده عامل فساد با اشعه است. دز پرتو در این روش 75 / 0 تا 5/ 2 کیلوگری است.</a:t>
            </a:r>
            <a:endParaRPr lang="en-US"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a:xfrm>
            <a:off x="457200" y="338328"/>
            <a:ext cx="8229600" cy="652272"/>
          </a:xfrm>
        </p:spPr>
        <p:txBody>
          <a:bodyPr>
            <a:normAutofit/>
          </a:bodyPr>
          <a:lstStyle/>
          <a:p>
            <a:r>
              <a:rPr lang="fa-IR" sz="2800" b="1" dirty="0">
                <a:solidFill>
                  <a:srgbClr val="C00000"/>
                </a:solidFill>
              </a:rPr>
              <a:t>واژه های میکروب شناسان برای سطوح مختلف پرتو دهی :</a:t>
            </a:r>
            <a:endParaRPr lang="en-US" sz="2800" dirty="0"/>
          </a:p>
        </p:txBody>
      </p:sp>
      <p:pic>
        <p:nvPicPr>
          <p:cNvPr id="4098" name="Picture 2" descr="C:\Users\Elnaz\Desktop\ابرو\فففففففففففففف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19600"/>
            <a:ext cx="2933700" cy="203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5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lgn="r" rtl="1">
              <a:buNone/>
            </a:pPr>
            <a:r>
              <a:rPr lang="fa-IR" dirty="0">
                <a:solidFill>
                  <a:schemeClr val="tx1"/>
                </a:solidFill>
              </a:rPr>
              <a:t>مطالعات گسترده ای در زمینه اثر ایمنی مواد غذایی پرتو دهی شده نشان دهنده این واقعیت است که ترکیبات تولید شده در اثرپرتو تابی همان ترکیباتی هستند که در سایرروش های فراوری مواد غذایی مثل پختن، کنسرو کردن وپاستوریزاسیون ایجاد می شوندو هیچ تفاوتی از نظر مصرف کنندگان ندارند.</a:t>
            </a:r>
          </a:p>
          <a:p>
            <a:pPr marL="0" indent="0" algn="r" rtl="1">
              <a:buNone/>
            </a:pPr>
            <a:r>
              <a:rPr lang="fa-IR" dirty="0">
                <a:solidFill>
                  <a:schemeClr val="tx1"/>
                </a:solidFill>
              </a:rPr>
              <a:t>بررسی های کمیته مشترکی از کارشناسان:</a:t>
            </a:r>
          </a:p>
          <a:p>
            <a:pPr marL="0" indent="0" algn="r" rtl="1">
              <a:buNone/>
            </a:pPr>
            <a:r>
              <a:rPr lang="fa-IR" dirty="0">
                <a:solidFill>
                  <a:schemeClr val="tx1"/>
                </a:solidFill>
              </a:rPr>
              <a:t> سازمان بهداشت جهانی (</a:t>
            </a:r>
            <a:r>
              <a:rPr lang="en-US" dirty="0">
                <a:solidFill>
                  <a:schemeClr val="tx1"/>
                </a:solidFill>
              </a:rPr>
              <a:t>WHO</a:t>
            </a:r>
            <a:r>
              <a:rPr lang="fa-IR" dirty="0">
                <a:solidFill>
                  <a:schemeClr val="tx1"/>
                </a:solidFill>
              </a:rPr>
              <a:t>)</a:t>
            </a:r>
          </a:p>
          <a:p>
            <a:pPr marL="0" indent="0" algn="r" rtl="1">
              <a:buNone/>
            </a:pPr>
            <a:r>
              <a:rPr lang="en-US" dirty="0">
                <a:solidFill>
                  <a:schemeClr val="tx1"/>
                </a:solidFill>
              </a:rPr>
              <a:t> </a:t>
            </a:r>
            <a:r>
              <a:rPr lang="fa-IR" dirty="0">
                <a:solidFill>
                  <a:schemeClr val="tx1"/>
                </a:solidFill>
              </a:rPr>
              <a:t>سازمان کشاورزی و مواد غذایی (</a:t>
            </a:r>
            <a:r>
              <a:rPr lang="en-US" dirty="0">
                <a:solidFill>
                  <a:schemeClr val="tx1"/>
                </a:solidFill>
              </a:rPr>
              <a:t> (FAO</a:t>
            </a:r>
            <a:endParaRPr lang="fa-IR" dirty="0">
              <a:solidFill>
                <a:schemeClr val="tx1"/>
              </a:solidFill>
            </a:endParaRPr>
          </a:p>
          <a:p>
            <a:pPr marL="0" indent="0" algn="r" rtl="1">
              <a:buNone/>
            </a:pPr>
            <a:r>
              <a:rPr lang="fa-IR" dirty="0">
                <a:solidFill>
                  <a:schemeClr val="tx1"/>
                </a:solidFill>
              </a:rPr>
              <a:t> آژانس بین المللی انرژی اتمی (</a:t>
            </a:r>
            <a:r>
              <a:rPr lang="en-US" dirty="0">
                <a:solidFill>
                  <a:schemeClr val="tx1"/>
                </a:solidFill>
              </a:rPr>
              <a:t>(AEA</a:t>
            </a:r>
            <a:endParaRPr lang="fa-IR" dirty="0">
              <a:solidFill>
                <a:schemeClr val="tx1"/>
              </a:solidFill>
            </a:endParaRPr>
          </a:p>
          <a:p>
            <a:pPr marL="0" indent="0" algn="r" rtl="1">
              <a:buNone/>
            </a:pPr>
            <a:r>
              <a:rPr lang="fa-IR" dirty="0">
                <a:solidFill>
                  <a:schemeClr val="tx1"/>
                </a:solidFill>
              </a:rPr>
              <a:t>نشان دادکه پرتو دهی هر ماده غذایی تا دز مجموع 10 کیلوگری هیچ خطر سم شناختی در پی نداشته و نیازی به آزمایش های بررسی سمیت وجود ندارد. به این ترتیب پرتو دهی در چنین سطحی یک فرایند کاملاً آزمایش شده بوده وهیچ اثر زیان باری را نشان نداده است</a:t>
            </a:r>
            <a:endParaRPr lang="en-US"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سطح ایمنی فرایند پرتو دهی:</a:t>
            </a:r>
            <a:endParaRPr lang="en-US" sz="3200" dirty="0"/>
          </a:p>
        </p:txBody>
      </p:sp>
    </p:spTree>
    <p:extLst>
      <p:ext uri="{BB962C8B-B14F-4D97-AF65-F5344CB8AC3E}">
        <p14:creationId xmlns:p14="http://schemas.microsoft.com/office/powerpoint/2010/main" val="95543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95400"/>
            <a:ext cx="8686800" cy="5257800"/>
          </a:xfrm>
        </p:spPr>
        <p:txBody>
          <a:bodyPr>
            <a:normAutofit fontScale="92500"/>
          </a:bodyPr>
          <a:lstStyle/>
          <a:p>
            <a:pPr marL="0" indent="0" algn="r" rtl="1">
              <a:buNone/>
            </a:pPr>
            <a:r>
              <a:rPr lang="fa-IR" dirty="0">
                <a:solidFill>
                  <a:schemeClr val="tx1"/>
                </a:solidFill>
              </a:rPr>
              <a:t>بررسی ها نشان داده که با توجه به خواص ضد باکتریایی و ضد انگلی، پرتوهای یونیزه کننده ابزاری مؤثر برای افزایش ایمنی و عمر نگهداری غذاهای گوشتی هستند. ترکیب پرتو دهی با سایر فناوری ها مثل بسته بندی تحت اتمسفر اصلاح شده، انجماد، سرد کردن و پختن نشان داده است که پتانسیل قابل توجهی برای بهبود خواص کیفی و ایمنی گوشت های تازه و فرایند شده دارد. یکی از متداول ترین روش های تلفیقی، استفاده از پرتو دهی باانجماد است. همچنین مشخص شده که ترکیب پرتو دهی با یک حرارت ملایم می تواند در کنترل ارگانیسم های عامل فساد و افزایش ایمنی غذاهای خاصی مؤثر باشد</a:t>
            </a:r>
          </a:p>
          <a:p>
            <a:pPr marL="0" indent="0" algn="r" rtl="1">
              <a:buNone/>
            </a:pPr>
            <a:r>
              <a:rPr lang="fa-IR" dirty="0">
                <a:solidFill>
                  <a:schemeClr val="tx1"/>
                </a:solidFill>
              </a:rPr>
              <a:t>و امکان فرایند مواد غذایی بعد از بسته بندی به منظور حفظ میکروبی مواد غذایی فرایند نشده نگه داری طولانی مدت مواد غذایی تازه بدون کاهش کیفیت صرفه جویی اقتصادی</a:t>
            </a:r>
          </a:p>
          <a:p>
            <a:pPr algn="r" rtl="1"/>
            <a:r>
              <a:rPr lang="fa-IR" sz="1800" b="1" dirty="0">
                <a:solidFill>
                  <a:schemeClr val="tx1"/>
                </a:solidFill>
              </a:rPr>
              <a:t>عدم ایجاد آسیب حرارتی در محصول؛</a:t>
            </a:r>
          </a:p>
          <a:p>
            <a:pPr algn="r" rtl="1"/>
            <a:r>
              <a:rPr lang="fa-IR" sz="1800" b="1" dirty="0">
                <a:solidFill>
                  <a:schemeClr val="tx1"/>
                </a:solidFill>
              </a:rPr>
              <a:t>امکان پرتوتابی مواد غذایی منجمد و بسته بندی شده </a:t>
            </a:r>
            <a:r>
              <a:rPr lang="fa-IR" sz="1800" b="1" dirty="0" smtClean="0">
                <a:solidFill>
                  <a:schemeClr val="tx1"/>
                </a:solidFill>
              </a:rPr>
              <a:t>غیر </a:t>
            </a:r>
            <a:r>
              <a:rPr lang="fa-IR" sz="1800" b="1" dirty="0">
                <a:solidFill>
                  <a:schemeClr val="tx1"/>
                </a:solidFill>
              </a:rPr>
              <a:t>از بسته بندی های </a:t>
            </a:r>
            <a:r>
              <a:rPr lang="fa-IR" sz="1800" b="1" dirty="0" smtClean="0">
                <a:solidFill>
                  <a:schemeClr val="tx1"/>
                </a:solidFill>
              </a:rPr>
              <a:t>فلزی</a:t>
            </a:r>
          </a:p>
          <a:p>
            <a:pPr algn="r" rtl="1"/>
            <a:r>
              <a:rPr lang="fa-IR" sz="1800" b="1" dirty="0" smtClean="0">
                <a:solidFill>
                  <a:schemeClr val="tx1"/>
                </a:solidFill>
              </a:rPr>
              <a:t>امکان </a:t>
            </a:r>
            <a:r>
              <a:rPr lang="fa-IR" sz="1800" b="1" dirty="0">
                <a:solidFill>
                  <a:schemeClr val="tx1"/>
                </a:solidFill>
              </a:rPr>
              <a:t>نگهداری مواد غذایی بدون استفاده از نگهدارنده های شیمیایی؛</a:t>
            </a:r>
          </a:p>
          <a:p>
            <a:pPr algn="r" rtl="1"/>
            <a:r>
              <a:rPr lang="fa-IR" sz="1800" b="1" dirty="0">
                <a:solidFill>
                  <a:schemeClr val="tx1"/>
                </a:solidFill>
              </a:rPr>
              <a:t>نیاز به انرژی بسیار کم؛</a:t>
            </a:r>
          </a:p>
          <a:p>
            <a:pPr algn="r" rtl="1"/>
            <a:r>
              <a:rPr lang="fa-IR" sz="1800" b="1" dirty="0">
                <a:solidFill>
                  <a:schemeClr val="tx1"/>
                </a:solidFill>
              </a:rPr>
              <a:t>تغییر کم در ارزش تغذیه ای مواد غذایی؛</a:t>
            </a:r>
          </a:p>
          <a:p>
            <a:pPr algn="r" rtl="1"/>
            <a:r>
              <a:rPr lang="fa-IR" sz="1800" b="1" dirty="0">
                <a:solidFill>
                  <a:schemeClr val="tx1"/>
                </a:solidFill>
              </a:rPr>
              <a:t>امکان کنترل خودکار فرایند </a:t>
            </a:r>
            <a:endParaRPr lang="en-US" sz="1800" b="1"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a:p>
            <a:pPr marL="0" indent="0" algn="r" rtl="1">
              <a:buNone/>
            </a:pPr>
            <a:endParaRPr lang="fa-IR"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مزایای منحصر به فرد پرتو دهی :</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59" y="4800600"/>
            <a:ext cx="228599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56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219200"/>
            <a:ext cx="8610600" cy="5486400"/>
          </a:xfrm>
        </p:spPr>
        <p:txBody>
          <a:bodyPr>
            <a:noAutofit/>
          </a:bodyPr>
          <a:lstStyle/>
          <a:p>
            <a:pPr marL="0" indent="0" algn="r" rtl="1">
              <a:buNone/>
            </a:pPr>
            <a:r>
              <a:rPr lang="fa-IR" sz="1800" b="1" dirty="0">
                <a:solidFill>
                  <a:schemeClr val="tx1"/>
                </a:solidFill>
              </a:rPr>
              <a:t>با وجود مزایای برجسته پرتو دهی محصولات گوشتی و طیور، برخی جوانب کیفی وجود دارد که سبب محدودیت این فناوری در صنعت گوشت می شود. پرتو دهی می تواند بوی خاصی در این محصولات ایجاد کند، اکسایش لیپیدها را تسریع کرده و رنگ گوشت را تغییر دهد. این موضوع به ویژه در پرتو تابی ماهی های پرچرب دارای اهمیت بیشتری است. در این گونه موارد برای کاهش اثرات نامطلوب پرتو تابی باید این فرایند تحت خلأ و یا در اتمسفر اصلاح شده انجام شود.</a:t>
            </a:r>
          </a:p>
          <a:p>
            <a:pPr algn="r" rtl="1">
              <a:buFont typeface="Wingdings" panose="05000000000000000000" pitchFamily="2" charset="2"/>
              <a:buChar char="q"/>
            </a:pPr>
            <a:r>
              <a:rPr lang="fa-IR" sz="1800" b="1" dirty="0">
                <a:solidFill>
                  <a:schemeClr val="tx1"/>
                </a:solidFill>
              </a:rPr>
              <a:t>ایجاد بوی نامطلوب در برخی فراورده ها به ویژه فراورده های پر چرب (پرتو تابی در حالت منجمد این اثرات را به شدت کاهش می دهد).</a:t>
            </a:r>
          </a:p>
          <a:p>
            <a:pPr algn="r" rtl="1">
              <a:buFont typeface="Wingdings" panose="05000000000000000000" pitchFamily="2" charset="2"/>
              <a:buChar char="q"/>
            </a:pPr>
            <a:r>
              <a:rPr lang="fa-IR" sz="1800" b="1" dirty="0" smtClean="0">
                <a:solidFill>
                  <a:schemeClr val="tx1"/>
                </a:solidFill>
              </a:rPr>
              <a:t>عدم </a:t>
            </a:r>
            <a:r>
              <a:rPr lang="fa-IR" sz="1800" b="1" dirty="0">
                <a:solidFill>
                  <a:schemeClr val="tx1"/>
                </a:solidFill>
              </a:rPr>
              <a:t>غیرفعال سازی سموم میکروبی، بنابراین غذاهایی که مستعد این آلودگی هستند باید قبل و بعد ازفرایند با یکی از روش های ضعیف تر از استریلیزاسیون مثل سرد کردن، کاهش رطوبت و یا بسته بندی مناسب نگهداری شوند</a:t>
            </a:r>
            <a:r>
              <a:rPr lang="fa-IR" sz="1800" b="1" dirty="0" smtClean="0">
                <a:solidFill>
                  <a:schemeClr val="tx1"/>
                </a:solidFill>
              </a:rPr>
              <a:t>.</a:t>
            </a:r>
            <a:endParaRPr lang="fa-IR" sz="1800" b="1" dirty="0">
              <a:solidFill>
                <a:schemeClr val="tx1"/>
              </a:solidFill>
            </a:endParaRPr>
          </a:p>
          <a:p>
            <a:pPr algn="r" rtl="1">
              <a:buFont typeface="Wingdings" panose="05000000000000000000" pitchFamily="2" charset="2"/>
              <a:buChar char="q"/>
            </a:pPr>
            <a:r>
              <a:rPr lang="fa-IR" sz="1800" b="1" dirty="0">
                <a:solidFill>
                  <a:schemeClr val="tx1"/>
                </a:solidFill>
              </a:rPr>
              <a:t>عدم امکان نابودی ویروس ها با دزهای معمول اشعه</a:t>
            </a:r>
          </a:p>
          <a:p>
            <a:pPr algn="r" rtl="1">
              <a:buFont typeface="Wingdings" panose="05000000000000000000" pitchFamily="2" charset="2"/>
              <a:buChar char="q"/>
            </a:pPr>
            <a:r>
              <a:rPr lang="fa-IR" sz="1800" b="1" dirty="0">
                <a:solidFill>
                  <a:schemeClr val="tx1"/>
                </a:solidFill>
              </a:rPr>
              <a:t>نگرانی مصرف کنندگان، بیشتر مصرف کنندگان هنوز راجع به اشعه دادن مواد غذایی از دانش کافی برخوردار نیستند. آنها نگرانی هایی در مورد ارتباط غذاهای پرتو تابی شده با محصولات و اثرات رادیواکتیویته ونیز احتمال تشکیل ترکیبات شیمیایی با سمیت ناشناخته و ایجاد گونه های مقاوم به اشعه میکرو ارگانیسم </a:t>
            </a:r>
            <a:r>
              <a:rPr lang="fa-IR" sz="1800" b="1" dirty="0" smtClean="0">
                <a:solidFill>
                  <a:schemeClr val="tx1"/>
                </a:solidFill>
              </a:rPr>
              <a:t>هادارند</a:t>
            </a:r>
            <a:endParaRPr lang="fa-IR" sz="1800" b="1" dirty="0">
              <a:solidFill>
                <a:schemeClr val="tx1"/>
              </a:solidFill>
            </a:endParaRPr>
          </a:p>
          <a:p>
            <a:pPr algn="r" rtl="1">
              <a:buFont typeface="Wingdings" panose="05000000000000000000" pitchFamily="2" charset="2"/>
              <a:buChar char="q"/>
            </a:pPr>
            <a:r>
              <a:rPr lang="fa-IR" sz="1800" b="1" dirty="0">
                <a:solidFill>
                  <a:schemeClr val="tx1"/>
                </a:solidFill>
              </a:rPr>
              <a:t>ضرورت برچسب زنی محصولات پرتو دیده. طبق مقررات، پرتو دهی را به عنوان یک افزودنی تعریف کرده اند نه یک فرایند، بنابراین غذاهای پرتو دهی شده بایدروی برچسب مشخص باشند</a:t>
            </a:r>
            <a:r>
              <a:rPr lang="fa-IR" sz="1800" b="1" dirty="0" smtClean="0">
                <a:solidFill>
                  <a:schemeClr val="tx1"/>
                </a:solidFill>
              </a:rPr>
              <a:t>.</a:t>
            </a:r>
            <a:endParaRPr lang="fa-IR" sz="1800" b="1" dirty="0">
              <a:solidFill>
                <a:schemeClr val="tx1"/>
              </a:solidFill>
            </a:endParaRPr>
          </a:p>
          <a:p>
            <a:pPr marL="0" indent="0" algn="r" rtl="1">
              <a:buNone/>
            </a:pPr>
            <a:endParaRPr lang="fa-IR" sz="1400" b="1" dirty="0">
              <a:solidFill>
                <a:schemeClr val="tx1"/>
              </a:solidFill>
            </a:endParaRPr>
          </a:p>
          <a:p>
            <a:pPr marL="0" indent="0" algn="r" rtl="1">
              <a:buNone/>
            </a:pPr>
            <a:endParaRPr lang="fa-IR" sz="1400" b="1" dirty="0">
              <a:solidFill>
                <a:schemeClr val="tx1"/>
              </a:solidFill>
            </a:endParaRPr>
          </a:p>
          <a:p>
            <a:pPr marL="0" indent="0" algn="r" rtl="1">
              <a:buNone/>
            </a:pPr>
            <a:endParaRPr lang="fa-IR" sz="1400" b="1" dirty="0">
              <a:solidFill>
                <a:schemeClr val="tx1"/>
              </a:solidFill>
            </a:endParaRPr>
          </a:p>
          <a:p>
            <a:pPr marL="0" indent="0" algn="r" rtl="1">
              <a:buNone/>
            </a:pPr>
            <a:endParaRPr lang="fa-IR" sz="1400" b="1" dirty="0">
              <a:solidFill>
                <a:schemeClr val="tx1"/>
              </a:solidFill>
            </a:endParaRPr>
          </a:p>
        </p:txBody>
      </p:sp>
      <p:sp>
        <p:nvSpPr>
          <p:cNvPr id="3" name="Title 2"/>
          <p:cNvSpPr>
            <a:spLocks noGrp="1"/>
          </p:cNvSpPr>
          <p:nvPr>
            <p:ph type="title"/>
          </p:nvPr>
        </p:nvSpPr>
        <p:spPr/>
        <p:txBody>
          <a:bodyPr>
            <a:normAutofit/>
          </a:bodyPr>
          <a:lstStyle/>
          <a:p>
            <a:r>
              <a:rPr lang="fa-IR" sz="3200" b="1" dirty="0">
                <a:solidFill>
                  <a:srgbClr val="C00000"/>
                </a:solidFill>
              </a:rPr>
              <a:t>محدودیت های استفاده از پرتودهی:</a:t>
            </a:r>
            <a:endParaRPr lang="en-US" sz="3200" dirty="0"/>
          </a:p>
        </p:txBody>
      </p:sp>
    </p:spTree>
    <p:extLst>
      <p:ext uri="{BB962C8B-B14F-4D97-AF65-F5344CB8AC3E}">
        <p14:creationId xmlns:p14="http://schemas.microsoft.com/office/powerpoint/2010/main" val="179782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521354"/>
            <a:ext cx="7408333" cy="3450696"/>
          </a:xfrm>
        </p:spPr>
        <p:txBody>
          <a:bodyPr>
            <a:normAutofit fontScale="92500" lnSpcReduction="20000"/>
          </a:bodyPr>
          <a:lstStyle/>
          <a:p>
            <a:pPr marL="0" indent="0" algn="r" rtl="1">
              <a:buNone/>
            </a:pPr>
            <a:r>
              <a:rPr lang="fa-IR" b="1" dirty="0"/>
              <a:t>بسياري از دولت ها الزامات نشانه گذاري محصولات را</a:t>
            </a:r>
          </a:p>
          <a:p>
            <a:pPr marL="0" indent="0" algn="r" rtl="1">
              <a:buNone/>
            </a:pPr>
            <a:r>
              <a:rPr lang="fa-IR" b="1" dirty="0"/>
              <a:t>به منظور آگاهی مصرفك نندگان مواد غذايي براي انتخاب</a:t>
            </a:r>
          </a:p>
          <a:p>
            <a:pPr marL="0" indent="0" algn="r" rtl="1">
              <a:buNone/>
            </a:pPr>
            <a:r>
              <a:rPr lang="fa-IR" b="1" dirty="0"/>
              <a:t>محصولات پرتو دهي شده یا نشده تعیین می کنند. الزامات</a:t>
            </a:r>
          </a:p>
          <a:p>
            <a:pPr marL="0" indent="0" algn="r" rtl="1">
              <a:buNone/>
            </a:pPr>
            <a:r>
              <a:rPr lang="fa-IR" b="1" dirty="0"/>
              <a:t>برچسب گذاري بين کشورهای مختلف، متفاوت است.</a:t>
            </a:r>
          </a:p>
          <a:p>
            <a:pPr marL="0" indent="0" algn="r" rtl="1">
              <a:buNone/>
            </a:pPr>
            <a:r>
              <a:rPr lang="fa-IR" b="1" dirty="0"/>
              <a:t>بسياري از كشورها، درج علامت »</a:t>
            </a:r>
            <a:r>
              <a:rPr lang="en-US" b="1" dirty="0" err="1"/>
              <a:t>Radura</a:t>
            </a:r>
            <a:r>
              <a:rPr lang="en-US" b="1" dirty="0"/>
              <a:t> Logo« </a:t>
            </a:r>
            <a:r>
              <a:rPr lang="fa-IR" b="1" dirty="0"/>
              <a:t>را در</a:t>
            </a:r>
          </a:p>
          <a:p>
            <a:pPr marL="0" indent="0" algn="r" rtl="1">
              <a:buNone/>
            </a:pPr>
            <a:r>
              <a:rPr lang="fa-IR" b="1" dirty="0"/>
              <a:t>برچسب گذاري محصول پرتودهی شده الزامي اعلام کرده اند                        </a:t>
            </a:r>
            <a:r>
              <a:rPr lang="fa-IR" sz="1800" b="1" dirty="0"/>
              <a:t>علامت بین المللی مواد غذایی پرتو دهی شده</a:t>
            </a:r>
            <a:endParaRPr lang="fa-IR" b="1" dirty="0"/>
          </a:p>
          <a:p>
            <a:pPr marL="0" indent="0" algn="r" rtl="1">
              <a:buNone/>
            </a:pPr>
            <a:r>
              <a:rPr lang="fa-IR" b="1" dirty="0"/>
              <a:t>در بعضي از كشورها درج عبارت «تيمار شده با پرتو دهي »</a:t>
            </a:r>
          </a:p>
          <a:p>
            <a:pPr marL="0" indent="0" algn="r" rtl="1">
              <a:buNone/>
            </a:pPr>
            <a:r>
              <a:rPr lang="fa-IR" b="1" dirty="0"/>
              <a:t>يا «تيمار شده با پرتوهاي يون ساز » يا «تيمار شده با انرژي</a:t>
            </a:r>
          </a:p>
          <a:p>
            <a:pPr marL="0" indent="0" algn="r" rtl="1">
              <a:buNone/>
            </a:pPr>
            <a:r>
              <a:rPr lang="fa-IR" b="1" dirty="0"/>
              <a:t>يون ساز » الزامی است.</a:t>
            </a:r>
            <a:endParaRPr lang="en-US" b="1" dirty="0"/>
          </a:p>
          <a:p>
            <a:endParaRPr lang="en-US" dirty="0"/>
          </a:p>
        </p:txBody>
      </p:sp>
      <p:pic>
        <p:nvPicPr>
          <p:cNvPr id="6146" name="Picture 2" descr="C:\Users\Elnaz\Desktop\ابرو\هههههههههه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8887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lnaz\Desktop\ابرو\ححححححححححححح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48200"/>
            <a:ext cx="4219575" cy="198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72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TotalTime>
  <Words>2059</Words>
  <Application>Microsoft Office PowerPoint</Application>
  <PresentationFormat>On-screen Show (4:3)</PresentationFormat>
  <Paragraphs>130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اثر پرتو تابی بر کیفیت مواد غذایی:</vt:lpstr>
      <vt:lpstr>انواع پرتو های یونیزه کننده:</vt:lpstr>
      <vt:lpstr>میزان پرتو</vt:lpstr>
      <vt:lpstr>اثرات پرتو دهی بر میکروارگانیسم ها :</vt:lpstr>
      <vt:lpstr>واژه های میکروب شناسان برای سطوح مختلف پرتو دهی :</vt:lpstr>
      <vt:lpstr>سطح ایمنی فرایند پرتو دهی:</vt:lpstr>
      <vt:lpstr>مزایای منحصر به فرد پرتو دهی :</vt:lpstr>
      <vt:lpstr>محدودیت های استفاده از پرتودهی:</vt:lpstr>
      <vt:lpstr>PowerPoint Presentation</vt:lpstr>
      <vt:lpstr>PowerPoint Presentation</vt:lpstr>
      <vt:lpstr>کاربرد های پرتو دهی مواد غذایی :</vt:lpstr>
      <vt:lpstr>اثرات پرتو دهی بر ویتامین های مواد غذایی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پرتو تابی بر کیفیت مواد غذایی:</dc:title>
  <dc:creator>Elnaz</dc:creator>
  <cp:lastModifiedBy>Elnaz</cp:lastModifiedBy>
  <cp:revision>11</cp:revision>
  <dcterms:created xsi:type="dcterms:W3CDTF">2006-08-16T00:00:00Z</dcterms:created>
  <dcterms:modified xsi:type="dcterms:W3CDTF">2020-04-04T18:49:48Z</dcterms:modified>
</cp:coreProperties>
</file>