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73" r:id="rId9"/>
    <p:sldId id="264" r:id="rId10"/>
    <p:sldId id="265" r:id="rId11"/>
    <p:sldId id="274" r:id="rId12"/>
    <p:sldId id="266" r:id="rId13"/>
    <p:sldId id="267" r:id="rId14"/>
    <p:sldId id="268" r:id="rId15"/>
    <p:sldId id="269" r:id="rId16"/>
    <p:sldId id="270" r:id="rId17"/>
    <p:sldId id="271" r:id="rId18"/>
    <p:sldId id="272" r:id="rId19"/>
    <p:sldId id="275" r:id="rId2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5" d="100"/>
          <a:sy n="85" d="100"/>
        </p:scale>
        <p:origin x="-112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A6480E4C-AF8E-407F-9763-F2B83CD78630}" type="datetimeFigureOut">
              <a:rPr lang="fa-IR" smtClean="0"/>
              <a:t>02/02/1435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2B2E04B-B501-4ABE-9FAC-212FCF393F1B}" type="slidenum">
              <a:rPr lang="fa-IR" smtClean="0"/>
              <a:t>‹#›</a:t>
            </a:fld>
            <a:endParaRPr lang="fa-IR"/>
          </a:p>
        </p:txBody>
      </p:sp>
    </p:spTree>
    <p:extLst>
      <p:ext uri="{BB962C8B-B14F-4D97-AF65-F5344CB8AC3E}">
        <p14:creationId xmlns:p14="http://schemas.microsoft.com/office/powerpoint/2010/main" val="375253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A6480E4C-AF8E-407F-9763-F2B83CD78630}" type="datetimeFigureOut">
              <a:rPr lang="fa-IR" smtClean="0"/>
              <a:t>02/02/1435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2B2E04B-B501-4ABE-9FAC-212FCF393F1B}" type="slidenum">
              <a:rPr lang="fa-IR" smtClean="0"/>
              <a:t>‹#›</a:t>
            </a:fld>
            <a:endParaRPr lang="fa-IR"/>
          </a:p>
        </p:txBody>
      </p:sp>
    </p:spTree>
    <p:extLst>
      <p:ext uri="{BB962C8B-B14F-4D97-AF65-F5344CB8AC3E}">
        <p14:creationId xmlns:p14="http://schemas.microsoft.com/office/powerpoint/2010/main" val="3163780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A6480E4C-AF8E-407F-9763-F2B83CD78630}" type="datetimeFigureOut">
              <a:rPr lang="fa-IR" smtClean="0"/>
              <a:t>02/02/1435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2B2E04B-B501-4ABE-9FAC-212FCF393F1B}" type="slidenum">
              <a:rPr lang="fa-IR" smtClean="0"/>
              <a:t>‹#›</a:t>
            </a:fld>
            <a:endParaRPr lang="fa-IR"/>
          </a:p>
        </p:txBody>
      </p:sp>
    </p:spTree>
    <p:extLst>
      <p:ext uri="{BB962C8B-B14F-4D97-AF65-F5344CB8AC3E}">
        <p14:creationId xmlns:p14="http://schemas.microsoft.com/office/powerpoint/2010/main" val="3839663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A6480E4C-AF8E-407F-9763-F2B83CD78630}" type="datetimeFigureOut">
              <a:rPr lang="fa-IR" smtClean="0"/>
              <a:t>02/02/1435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2B2E04B-B501-4ABE-9FAC-212FCF393F1B}" type="slidenum">
              <a:rPr lang="fa-IR" smtClean="0"/>
              <a:t>‹#›</a:t>
            </a:fld>
            <a:endParaRPr lang="fa-IR"/>
          </a:p>
        </p:txBody>
      </p:sp>
    </p:spTree>
    <p:extLst>
      <p:ext uri="{BB962C8B-B14F-4D97-AF65-F5344CB8AC3E}">
        <p14:creationId xmlns:p14="http://schemas.microsoft.com/office/powerpoint/2010/main" val="3510081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480E4C-AF8E-407F-9763-F2B83CD78630}" type="datetimeFigureOut">
              <a:rPr lang="fa-IR" smtClean="0"/>
              <a:t>02/02/1435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2B2E04B-B501-4ABE-9FAC-212FCF393F1B}" type="slidenum">
              <a:rPr lang="fa-IR" smtClean="0"/>
              <a:t>‹#›</a:t>
            </a:fld>
            <a:endParaRPr lang="fa-IR"/>
          </a:p>
        </p:txBody>
      </p:sp>
    </p:spTree>
    <p:extLst>
      <p:ext uri="{BB962C8B-B14F-4D97-AF65-F5344CB8AC3E}">
        <p14:creationId xmlns:p14="http://schemas.microsoft.com/office/powerpoint/2010/main" val="1201661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A6480E4C-AF8E-407F-9763-F2B83CD78630}" type="datetimeFigureOut">
              <a:rPr lang="fa-IR" smtClean="0"/>
              <a:t>02/02/1435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2B2E04B-B501-4ABE-9FAC-212FCF393F1B}" type="slidenum">
              <a:rPr lang="fa-IR" smtClean="0"/>
              <a:t>‹#›</a:t>
            </a:fld>
            <a:endParaRPr lang="fa-IR"/>
          </a:p>
        </p:txBody>
      </p:sp>
    </p:spTree>
    <p:extLst>
      <p:ext uri="{BB962C8B-B14F-4D97-AF65-F5344CB8AC3E}">
        <p14:creationId xmlns:p14="http://schemas.microsoft.com/office/powerpoint/2010/main" val="2518309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A6480E4C-AF8E-407F-9763-F2B83CD78630}" type="datetimeFigureOut">
              <a:rPr lang="fa-IR" smtClean="0"/>
              <a:t>02/02/1435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D2B2E04B-B501-4ABE-9FAC-212FCF393F1B}" type="slidenum">
              <a:rPr lang="fa-IR" smtClean="0"/>
              <a:t>‹#›</a:t>
            </a:fld>
            <a:endParaRPr lang="fa-IR"/>
          </a:p>
        </p:txBody>
      </p:sp>
    </p:spTree>
    <p:extLst>
      <p:ext uri="{BB962C8B-B14F-4D97-AF65-F5344CB8AC3E}">
        <p14:creationId xmlns:p14="http://schemas.microsoft.com/office/powerpoint/2010/main" val="3697637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A6480E4C-AF8E-407F-9763-F2B83CD78630}" type="datetimeFigureOut">
              <a:rPr lang="fa-IR" smtClean="0"/>
              <a:t>02/02/1435</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D2B2E04B-B501-4ABE-9FAC-212FCF393F1B}" type="slidenum">
              <a:rPr lang="fa-IR" smtClean="0"/>
              <a:t>‹#›</a:t>
            </a:fld>
            <a:endParaRPr lang="fa-IR"/>
          </a:p>
        </p:txBody>
      </p:sp>
    </p:spTree>
    <p:extLst>
      <p:ext uri="{BB962C8B-B14F-4D97-AF65-F5344CB8AC3E}">
        <p14:creationId xmlns:p14="http://schemas.microsoft.com/office/powerpoint/2010/main" val="299893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480E4C-AF8E-407F-9763-F2B83CD78630}" type="datetimeFigureOut">
              <a:rPr lang="fa-IR" smtClean="0"/>
              <a:t>02/02/1435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D2B2E04B-B501-4ABE-9FAC-212FCF393F1B}" type="slidenum">
              <a:rPr lang="fa-IR" smtClean="0"/>
              <a:t>‹#›</a:t>
            </a:fld>
            <a:endParaRPr lang="fa-IR"/>
          </a:p>
        </p:txBody>
      </p:sp>
    </p:spTree>
    <p:extLst>
      <p:ext uri="{BB962C8B-B14F-4D97-AF65-F5344CB8AC3E}">
        <p14:creationId xmlns:p14="http://schemas.microsoft.com/office/powerpoint/2010/main" val="2489059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480E4C-AF8E-407F-9763-F2B83CD78630}" type="datetimeFigureOut">
              <a:rPr lang="fa-IR" smtClean="0"/>
              <a:t>02/02/1435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2B2E04B-B501-4ABE-9FAC-212FCF393F1B}" type="slidenum">
              <a:rPr lang="fa-IR" smtClean="0"/>
              <a:t>‹#›</a:t>
            </a:fld>
            <a:endParaRPr lang="fa-IR"/>
          </a:p>
        </p:txBody>
      </p:sp>
    </p:spTree>
    <p:extLst>
      <p:ext uri="{BB962C8B-B14F-4D97-AF65-F5344CB8AC3E}">
        <p14:creationId xmlns:p14="http://schemas.microsoft.com/office/powerpoint/2010/main" val="124439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480E4C-AF8E-407F-9763-F2B83CD78630}" type="datetimeFigureOut">
              <a:rPr lang="fa-IR" smtClean="0"/>
              <a:t>02/02/1435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2B2E04B-B501-4ABE-9FAC-212FCF393F1B}" type="slidenum">
              <a:rPr lang="fa-IR" smtClean="0"/>
              <a:t>‹#›</a:t>
            </a:fld>
            <a:endParaRPr lang="fa-IR"/>
          </a:p>
        </p:txBody>
      </p:sp>
    </p:spTree>
    <p:extLst>
      <p:ext uri="{BB962C8B-B14F-4D97-AF65-F5344CB8AC3E}">
        <p14:creationId xmlns:p14="http://schemas.microsoft.com/office/powerpoint/2010/main" val="4075567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6480E4C-AF8E-407F-9763-F2B83CD78630}" type="datetimeFigureOut">
              <a:rPr lang="fa-IR" smtClean="0"/>
              <a:t>02/02/1435</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2B2E04B-B501-4ABE-9FAC-212FCF393F1B}" type="slidenum">
              <a:rPr lang="fa-IR" smtClean="0"/>
              <a:t>‹#›</a:t>
            </a:fld>
            <a:endParaRPr lang="fa-IR"/>
          </a:p>
        </p:txBody>
      </p:sp>
    </p:spTree>
    <p:extLst>
      <p:ext uri="{BB962C8B-B14F-4D97-AF65-F5344CB8AC3E}">
        <p14:creationId xmlns:p14="http://schemas.microsoft.com/office/powerpoint/2010/main" val="3351209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jpe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p:spPr>
        <p:txBody>
          <a:bodyPr/>
          <a:lstStyle/>
          <a:p>
            <a:r>
              <a:rPr lang="fa-IR" b="1" i="1" dirty="0"/>
              <a:t>باکتری سالمونلا </a:t>
            </a:r>
            <a:r>
              <a:rPr lang="en-US" b="1" i="1" dirty="0"/>
              <a:t>salmonella </a:t>
            </a:r>
            <a:endParaRPr lang="fa-IR"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a:lnSpc>
                <a:spcPct val="115000"/>
              </a:lnSpc>
              <a:spcAft>
                <a:spcPts val="1000"/>
              </a:spcAft>
            </a:pPr>
            <a:r>
              <a:rPr lang="fa-IR" dirty="0">
                <a:ea typeface="Calibri"/>
                <a:cs typeface="B Nazanin"/>
              </a:rPr>
              <a:t>جزو خانواده انتروباکتریاسه هست. وقتی از طریق دهان وارد بدن میشود اغلب بیماریزا است. در انسان ایجاد التهاب روده ، عفونت سیستمیک و تب روده ای میکند. عامل </a:t>
            </a:r>
            <a:r>
              <a:rPr lang="fa-IR" dirty="0">
                <a:solidFill>
                  <a:srgbClr val="00B0F0"/>
                </a:solidFill>
                <a:ea typeface="Calibri"/>
                <a:cs typeface="B Nazanin"/>
              </a:rPr>
              <a:t>حصبه</a:t>
            </a:r>
            <a:r>
              <a:rPr lang="fa-IR" dirty="0">
                <a:ea typeface="Calibri"/>
                <a:cs typeface="B Nazanin"/>
              </a:rPr>
              <a:t> است.</a:t>
            </a:r>
            <a:endParaRPr lang="en-US" dirty="0">
              <a:ea typeface="Calibri"/>
              <a:cs typeface="Arial"/>
            </a:endParaRPr>
          </a:p>
          <a:p>
            <a:pPr>
              <a:lnSpc>
                <a:spcPct val="115000"/>
              </a:lnSpc>
              <a:spcAft>
                <a:spcPts val="1000"/>
              </a:spcAft>
            </a:pPr>
            <a:r>
              <a:rPr lang="fa-IR" dirty="0">
                <a:ea typeface="Calibri"/>
                <a:cs typeface="B Nazanin"/>
              </a:rPr>
              <a:t>سالمونلا اندازه مختلفی دارد بیشتر متحرک، درای تاژک قطبی میباشند. قادر به تخمیر لاکتوز و سوکروز نیست گلوکز را مصرف و گاز </a:t>
            </a:r>
            <a:r>
              <a:rPr lang="en-US" dirty="0">
                <a:ea typeface="Calibri"/>
                <a:cs typeface="B Nazanin"/>
              </a:rPr>
              <a:t>H2s</a:t>
            </a:r>
            <a:r>
              <a:rPr lang="fa-IR" dirty="0">
                <a:ea typeface="Calibri"/>
                <a:cs typeface="B Nazanin"/>
              </a:rPr>
              <a:t> تولید ف در یخ به مدت طولانی زنده میماند در برابر مواد شیمایی ( برلیانت گرین) پایدار است که این مواد سایر باکتریهای روده را مهار میکند. </a:t>
            </a:r>
            <a:endParaRPr lang="en-US" dirty="0">
              <a:ea typeface="Calibri"/>
              <a:cs typeface="Arial"/>
            </a:endParaRPr>
          </a:p>
          <a:p>
            <a:endParaRPr lang="fa-IR" dirty="0"/>
          </a:p>
        </p:txBody>
      </p:sp>
    </p:spTree>
    <p:extLst>
      <p:ext uri="{BB962C8B-B14F-4D97-AF65-F5344CB8AC3E}">
        <p14:creationId xmlns:p14="http://schemas.microsoft.com/office/powerpoint/2010/main" val="947333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p:spPr>
        <p:txBody>
          <a:bodyPr/>
          <a:lstStyle/>
          <a:p>
            <a:r>
              <a:rPr lang="fa-IR" b="1" i="1" dirty="0">
                <a:ea typeface="Calibri"/>
                <a:cs typeface="B Nazanin"/>
              </a:rPr>
              <a:t>ویبریو کلرا  </a:t>
            </a:r>
            <a:r>
              <a:rPr lang="en-US" b="1" i="1" dirty="0" err="1">
                <a:ea typeface="Calibri"/>
                <a:cs typeface="B Nazanin"/>
              </a:rPr>
              <a:t>V.cholerae</a:t>
            </a:r>
            <a:r>
              <a:rPr lang="en-US" b="1" i="1" dirty="0">
                <a:ea typeface="Calibri"/>
                <a:cs typeface="B Nazanin"/>
              </a:rPr>
              <a:t> </a:t>
            </a:r>
            <a:endParaRPr lang="fa-IR" dirty="0"/>
          </a:p>
        </p:txBody>
      </p:sp>
      <p:sp>
        <p:nvSpPr>
          <p:cNvPr id="3" name="Content Placeholder 2"/>
          <p:cNvSpPr>
            <a:spLocks noGrp="1"/>
          </p:cNvSpPr>
          <p:nvPr>
            <p:ph idx="1"/>
          </p:nvPr>
        </p:nvSpPr>
        <p:spPr>
          <a:xfrm>
            <a:off x="457200" y="1340768"/>
            <a:ext cx="8229600" cy="5112568"/>
          </a:xfrm>
        </p:spPr>
        <p:style>
          <a:lnRef idx="1">
            <a:schemeClr val="accent2"/>
          </a:lnRef>
          <a:fillRef idx="2">
            <a:schemeClr val="accent2"/>
          </a:fillRef>
          <a:effectRef idx="1">
            <a:schemeClr val="accent2"/>
          </a:effectRef>
          <a:fontRef idx="minor">
            <a:schemeClr val="dk1"/>
          </a:fontRef>
        </p:style>
        <p:txBody>
          <a:bodyPr/>
          <a:lstStyle/>
          <a:p>
            <a:pPr>
              <a:lnSpc>
                <a:spcPct val="115000"/>
              </a:lnSpc>
              <a:spcAft>
                <a:spcPts val="1000"/>
              </a:spcAft>
            </a:pPr>
            <a:r>
              <a:rPr lang="fa-IR" b="1" dirty="0">
                <a:ea typeface="Calibri"/>
                <a:cs typeface="B Nazanin"/>
              </a:rPr>
              <a:t>مورفولوژی:</a:t>
            </a:r>
            <a:endParaRPr lang="en-US" dirty="0">
              <a:ea typeface="Calibri"/>
              <a:cs typeface="Arial"/>
            </a:endParaRPr>
          </a:p>
          <a:p>
            <a:r>
              <a:rPr lang="fa-IR" dirty="0">
                <a:ea typeface="Calibri"/>
                <a:cs typeface="B Nazanin"/>
              </a:rPr>
              <a:t>اولین بار بوسیله کخ جداسازی شد. باسیل خمیده ،ویرگول مانند ،کلنی محدب،صاف و مدور که کدر و دانه دانه است در 37 درجه بخوبی در محیط های حاوی نمکهای معدنی و آسپارژین بعنوان منبع کربن و انرژی رشد میکند. اکسیداز مثبت ،در </a:t>
            </a:r>
            <a:r>
              <a:rPr lang="en-US" dirty="0">
                <a:ea typeface="Calibri"/>
                <a:cs typeface="B Nazanin"/>
              </a:rPr>
              <a:t>pH</a:t>
            </a:r>
            <a:r>
              <a:rPr lang="fa-IR" dirty="0">
                <a:ea typeface="Calibri"/>
                <a:cs typeface="B Nazanin"/>
              </a:rPr>
              <a:t> بالا رشد و به سرعت توسط اسیدها شکسته میشوند پس در محیط های قندی زود از بین میروند.  هالوژن دوست هستند (</a:t>
            </a:r>
            <a:r>
              <a:rPr lang="en-US" dirty="0" err="1">
                <a:ea typeface="Calibri"/>
                <a:cs typeface="B Nazanin"/>
              </a:rPr>
              <a:t>NaCl</a:t>
            </a:r>
            <a:r>
              <a:rPr lang="en-US" dirty="0">
                <a:ea typeface="Calibri"/>
                <a:cs typeface="B Nazanin"/>
              </a:rPr>
              <a:t> %6</a:t>
            </a:r>
            <a:r>
              <a:rPr lang="fa-IR" dirty="0">
                <a:ea typeface="Calibri"/>
                <a:cs typeface="B Nazanin"/>
              </a:rPr>
              <a:t>) .</a:t>
            </a:r>
            <a:endParaRPr lang="fa-IR" dirty="0"/>
          </a:p>
        </p:txBody>
      </p:sp>
    </p:spTree>
    <p:extLst>
      <p:ext uri="{BB962C8B-B14F-4D97-AF65-F5344CB8AC3E}">
        <p14:creationId xmlns:p14="http://schemas.microsoft.com/office/powerpoint/2010/main" val="26099277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Pictures\میکروب\;کلبسیلا و ویبریو\imagesویبریو.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528" y="404664"/>
            <a:ext cx="3744416" cy="6264696"/>
          </a:xfrm>
          <a:prstGeom prst="rect">
            <a:avLst/>
          </a:prstGeom>
        </p:spPr>
        <p:style>
          <a:lnRef idx="1">
            <a:schemeClr val="accent2"/>
          </a:lnRef>
          <a:fillRef idx="2">
            <a:schemeClr val="accent2"/>
          </a:fillRef>
          <a:effectRef idx="1">
            <a:schemeClr val="accent2"/>
          </a:effectRef>
          <a:fontRef idx="minor">
            <a:schemeClr val="dk1"/>
          </a:fontRef>
        </p:style>
      </p:pic>
      <p:pic>
        <p:nvPicPr>
          <p:cNvPr id="3075" name="Picture 3" descr="E:\Pictures\میکروب\;کلبسیلا و ویبریو\index.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0"/>
            <a:ext cx="3960440" cy="4939743"/>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E:\Pictures\میکروب\;کلبسیلا و ویبریو\Vibrio parahaemolyticu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4048" y="4939743"/>
            <a:ext cx="3960440" cy="19182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7705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p:spPr>
        <p:txBody>
          <a:bodyPr/>
          <a:lstStyle/>
          <a:p>
            <a:r>
              <a:rPr lang="fa-IR" b="1" dirty="0">
                <a:ea typeface="Calibri"/>
                <a:cs typeface="B Nazanin"/>
              </a:rPr>
              <a:t>ساختار آنتی ژنی:</a:t>
            </a:r>
            <a:endParaRPr lang="fa-IR"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a:lnSpc>
                <a:spcPct val="115000"/>
              </a:lnSpc>
              <a:spcAft>
                <a:spcPts val="1000"/>
              </a:spcAft>
            </a:pPr>
            <a:r>
              <a:rPr lang="fa-IR" dirty="0">
                <a:ea typeface="Calibri"/>
                <a:cs typeface="B Nazanin"/>
              </a:rPr>
              <a:t>دارای آنتی ژنی </a:t>
            </a:r>
            <a:r>
              <a:rPr lang="en-US" dirty="0">
                <a:ea typeface="Calibri"/>
                <a:cs typeface="B Nazanin"/>
              </a:rPr>
              <a:t>H</a:t>
            </a:r>
            <a:r>
              <a:rPr lang="fa-IR" dirty="0">
                <a:ea typeface="Calibri"/>
                <a:cs typeface="B Nazanin"/>
              </a:rPr>
              <a:t> (تاژکی ناپایدار در برابر حرارت) ، دارای پلی ساکارید </a:t>
            </a:r>
            <a:r>
              <a:rPr lang="en-US" dirty="0">
                <a:ea typeface="Calibri"/>
                <a:cs typeface="B Nazanin"/>
              </a:rPr>
              <a:t>O</a:t>
            </a:r>
            <a:r>
              <a:rPr lang="en-US" dirty="0" smtClean="0">
                <a:effectLst/>
                <a:latin typeface="B Nazanin"/>
                <a:ea typeface="Calibri"/>
                <a:cs typeface="Arial"/>
              </a:rPr>
              <a:t> </a:t>
            </a:r>
            <a:r>
              <a:rPr lang="fa-IR" dirty="0">
                <a:latin typeface="B Nazanin"/>
                <a:ea typeface="Calibri"/>
              </a:rPr>
              <a:t> است. در اپیدمی ها دارای دو بیوتیپ آلتور و کلاسیک است. آلتور نسبت به پلی مکسین مقاوم و درای همولیز و تست </a:t>
            </a:r>
            <a:r>
              <a:rPr lang="en-US" dirty="0">
                <a:ea typeface="Calibri"/>
                <a:cs typeface="B Nazanin"/>
              </a:rPr>
              <a:t>VP</a:t>
            </a:r>
            <a:r>
              <a:rPr lang="fa-IR" dirty="0">
                <a:ea typeface="Calibri"/>
                <a:cs typeface="B Nazanin"/>
              </a:rPr>
              <a:t> مثبت است.</a:t>
            </a:r>
            <a:endParaRPr lang="en-US" dirty="0">
              <a:ea typeface="Calibri"/>
              <a:cs typeface="Arial"/>
            </a:endParaRPr>
          </a:p>
          <a:p>
            <a:endParaRPr lang="fa-IR" dirty="0"/>
          </a:p>
        </p:txBody>
      </p:sp>
    </p:spTree>
    <p:extLst>
      <p:ext uri="{BB962C8B-B14F-4D97-AF65-F5344CB8AC3E}">
        <p14:creationId xmlns:p14="http://schemas.microsoft.com/office/powerpoint/2010/main" val="1434873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p:spPr>
        <p:txBody>
          <a:bodyPr/>
          <a:lstStyle/>
          <a:p>
            <a:r>
              <a:rPr lang="fa-IR" b="1" dirty="0">
                <a:ea typeface="Calibri"/>
                <a:cs typeface="B Nazanin"/>
              </a:rPr>
              <a:t>انترو توکسین ویبریوکلرا</a:t>
            </a:r>
            <a:endParaRPr lang="fa-IR" dirty="0"/>
          </a:p>
        </p:txBody>
      </p:sp>
      <p:sp>
        <p:nvSpPr>
          <p:cNvPr id="3" name="Content Placeholder 2"/>
          <p:cNvSpPr>
            <a:spLocks noGrp="1"/>
          </p:cNvSpPr>
          <p:nvPr>
            <p:ph idx="1"/>
          </p:nvPr>
        </p:nvSpPr>
        <p:spPr>
          <a:xfrm>
            <a:off x="457200" y="1600200"/>
            <a:ext cx="8229600" cy="4781128"/>
          </a:xfrm>
        </p:spPr>
        <p:style>
          <a:lnRef idx="1">
            <a:schemeClr val="accent2"/>
          </a:lnRef>
          <a:fillRef idx="2">
            <a:schemeClr val="accent2"/>
          </a:fillRef>
          <a:effectRef idx="1">
            <a:schemeClr val="accent2"/>
          </a:effectRef>
          <a:fontRef idx="minor">
            <a:schemeClr val="dk1"/>
          </a:fontRef>
        </p:style>
        <p:txBody>
          <a:bodyPr>
            <a:normAutofit/>
          </a:bodyPr>
          <a:lstStyle/>
          <a:p>
            <a:pPr>
              <a:lnSpc>
                <a:spcPct val="115000"/>
              </a:lnSpc>
              <a:spcAft>
                <a:spcPts val="1000"/>
              </a:spcAft>
            </a:pPr>
            <a:r>
              <a:rPr lang="fa-IR" dirty="0">
                <a:ea typeface="Calibri"/>
                <a:cs typeface="B Nazanin"/>
              </a:rPr>
              <a:t>انتروتوکسین حساس به حرارت تولید میکند که 2 قسمتی است زیرواحد</a:t>
            </a:r>
            <a:r>
              <a:rPr lang="en-US" dirty="0">
                <a:ea typeface="Calibri"/>
                <a:cs typeface="B Nazanin"/>
              </a:rPr>
              <a:t>B</a:t>
            </a:r>
            <a:r>
              <a:rPr lang="fa-IR" dirty="0">
                <a:ea typeface="Calibri"/>
                <a:cs typeface="B Nazanin"/>
              </a:rPr>
              <a:t> بعنوان گیرنده به سلول میزبان میچسبد و باعث ورود زیر واحد</a:t>
            </a:r>
            <a:r>
              <a:rPr lang="en-US" dirty="0">
                <a:ea typeface="Calibri"/>
                <a:cs typeface="B Nazanin"/>
              </a:rPr>
              <a:t>A</a:t>
            </a:r>
            <a:r>
              <a:rPr lang="fa-IR" dirty="0">
                <a:ea typeface="Calibri"/>
                <a:cs typeface="B Nazanin"/>
              </a:rPr>
              <a:t> میشود و این باعث افزایش ترشح بیش از حد و طولانی مدت آب و الکترولیتها میشود. ترشح کلرید وابسته به سدیم افزایش میابد و جذب سدیم و کلر مهار میشود. نتیجه این امر اسهال است. (20تا30 لیتر در روز)که موجب دهیدراتاسیون ،شوک،و مرگ میشود. سم این باکتری شبیه سم </a:t>
            </a:r>
            <a:r>
              <a:rPr lang="en-US" dirty="0" err="1">
                <a:ea typeface="Calibri"/>
                <a:cs typeface="B Nazanin"/>
              </a:rPr>
              <a:t>E.coli</a:t>
            </a:r>
            <a:r>
              <a:rPr lang="fa-IR" dirty="0">
                <a:ea typeface="Calibri"/>
                <a:cs typeface="B Nazanin"/>
              </a:rPr>
              <a:t> است. </a:t>
            </a:r>
            <a:endParaRPr lang="en-US" dirty="0">
              <a:ea typeface="Calibri"/>
              <a:cs typeface="Arial"/>
            </a:endParaRPr>
          </a:p>
          <a:p>
            <a:endParaRPr lang="fa-IR" dirty="0"/>
          </a:p>
        </p:txBody>
      </p:sp>
    </p:spTree>
    <p:extLst>
      <p:ext uri="{BB962C8B-B14F-4D97-AF65-F5344CB8AC3E}">
        <p14:creationId xmlns:p14="http://schemas.microsoft.com/office/powerpoint/2010/main" val="5569079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p:spPr>
        <p:txBody>
          <a:bodyPr>
            <a:normAutofit fontScale="90000"/>
          </a:bodyPr>
          <a:lstStyle/>
          <a:p>
            <a:r>
              <a:rPr lang="fa-IR" b="1" dirty="0"/>
              <a:t>بیماریزایی:</a:t>
            </a:r>
            <a:r>
              <a:rPr lang="en-US" dirty="0"/>
              <a:t/>
            </a:r>
            <a:br>
              <a:rPr lang="en-US" dirty="0"/>
            </a:br>
            <a:endParaRPr lang="fa-IR" dirty="0"/>
          </a:p>
        </p:txBody>
      </p:sp>
      <p:sp>
        <p:nvSpPr>
          <p:cNvPr id="3" name="Content Placeholder 2"/>
          <p:cNvSpPr>
            <a:spLocks noGrp="1"/>
          </p:cNvSpPr>
          <p:nvPr>
            <p:ph idx="1"/>
          </p:nvPr>
        </p:nvSpPr>
        <p:spPr>
          <a:xfrm>
            <a:off x="457200" y="1268760"/>
            <a:ext cx="8229600" cy="5112568"/>
          </a:xfrm>
        </p:spPr>
        <p:style>
          <a:lnRef idx="1">
            <a:schemeClr val="accent2"/>
          </a:lnRef>
          <a:fillRef idx="2">
            <a:schemeClr val="accent2"/>
          </a:fillRef>
          <a:effectRef idx="1">
            <a:schemeClr val="accent2"/>
          </a:effectRef>
          <a:fontRef idx="minor">
            <a:schemeClr val="dk1"/>
          </a:fontRef>
        </p:style>
        <p:txBody>
          <a:bodyPr>
            <a:normAutofit/>
          </a:bodyPr>
          <a:lstStyle/>
          <a:p>
            <a:r>
              <a:rPr lang="fa-IR" dirty="0">
                <a:ea typeface="Calibri"/>
                <a:cs typeface="B Nazanin"/>
              </a:rPr>
              <a:t>در شرایط طبیعی ویبریوکلرا فقط برای انسانها بیماریزا است فردی با اسیدیته طبیعی معده، باید 10</a:t>
            </a:r>
            <a:r>
              <a:rPr lang="fa-IR" baseline="30000" dirty="0">
                <a:ea typeface="Calibri"/>
                <a:cs typeface="B Nazanin"/>
              </a:rPr>
              <a:t>10</a:t>
            </a:r>
            <a:r>
              <a:rPr lang="en-US" baseline="30000" dirty="0">
                <a:ea typeface="Calibri"/>
                <a:cs typeface="B Nazanin"/>
              </a:rPr>
              <a:t>   </a:t>
            </a:r>
            <a:r>
              <a:rPr lang="en-US" dirty="0" smtClean="0">
                <a:effectLst/>
                <a:latin typeface="B Nazanin"/>
                <a:ea typeface="Calibri"/>
              </a:rPr>
              <a:t>   </a:t>
            </a:r>
            <a:r>
              <a:rPr lang="fa-IR" dirty="0" smtClean="0">
                <a:effectLst/>
                <a:latin typeface="B Nazanin"/>
                <a:ea typeface="Calibri"/>
              </a:rPr>
              <a:t>ارگانیسم یا بیشتر بخورد تا از طریق آب الوده به وبا مبتلا شود زیرا این باکتری به اسید حساس است زمانیکه باکتری همراه با غذای الوده وارد بدن شود بعلت اثر بافری غذا براسید معده باعث ایجاد بیماری میشود </a:t>
            </a:r>
            <a:endParaRPr lang="fa-IR" dirty="0"/>
          </a:p>
        </p:txBody>
      </p:sp>
    </p:spTree>
    <p:extLst>
      <p:ext uri="{BB962C8B-B14F-4D97-AF65-F5344CB8AC3E}">
        <p14:creationId xmlns:p14="http://schemas.microsoft.com/office/powerpoint/2010/main" val="21343534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904656"/>
          </a:xfrm>
        </p:spPr>
        <p:style>
          <a:lnRef idx="1">
            <a:schemeClr val="accent2"/>
          </a:lnRef>
          <a:fillRef idx="2">
            <a:schemeClr val="accent2"/>
          </a:fillRef>
          <a:effectRef idx="1">
            <a:schemeClr val="accent2"/>
          </a:effectRef>
          <a:fontRef idx="minor">
            <a:schemeClr val="dk1"/>
          </a:fontRef>
        </p:style>
        <p:txBody>
          <a:bodyPr/>
          <a:lstStyle/>
          <a:p>
            <a:pPr>
              <a:lnSpc>
                <a:spcPct val="115000"/>
              </a:lnSpc>
              <a:spcAft>
                <a:spcPts val="1000"/>
              </a:spcAft>
            </a:pPr>
            <a:r>
              <a:rPr lang="fa-IR" dirty="0">
                <a:ea typeface="Calibri"/>
                <a:cs typeface="B Nazanin"/>
              </a:rPr>
              <a:t>. هر دارویی که اسیدیته معده را کاهش دهد فرد را مستعد ابتلا به عفونت ویبریو کلرا میکند وبا یک عفونت مهاجم نیست و به گردش خون نمیرسد . ارگانیسم های مهاجم به حاشیه مسواکی سلولهای اپیتلیال میچسبد در انجا تکثیر یافته و سم وبا را آزاد میسازد. </a:t>
            </a:r>
            <a:endParaRPr lang="en-US" dirty="0">
              <a:ea typeface="Calibri"/>
              <a:cs typeface="Arial"/>
            </a:endParaRPr>
          </a:p>
        </p:txBody>
      </p:sp>
      <p:pic>
        <p:nvPicPr>
          <p:cNvPr id="4098" name="Picture 2" descr="E:\Pictures\میکروب\;کلبسیلا و ویبریو\وبا.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356992"/>
            <a:ext cx="3816424" cy="3024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5166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p:spPr>
        <p:txBody>
          <a:bodyPr/>
          <a:lstStyle/>
          <a:p>
            <a:r>
              <a:rPr lang="fa-IR" b="1" dirty="0">
                <a:ea typeface="Calibri"/>
                <a:cs typeface="B Nazanin"/>
              </a:rPr>
              <a:t>یافته های بالینی:</a:t>
            </a:r>
            <a:endParaRPr lang="fa-IR"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r>
              <a:rPr lang="fa-IR" dirty="0">
                <a:ea typeface="Calibri"/>
                <a:cs typeface="B Nazanin"/>
              </a:rPr>
              <a:t>پس از یک دوره نهفتگی 1 تا 4 روزه بطور ناگهانی تهوع، استفراغ، اسهال شدید همراه با کرامپهای شکمی رخ میدهد. مدفوع شبیه لعاب برنج است حاوی موکوس، سلولهای اپیتلیال و تعدادی ویبریو است مایع و الکترولیتها به سرعت از دست میروند و باعث دهیدراتاسیون شدید میشود. بیوتیپ آلتور نسبته به کلاسیک بیماری خفیف تری ایجاد میکند</a:t>
            </a:r>
            <a:endParaRPr lang="fa-IR" dirty="0"/>
          </a:p>
        </p:txBody>
      </p:sp>
    </p:spTree>
    <p:extLst>
      <p:ext uri="{BB962C8B-B14F-4D97-AF65-F5344CB8AC3E}">
        <p14:creationId xmlns:p14="http://schemas.microsoft.com/office/powerpoint/2010/main" val="37276295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p:spPr>
        <p:txBody>
          <a:bodyPr/>
          <a:lstStyle/>
          <a:p>
            <a:pPr algn="r">
              <a:lnSpc>
                <a:spcPct val="115000"/>
              </a:lnSpc>
              <a:spcAft>
                <a:spcPts val="1000"/>
              </a:spcAft>
            </a:pPr>
            <a:r>
              <a:rPr lang="fa-IR" b="1" dirty="0">
                <a:ea typeface="Calibri"/>
                <a:cs typeface="B Nazanin"/>
              </a:rPr>
              <a:t>آزمون تشخیص آزمایشگاهی،:</a:t>
            </a:r>
            <a:endParaRPr lang="en-US" dirty="0">
              <a:ea typeface="Calibri"/>
              <a:cs typeface="Arial"/>
            </a:endParaRPr>
          </a:p>
        </p:txBody>
      </p:sp>
      <p:sp>
        <p:nvSpPr>
          <p:cNvPr id="3" name="Content Placeholder 2"/>
          <p:cNvSpPr>
            <a:spLocks noGrp="1"/>
          </p:cNvSpPr>
          <p:nvPr>
            <p:ph idx="1"/>
          </p:nvPr>
        </p:nvSpPr>
        <p:spPr>
          <a:xfrm>
            <a:off x="179512" y="1340768"/>
            <a:ext cx="8712968" cy="5256584"/>
          </a:xfrm>
        </p:spPr>
        <p:style>
          <a:lnRef idx="1">
            <a:schemeClr val="accent2"/>
          </a:lnRef>
          <a:fillRef idx="2">
            <a:schemeClr val="accent2"/>
          </a:fillRef>
          <a:effectRef idx="1">
            <a:schemeClr val="accent2"/>
          </a:effectRef>
          <a:fontRef idx="minor">
            <a:schemeClr val="dk1"/>
          </a:fontRef>
        </p:style>
        <p:txBody>
          <a:bodyPr>
            <a:normAutofit/>
          </a:bodyPr>
          <a:lstStyle/>
          <a:p>
            <a:pPr>
              <a:lnSpc>
                <a:spcPct val="115000"/>
              </a:lnSpc>
              <a:spcAft>
                <a:spcPts val="1000"/>
              </a:spcAft>
            </a:pPr>
            <a:r>
              <a:rPr lang="fa-IR" dirty="0">
                <a:ea typeface="Calibri"/>
                <a:cs typeface="B Nazanin"/>
              </a:rPr>
              <a:t>نمونه از رگه های موکوس مدفوع، گسترش زیرمیکروسکوپ، کشت در آگار خونی با </a:t>
            </a:r>
            <a:r>
              <a:rPr lang="en-US" dirty="0" err="1">
                <a:ea typeface="Calibri"/>
                <a:cs typeface="B Nazanin"/>
              </a:rPr>
              <a:t>Ph</a:t>
            </a:r>
            <a:r>
              <a:rPr lang="en-US" dirty="0" smtClean="0">
                <a:effectLst/>
                <a:latin typeface="B Nazanin"/>
                <a:ea typeface="Calibri"/>
                <a:cs typeface="Arial"/>
              </a:rPr>
              <a:t> </a:t>
            </a:r>
            <a:r>
              <a:rPr lang="fa-IR" dirty="0">
                <a:latin typeface="B Nazanin"/>
                <a:ea typeface="Calibri"/>
              </a:rPr>
              <a:t>نزدیک 9، آزمون اگلوتیناسیون.</a:t>
            </a:r>
            <a:endParaRPr lang="en-US" dirty="0">
              <a:ea typeface="Calibri"/>
              <a:cs typeface="Arial"/>
            </a:endParaRPr>
          </a:p>
          <a:p>
            <a:pPr>
              <a:lnSpc>
                <a:spcPct val="115000"/>
              </a:lnSpc>
              <a:spcAft>
                <a:spcPts val="1000"/>
              </a:spcAft>
            </a:pPr>
            <a:r>
              <a:rPr lang="fa-IR" b="1" dirty="0">
                <a:ea typeface="Calibri"/>
                <a:cs typeface="B Nazanin"/>
              </a:rPr>
              <a:t>ایمنی</a:t>
            </a:r>
            <a:r>
              <a:rPr lang="fa-IR" dirty="0">
                <a:ea typeface="Calibri"/>
                <a:cs typeface="B Nazanin"/>
              </a:rPr>
              <a:t>:یک حمله وبا ایمنی در مقابل عفونت مجدد را به همراه دارد اما مدت زما ن ناشناخته است.</a:t>
            </a:r>
            <a:endParaRPr lang="en-US" dirty="0">
              <a:ea typeface="Calibri"/>
              <a:cs typeface="Arial"/>
            </a:endParaRPr>
          </a:p>
          <a:p>
            <a:pPr>
              <a:lnSpc>
                <a:spcPct val="115000"/>
              </a:lnSpc>
              <a:spcAft>
                <a:spcPts val="1000"/>
              </a:spcAft>
            </a:pPr>
            <a:r>
              <a:rPr lang="fa-IR" b="1" dirty="0">
                <a:ea typeface="Calibri"/>
                <a:cs typeface="B Nazanin"/>
              </a:rPr>
              <a:t>درمان:</a:t>
            </a:r>
            <a:r>
              <a:rPr lang="fa-IR" dirty="0">
                <a:ea typeface="Calibri"/>
                <a:cs typeface="B Nazanin"/>
              </a:rPr>
              <a:t>جایگزینی آب و الکترولیت برای تصحیح دهیدراتاسیون شدید و کمبود نمک میباشد. تتراسایکلین خوراکی باعث کاهش دفع مدفوع میشود شاید در مناطق اندمیک ویبریو نسبت به این دارو مقاوم شده باشد.</a:t>
            </a:r>
            <a:endParaRPr lang="en-US" dirty="0">
              <a:ea typeface="Calibri"/>
              <a:cs typeface="Arial"/>
            </a:endParaRPr>
          </a:p>
          <a:p>
            <a:endParaRPr lang="fa-IR" dirty="0"/>
          </a:p>
        </p:txBody>
      </p:sp>
    </p:spTree>
    <p:extLst>
      <p:ext uri="{BB962C8B-B14F-4D97-AF65-F5344CB8AC3E}">
        <p14:creationId xmlns:p14="http://schemas.microsoft.com/office/powerpoint/2010/main" val="21791433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p:spPr>
        <p:txBody>
          <a:bodyPr>
            <a:normAutofit fontScale="90000"/>
          </a:bodyPr>
          <a:lstStyle/>
          <a:p>
            <a:pPr algn="r">
              <a:lnSpc>
                <a:spcPct val="115000"/>
              </a:lnSpc>
              <a:spcAft>
                <a:spcPts val="1000"/>
              </a:spcAft>
            </a:pPr>
            <a:r>
              <a:rPr lang="fa-IR" b="1" dirty="0">
                <a:ea typeface="Calibri"/>
                <a:cs typeface="B Nazanin"/>
              </a:rPr>
              <a:t>کنترل:</a:t>
            </a:r>
            <a:r>
              <a:rPr lang="en-US" dirty="0">
                <a:ea typeface="Calibri"/>
                <a:cs typeface="Arial"/>
              </a:rPr>
              <a:t/>
            </a:r>
            <a:br>
              <a:rPr lang="en-US" dirty="0">
                <a:ea typeface="Calibri"/>
                <a:cs typeface="Arial"/>
              </a:rPr>
            </a:br>
            <a:endParaRPr lang="fa-IR"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a:lnSpc>
                <a:spcPct val="115000"/>
              </a:lnSpc>
              <a:spcAft>
                <a:spcPts val="1000"/>
              </a:spcAft>
            </a:pPr>
            <a:r>
              <a:rPr lang="fa-IR" dirty="0">
                <a:ea typeface="Calibri"/>
                <a:cs typeface="B Nazanin"/>
              </a:rPr>
              <a:t>بیماری از طریق تماس شخص با فرد مبتلا و یا از طریق آب،غذا و مگس گسترش یابد. حات ناقل بودن بیش از 3تا4 هفته طول میکشد. ویبریوها در آب تا سه هفته زنده میمانند .  </a:t>
            </a:r>
            <a:endParaRPr lang="en-US" dirty="0">
              <a:ea typeface="Calibri"/>
              <a:cs typeface="Arial"/>
            </a:endParaRPr>
          </a:p>
          <a:p>
            <a:endParaRPr lang="fa-IR" dirty="0"/>
          </a:p>
        </p:txBody>
      </p:sp>
    </p:spTree>
    <p:extLst>
      <p:ext uri="{BB962C8B-B14F-4D97-AF65-F5344CB8AC3E}">
        <p14:creationId xmlns:p14="http://schemas.microsoft.com/office/powerpoint/2010/main" val="16883093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Pictures\میکروب\;کلبسیلا و ویبریو\220px-Methylrot_Probe_methyl_red_test.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9512" y="116632"/>
            <a:ext cx="3816424" cy="439248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E:\Pictures\میکروب\;کلبسیلا و ویبریو\220px-IMViC_Result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7984" y="0"/>
            <a:ext cx="4608512" cy="436510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E:\Pictures\میکروب\;کلبسیلا و ویبریو\klebsiella pneumoniae on desoxycholate citrate aga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08104" y="4493447"/>
            <a:ext cx="3635896" cy="2247921"/>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E:\Pictures\میکروب\;کلبسیلا و ویبریو\klebsiella pneumoniae on MacConkey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512" y="4493447"/>
            <a:ext cx="3231232" cy="21550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7586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4624"/>
            <a:ext cx="8229600" cy="6081539"/>
          </a:xfrm>
        </p:spPr>
        <p:style>
          <a:lnRef idx="1">
            <a:schemeClr val="accent2"/>
          </a:lnRef>
          <a:fillRef idx="2">
            <a:schemeClr val="accent2"/>
          </a:fillRef>
          <a:effectRef idx="1">
            <a:schemeClr val="accent2"/>
          </a:effectRef>
          <a:fontRef idx="minor">
            <a:schemeClr val="dk1"/>
          </a:fontRef>
        </p:style>
        <p:txBody>
          <a:bodyPr/>
          <a:lstStyle/>
          <a:p>
            <a:pPr>
              <a:lnSpc>
                <a:spcPct val="115000"/>
              </a:lnSpc>
              <a:spcAft>
                <a:spcPts val="1000"/>
              </a:spcAft>
            </a:pPr>
            <a:r>
              <a:rPr lang="fa-IR" dirty="0">
                <a:ea typeface="Calibri"/>
                <a:cs typeface="B Nazanin"/>
              </a:rPr>
              <a:t>سالمونلا گونه های مختلف دارد که بر اساس  هیبریداسیون </a:t>
            </a:r>
            <a:r>
              <a:rPr lang="en-US" dirty="0">
                <a:ea typeface="Calibri"/>
                <a:cs typeface="B Nazanin"/>
              </a:rPr>
              <a:t>DNA-DNA</a:t>
            </a:r>
            <a:r>
              <a:rPr lang="fa-IR" dirty="0">
                <a:ea typeface="Calibri"/>
                <a:cs typeface="B Nazanin"/>
              </a:rPr>
              <a:t> طبقه بندی میشود. سالمونلا پاراتایفی </a:t>
            </a:r>
            <a:r>
              <a:rPr lang="en-US" dirty="0">
                <a:ea typeface="Calibri"/>
                <a:cs typeface="B Nazanin"/>
              </a:rPr>
              <a:t>A</a:t>
            </a:r>
            <a:r>
              <a:rPr lang="fa-IR" dirty="0">
                <a:ea typeface="Calibri"/>
                <a:cs typeface="B Nazanin"/>
              </a:rPr>
              <a:t> ، سالمونلا تایفی، سالمونلا کلراسوئیس گونه های سالمونلا  هستند. </a:t>
            </a:r>
            <a:endParaRPr lang="en-US" dirty="0">
              <a:ea typeface="Calibri"/>
              <a:cs typeface="Arial"/>
            </a:endParaRPr>
          </a:p>
          <a:p>
            <a:pPr>
              <a:lnSpc>
                <a:spcPct val="115000"/>
              </a:lnSpc>
              <a:spcAft>
                <a:spcPts val="1000"/>
              </a:spcAft>
            </a:pPr>
            <a:r>
              <a:rPr lang="fa-IR" dirty="0">
                <a:ea typeface="Calibri"/>
                <a:cs typeface="B Nazanin"/>
              </a:rPr>
              <a:t>دارای آنتی ژن </a:t>
            </a:r>
            <a:r>
              <a:rPr lang="en-US" dirty="0">
                <a:ea typeface="Calibri"/>
                <a:cs typeface="B Nazanin"/>
              </a:rPr>
              <a:t>H</a:t>
            </a:r>
            <a:r>
              <a:rPr lang="fa-IR" dirty="0">
                <a:ea typeface="Calibri"/>
                <a:cs typeface="B Nazanin"/>
              </a:rPr>
              <a:t>( حرکت) و </a:t>
            </a:r>
            <a:r>
              <a:rPr lang="en-US" dirty="0">
                <a:ea typeface="Calibri"/>
                <a:cs typeface="B Nazanin"/>
              </a:rPr>
              <a:t>O</a:t>
            </a:r>
            <a:r>
              <a:rPr lang="fa-IR" dirty="0">
                <a:ea typeface="Calibri"/>
                <a:cs typeface="B Nazanin"/>
              </a:rPr>
              <a:t>( کلنی های صاف و وام دار) و </a:t>
            </a:r>
            <a:r>
              <a:rPr lang="en-US" dirty="0">
                <a:ea typeface="Calibri"/>
                <a:cs typeface="B Nazanin"/>
              </a:rPr>
              <a:t>Vi</a:t>
            </a:r>
            <a:r>
              <a:rPr lang="fa-IR" dirty="0">
                <a:ea typeface="Calibri"/>
                <a:cs typeface="B Nazanin"/>
              </a:rPr>
              <a:t>  هست.</a:t>
            </a:r>
            <a:endParaRPr lang="en-US" dirty="0">
              <a:ea typeface="Calibri"/>
              <a:cs typeface="Arial"/>
            </a:endParaRPr>
          </a:p>
          <a:p>
            <a:endParaRPr lang="fa-IR" dirty="0"/>
          </a:p>
        </p:txBody>
      </p:sp>
      <p:pic>
        <p:nvPicPr>
          <p:cNvPr id="1026" name="Picture 2" descr="E:\Pictures\میکروب\;کلبسیلا و ویبریو\salmonell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140968"/>
            <a:ext cx="4032448" cy="29523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60461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p:spPr>
        <p:txBody>
          <a:bodyPr>
            <a:normAutofit fontScale="90000"/>
          </a:bodyPr>
          <a:lstStyle/>
          <a:p>
            <a:pPr algn="r">
              <a:lnSpc>
                <a:spcPct val="115000"/>
              </a:lnSpc>
              <a:spcAft>
                <a:spcPts val="1000"/>
              </a:spcAft>
            </a:pPr>
            <a:r>
              <a:rPr lang="fa-IR" b="1" dirty="0">
                <a:ea typeface="Calibri"/>
                <a:cs typeface="B Nazanin"/>
              </a:rPr>
              <a:t>بیماریزایی:</a:t>
            </a:r>
            <a:r>
              <a:rPr lang="en-US" dirty="0">
                <a:ea typeface="Calibri"/>
                <a:cs typeface="Arial"/>
              </a:rPr>
              <a:t/>
            </a:r>
            <a:br>
              <a:rPr lang="en-US" dirty="0">
                <a:ea typeface="Calibri"/>
                <a:cs typeface="Arial"/>
              </a:rPr>
            </a:br>
            <a:endParaRPr lang="fa-IR"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a:lnSpc>
                <a:spcPct val="115000"/>
              </a:lnSpc>
              <a:spcAft>
                <a:spcPts val="1000"/>
              </a:spcAft>
            </a:pPr>
            <a:r>
              <a:rPr lang="fa-IR" dirty="0" smtClean="0">
                <a:ea typeface="Calibri"/>
                <a:cs typeface="B Nazanin"/>
              </a:rPr>
              <a:t>1</a:t>
            </a:r>
            <a:r>
              <a:rPr lang="fa-IR" b="1" dirty="0" smtClean="0">
                <a:ea typeface="Calibri"/>
                <a:cs typeface="B Nazanin"/>
              </a:rPr>
              <a:t>-تب </a:t>
            </a:r>
            <a:r>
              <a:rPr lang="fa-IR" b="1" dirty="0">
                <a:ea typeface="Calibri"/>
                <a:cs typeface="B Nazanin"/>
              </a:rPr>
              <a:t>روده ای (تب تیفوئید):</a:t>
            </a:r>
            <a:r>
              <a:rPr lang="fa-IR" dirty="0">
                <a:ea typeface="Calibri"/>
                <a:cs typeface="B Nazanin"/>
              </a:rPr>
              <a:t> این سندرم توسط سالمونلا تایفی ایجاد میشود سالمونلای بلع شده به روده کوچک میرسد و سپس به سیستم لنفاوی و جریان خون وارد میشود ، ارگانیسم در مدفوع دفع میشود. بعد از یک دوره 10 تا 14 روزه تب، بی حالی، سردرد</a:t>
            </a:r>
            <a:endParaRPr lang="en-US" dirty="0">
              <a:ea typeface="Calibri"/>
              <a:cs typeface="Arial"/>
            </a:endParaRPr>
          </a:p>
          <a:p>
            <a:pPr>
              <a:lnSpc>
                <a:spcPct val="115000"/>
              </a:lnSpc>
              <a:spcAft>
                <a:spcPts val="1000"/>
              </a:spcAft>
            </a:pPr>
            <a:r>
              <a:rPr lang="fa-IR" dirty="0">
                <a:ea typeface="Calibri"/>
                <a:cs typeface="B Nazanin"/>
              </a:rPr>
              <a:t>، یبوست،  درد عضلانی و طحال و کبد بزرگ میشود. نقاط قرمزی بطور موقت روی پوست شکم یا سینه بوجود می اید. </a:t>
            </a:r>
            <a:endParaRPr lang="en-US" dirty="0">
              <a:ea typeface="Calibri"/>
              <a:cs typeface="Arial"/>
            </a:endParaRPr>
          </a:p>
          <a:p>
            <a:pPr>
              <a:lnSpc>
                <a:spcPct val="115000"/>
              </a:lnSpc>
              <a:spcAft>
                <a:spcPts val="1000"/>
              </a:spcAft>
            </a:pPr>
            <a:r>
              <a:rPr lang="fa-IR" dirty="0">
                <a:solidFill>
                  <a:srgbClr val="00B0F0"/>
                </a:solidFill>
                <a:ea typeface="Calibri"/>
                <a:cs typeface="B Nazanin"/>
              </a:rPr>
              <a:t>ضایعات اصلی عبارتنداز </a:t>
            </a:r>
            <a:r>
              <a:rPr lang="fa-IR" dirty="0">
                <a:ea typeface="Calibri"/>
                <a:cs typeface="B Nazanin"/>
              </a:rPr>
              <a:t>: نکروز بافت لنفاوی، نکروز کانونی کبد، التهاب کیسه صفرا ، ریه و سایر اعضا.</a:t>
            </a:r>
            <a:endParaRPr lang="en-US" dirty="0">
              <a:ea typeface="Calibri"/>
              <a:cs typeface="Arial"/>
            </a:endParaRPr>
          </a:p>
        </p:txBody>
      </p:sp>
    </p:spTree>
    <p:extLst>
      <p:ext uri="{BB962C8B-B14F-4D97-AF65-F5344CB8AC3E}">
        <p14:creationId xmlns:p14="http://schemas.microsoft.com/office/powerpoint/2010/main" val="4121237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style>
          <a:lnRef idx="1">
            <a:schemeClr val="accent2"/>
          </a:lnRef>
          <a:fillRef idx="2">
            <a:schemeClr val="accent2"/>
          </a:fillRef>
          <a:effectRef idx="1">
            <a:schemeClr val="accent2"/>
          </a:effectRef>
          <a:fontRef idx="minor">
            <a:schemeClr val="dk1"/>
          </a:fontRef>
        </p:style>
        <p:txBody>
          <a:bodyPr/>
          <a:lstStyle/>
          <a:p>
            <a:r>
              <a:rPr lang="fa-IR" b="1" dirty="0">
                <a:ea typeface="Calibri"/>
                <a:cs typeface="B Nazanin"/>
              </a:rPr>
              <a:t>2-باکترمی</a:t>
            </a:r>
            <a:r>
              <a:rPr lang="fa-IR" dirty="0">
                <a:ea typeface="Calibri"/>
                <a:cs typeface="B Nazanin"/>
              </a:rPr>
              <a:t> یا ضایعات موضعی: در عفونت با سالمونلا کلراسوئیس بوجود می اید. باکتری به جریان خون تهاجم دارد تظاهرات روده ای وجود ندارد اما کشت خون مثبت هست</a:t>
            </a:r>
            <a:endParaRPr lang="fa-IR" dirty="0"/>
          </a:p>
        </p:txBody>
      </p:sp>
    </p:spTree>
    <p:extLst>
      <p:ext uri="{BB962C8B-B14F-4D97-AF65-F5344CB8AC3E}">
        <p14:creationId xmlns:p14="http://schemas.microsoft.com/office/powerpoint/2010/main" val="40393824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style>
          <a:lnRef idx="1">
            <a:schemeClr val="accent2"/>
          </a:lnRef>
          <a:fillRef idx="2">
            <a:schemeClr val="accent2"/>
          </a:fillRef>
          <a:effectRef idx="1">
            <a:schemeClr val="accent2"/>
          </a:effectRef>
          <a:fontRef idx="minor">
            <a:schemeClr val="dk1"/>
          </a:fontRef>
        </p:style>
        <p:txBody>
          <a:bodyPr/>
          <a:lstStyle/>
          <a:p>
            <a:r>
              <a:rPr lang="fa-IR" dirty="0">
                <a:ea typeface="Calibri"/>
                <a:cs typeface="B Nazanin"/>
              </a:rPr>
              <a:t>3</a:t>
            </a:r>
            <a:r>
              <a:rPr lang="fa-IR" b="1" dirty="0">
                <a:ea typeface="Calibri"/>
                <a:cs typeface="B Nazanin"/>
              </a:rPr>
              <a:t>-انتروکولیت:</a:t>
            </a:r>
            <a:r>
              <a:rPr lang="fa-IR" b="1" dirty="0">
                <a:ea typeface="Calibri"/>
                <a:cs typeface="Times New Roman"/>
              </a:rPr>
              <a:t>"</a:t>
            </a:r>
            <a:r>
              <a:rPr lang="fa-IR" dirty="0">
                <a:ea typeface="Calibri"/>
                <a:cs typeface="Times New Roman"/>
              </a:rPr>
              <a:t>(مسمومیت غذایی) </a:t>
            </a:r>
            <a:endParaRPr lang="fa-IR" dirty="0" smtClean="0">
              <a:ea typeface="Calibri"/>
              <a:cs typeface="Times New Roman"/>
            </a:endParaRPr>
          </a:p>
          <a:p>
            <a:r>
              <a:rPr lang="fa-IR" dirty="0" smtClean="0">
                <a:ea typeface="Calibri"/>
                <a:cs typeface="Times New Roman"/>
              </a:rPr>
              <a:t>توسط </a:t>
            </a:r>
            <a:r>
              <a:rPr lang="fa-IR" dirty="0">
                <a:ea typeface="Calibri"/>
                <a:cs typeface="Times New Roman"/>
              </a:rPr>
              <a:t>همه گونه های سالمونلا میتواند ایجاد شود 48 ساعت پس از بلع  سالمونلا تهوع، سردرد، استفراغ و اسهال شدید  ، تب پایین است. </a:t>
            </a:r>
            <a:r>
              <a:rPr lang="fa-IR" dirty="0">
                <a:ea typeface="Calibri"/>
                <a:cs typeface="B Nazanin"/>
              </a:rPr>
              <a:t> ضایعات التهابی روده کوچک و بزرگ بوجود می اید.کشت خون منفی  اما سالمونلا در مدفوع است. </a:t>
            </a:r>
            <a:endParaRPr lang="fa-IR" dirty="0"/>
          </a:p>
        </p:txBody>
      </p:sp>
    </p:spTree>
    <p:extLst>
      <p:ext uri="{BB962C8B-B14F-4D97-AF65-F5344CB8AC3E}">
        <p14:creationId xmlns:p14="http://schemas.microsoft.com/office/powerpoint/2010/main" val="11264271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style>
          <a:lnRef idx="1">
            <a:schemeClr val="accent2"/>
          </a:lnRef>
          <a:fillRef idx="2">
            <a:schemeClr val="accent2"/>
          </a:fillRef>
          <a:effectRef idx="1">
            <a:schemeClr val="accent2"/>
          </a:effectRef>
          <a:fontRef idx="minor">
            <a:schemeClr val="dk1"/>
          </a:fontRef>
        </p:style>
        <p:txBody>
          <a:bodyPr/>
          <a:lstStyle/>
          <a:p>
            <a:pPr>
              <a:lnSpc>
                <a:spcPct val="115000"/>
              </a:lnSpc>
              <a:spcAft>
                <a:spcPts val="1000"/>
              </a:spcAft>
            </a:pPr>
            <a:r>
              <a:rPr lang="fa-IR" dirty="0">
                <a:ea typeface="Calibri"/>
                <a:cs typeface="B Nazanin"/>
              </a:rPr>
              <a:t>روی محیط های افتراقی :</a:t>
            </a:r>
            <a:r>
              <a:rPr lang="en-US" dirty="0">
                <a:ea typeface="Calibri"/>
                <a:cs typeface="B Nazanin"/>
              </a:rPr>
              <a:t>EMB</a:t>
            </a:r>
            <a:r>
              <a:rPr lang="fa-IR" dirty="0">
                <a:ea typeface="Calibri"/>
                <a:cs typeface="B Nazanin"/>
              </a:rPr>
              <a:t> ، مک کانکی،سولفیت بیسموت رشد میکنند. محیط انتخابی </a:t>
            </a:r>
            <a:r>
              <a:rPr lang="en-US" dirty="0" err="1">
                <a:ea typeface="Calibri"/>
                <a:cs typeface="B Nazanin"/>
              </a:rPr>
              <a:t>s.s</a:t>
            </a:r>
            <a:r>
              <a:rPr lang="fa-IR" dirty="0">
                <a:ea typeface="Calibri"/>
                <a:cs typeface="B Nazanin"/>
              </a:rPr>
              <a:t> و </a:t>
            </a:r>
            <a:r>
              <a:rPr lang="en-US" dirty="0">
                <a:ea typeface="Calibri"/>
                <a:cs typeface="B Nazanin"/>
              </a:rPr>
              <a:t>XLD</a:t>
            </a:r>
            <a:r>
              <a:rPr lang="fa-IR" dirty="0">
                <a:ea typeface="Calibri"/>
                <a:cs typeface="B Nazanin"/>
              </a:rPr>
              <a:t>  و محیط غنی سلنیت </a:t>
            </a:r>
            <a:r>
              <a:rPr lang="en-US" dirty="0">
                <a:ea typeface="Calibri"/>
                <a:cs typeface="B Nazanin"/>
              </a:rPr>
              <a:t>F</a:t>
            </a:r>
            <a:r>
              <a:rPr lang="fa-IR" dirty="0">
                <a:ea typeface="Calibri"/>
                <a:cs typeface="B Nazanin"/>
              </a:rPr>
              <a:t> جلو تکثیر روده ای ها را میگیرد. </a:t>
            </a:r>
            <a:endParaRPr lang="en-US" dirty="0">
              <a:ea typeface="Calibri"/>
              <a:cs typeface="Arial"/>
            </a:endParaRPr>
          </a:p>
          <a:p>
            <a:r>
              <a:rPr lang="fa-IR" dirty="0">
                <a:ea typeface="Calibri"/>
                <a:cs typeface="B Nazanin"/>
              </a:rPr>
              <a:t>از آزمون </a:t>
            </a:r>
            <a:r>
              <a:rPr lang="fa-IR" dirty="0">
                <a:solidFill>
                  <a:srgbClr val="00B0F0"/>
                </a:solidFill>
                <a:ea typeface="Calibri"/>
                <a:cs typeface="B Nazanin"/>
              </a:rPr>
              <a:t>ویدال</a:t>
            </a:r>
            <a:r>
              <a:rPr lang="fa-IR" dirty="0">
                <a:ea typeface="Calibri"/>
                <a:cs typeface="B Nazanin"/>
              </a:rPr>
              <a:t> برای تشخیص سالمونلا استفاده میشود. کسانیکه به سالمونلا مبتلا شده اند میتوانند ناقلین دائم باشند چون سالمونلا را در کیسه صفرا یا روده و دستگاه ادرای نگه میدارند. </a:t>
            </a:r>
            <a:endParaRPr lang="fa-IR" dirty="0"/>
          </a:p>
        </p:txBody>
      </p:sp>
    </p:spTree>
    <p:extLst>
      <p:ext uri="{BB962C8B-B14F-4D97-AF65-F5344CB8AC3E}">
        <p14:creationId xmlns:p14="http://schemas.microsoft.com/office/powerpoint/2010/main" val="26736114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p:spPr>
        <p:txBody>
          <a:bodyPr>
            <a:normAutofit fontScale="90000"/>
          </a:bodyPr>
          <a:lstStyle/>
          <a:p>
            <a:pPr algn="r">
              <a:lnSpc>
                <a:spcPct val="115000"/>
              </a:lnSpc>
              <a:spcAft>
                <a:spcPts val="1000"/>
              </a:spcAft>
            </a:pPr>
            <a:r>
              <a:rPr lang="fa-IR" b="1" dirty="0">
                <a:ea typeface="Calibri"/>
                <a:cs typeface="B Nazanin"/>
              </a:rPr>
              <a:t>منابع عفونت: </a:t>
            </a:r>
            <a:r>
              <a:rPr lang="en-US" dirty="0">
                <a:ea typeface="Calibri"/>
                <a:cs typeface="Arial"/>
              </a:rPr>
              <a:t/>
            </a:r>
            <a:br>
              <a:rPr lang="en-US" dirty="0">
                <a:ea typeface="Calibri"/>
                <a:cs typeface="Arial"/>
              </a:rPr>
            </a:br>
            <a:endParaRPr lang="fa-IR"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r>
              <a:rPr lang="fa-IR" dirty="0">
                <a:ea typeface="Calibri"/>
                <a:cs typeface="B Nazanin"/>
              </a:rPr>
              <a:t>آب الوده، شیر و محصولات لبنی ، صدفهای که از اب الوده گرفته میشوند و تخم مرغ خشک شده یا یخ زده، گوشت ، مواد مخدر( ماری جوانا ) و رنگهای حیوانی (مثل کارمین) که در دارو ها و غذا کاربرد دارد، حیوانات خانگی مانند </a:t>
            </a:r>
            <a:r>
              <a:rPr lang="fa-IR" dirty="0" smtClean="0">
                <a:ea typeface="Calibri"/>
                <a:cs typeface="B Nazanin"/>
              </a:rPr>
              <a:t>لاک پشت </a:t>
            </a:r>
            <a:r>
              <a:rPr lang="fa-IR" dirty="0">
                <a:ea typeface="Calibri"/>
                <a:cs typeface="B Nazanin"/>
              </a:rPr>
              <a:t>،سگ، گربه</a:t>
            </a:r>
            <a:endParaRPr lang="fa-IR" dirty="0"/>
          </a:p>
        </p:txBody>
      </p:sp>
    </p:spTree>
    <p:extLst>
      <p:ext uri="{BB962C8B-B14F-4D97-AF65-F5344CB8AC3E}">
        <p14:creationId xmlns:p14="http://schemas.microsoft.com/office/powerpoint/2010/main" val="20778346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2050" name="Picture 2" descr="E:\Pictures\میکروب\;کلبسیلا و ویبریو\24918913710476883175692172264332127170235.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9512" y="0"/>
            <a:ext cx="5112568" cy="666936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E:\Pictures\میکروب\;کلبسیلا و ویبریو\ویبریو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088" y="0"/>
            <a:ext cx="3779912" cy="6741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4603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p:spPr>
        <p:txBody>
          <a:bodyPr>
            <a:normAutofit fontScale="90000"/>
          </a:bodyPr>
          <a:lstStyle/>
          <a:p>
            <a:r>
              <a:rPr lang="fa-IR" b="1" dirty="0"/>
              <a:t>ویبریو </a:t>
            </a:r>
            <a:r>
              <a:rPr lang="en-US" b="1" dirty="0"/>
              <a:t>Vibrio </a:t>
            </a:r>
            <a:r>
              <a:rPr lang="en-US" dirty="0"/>
              <a:t/>
            </a:r>
            <a:br>
              <a:rPr lang="en-US" dirty="0"/>
            </a:br>
            <a:endParaRPr lang="fa-IR" dirty="0"/>
          </a:p>
        </p:txBody>
      </p:sp>
      <p:sp>
        <p:nvSpPr>
          <p:cNvPr id="3" name="Content Placeholder 2"/>
          <p:cNvSpPr>
            <a:spLocks noGrp="1"/>
          </p:cNvSpPr>
          <p:nvPr>
            <p:ph idx="1"/>
          </p:nvPr>
        </p:nvSpPr>
        <p:spPr>
          <a:xfrm>
            <a:off x="457200" y="980728"/>
            <a:ext cx="8229600" cy="5616624"/>
          </a:xfrm>
        </p:spPr>
        <p:style>
          <a:lnRef idx="1">
            <a:schemeClr val="accent2"/>
          </a:lnRef>
          <a:fillRef idx="2">
            <a:schemeClr val="accent2"/>
          </a:fillRef>
          <a:effectRef idx="1">
            <a:schemeClr val="accent2"/>
          </a:effectRef>
          <a:fontRef idx="minor">
            <a:schemeClr val="dk1"/>
          </a:fontRef>
        </p:style>
        <p:txBody>
          <a:bodyPr>
            <a:normAutofit/>
          </a:bodyPr>
          <a:lstStyle/>
          <a:p>
            <a:pPr>
              <a:lnSpc>
                <a:spcPct val="115000"/>
              </a:lnSpc>
              <a:spcAft>
                <a:spcPts val="1000"/>
              </a:spcAft>
            </a:pPr>
            <a:r>
              <a:rPr lang="fa-IR" dirty="0">
                <a:ea typeface="Calibri"/>
                <a:cs typeface="B Nazanin"/>
              </a:rPr>
              <a:t>از جمله شایعترین باکتریها در ابهای سطحی و دریاها است باسیلهای هوازی ،خمیده، متحرک،دارای یک تاژک قطبی هستند. شامل ویبریو کلرا عامل وبا و ویبریو پاراهمولیتیکوس (گاستروانتریت حاد در اثر خوردن غذای </a:t>
            </a:r>
            <a:r>
              <a:rPr lang="fa-IR" dirty="0" smtClean="0">
                <a:ea typeface="Calibri"/>
                <a:cs typeface="B Nazanin"/>
              </a:rPr>
              <a:t>دریایی) </a:t>
            </a:r>
            <a:r>
              <a:rPr lang="fa-IR" dirty="0">
                <a:ea typeface="Calibri"/>
                <a:cs typeface="B Nazanin"/>
              </a:rPr>
              <a:t>،صدف و ماهی خام) جنس های آئروموناس(در آب شیرین و بدن حیوانات خونسرد) ،پلزیوموناس(در بدن جانداران خونسرد و خونگرم)،کمپیلوباکتر(در بدن حیوانات اهلی) ،هلیکوباکتر (ایجاد گاستریت و زخم دوازدهه</a:t>
            </a:r>
            <a:r>
              <a:rPr lang="fa-IR" dirty="0">
                <a:ea typeface="Calibri"/>
                <a:cs typeface="Times New Roman"/>
              </a:rPr>
              <a:t>) </a:t>
            </a:r>
            <a:r>
              <a:rPr lang="fa-IR" dirty="0">
                <a:ea typeface="Calibri"/>
                <a:cs typeface="B Nazanin"/>
              </a:rPr>
              <a:t>است.</a:t>
            </a:r>
            <a:endParaRPr lang="en-US" dirty="0">
              <a:ea typeface="Calibri"/>
              <a:cs typeface="Arial"/>
            </a:endParaRPr>
          </a:p>
          <a:p>
            <a:endParaRPr lang="fa-IR" dirty="0"/>
          </a:p>
        </p:txBody>
      </p:sp>
    </p:spTree>
    <p:extLst>
      <p:ext uri="{BB962C8B-B14F-4D97-AF65-F5344CB8AC3E}">
        <p14:creationId xmlns:p14="http://schemas.microsoft.com/office/powerpoint/2010/main" val="849301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TotalTime>
  <Words>1027</Words>
  <Application>Microsoft Office PowerPoint</Application>
  <PresentationFormat>On-screen Show (4:3)</PresentationFormat>
  <Paragraphs>36</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باکتری سالمونلا salmonella </vt:lpstr>
      <vt:lpstr>PowerPoint Presentation</vt:lpstr>
      <vt:lpstr>بیماریزایی: </vt:lpstr>
      <vt:lpstr>PowerPoint Presentation</vt:lpstr>
      <vt:lpstr>PowerPoint Presentation</vt:lpstr>
      <vt:lpstr>PowerPoint Presentation</vt:lpstr>
      <vt:lpstr>منابع عفونت:  </vt:lpstr>
      <vt:lpstr>PowerPoint Presentation</vt:lpstr>
      <vt:lpstr>ویبریو Vibrio  </vt:lpstr>
      <vt:lpstr>ویبریو کلرا  V.cholerae </vt:lpstr>
      <vt:lpstr>PowerPoint Presentation</vt:lpstr>
      <vt:lpstr>ساختار آنتی ژنی:</vt:lpstr>
      <vt:lpstr>انترو توکسین ویبریوکلرا</vt:lpstr>
      <vt:lpstr>بیماریزایی: </vt:lpstr>
      <vt:lpstr>PowerPoint Presentation</vt:lpstr>
      <vt:lpstr>یافته های بالینی:</vt:lpstr>
      <vt:lpstr>آزمون تشخیص آزمایشگاهی،:</vt:lpstr>
      <vt:lpstr>کنترل: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917-112-1958</dc:creator>
  <cp:lastModifiedBy>917-112-1958</cp:lastModifiedBy>
  <cp:revision>20</cp:revision>
  <dcterms:created xsi:type="dcterms:W3CDTF">2013-12-05T07:35:05Z</dcterms:created>
  <dcterms:modified xsi:type="dcterms:W3CDTF">2013-12-05T16:05:06Z</dcterms:modified>
</cp:coreProperties>
</file>