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4/4/2020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b="1" dirty="0" smtClean="0">
                <a:solidFill>
                  <a:schemeClr val="tx1"/>
                </a:solidFill>
              </a:rPr>
              <a:t>اثر فرایند بر ارزش غذاها</a:t>
            </a:r>
            <a:br>
              <a:rPr lang="fa-IR" b="1" dirty="0" smtClean="0">
                <a:solidFill>
                  <a:schemeClr val="tx1"/>
                </a:solidFill>
              </a:rPr>
            </a:br>
            <a:r>
              <a:rPr lang="en-US" b="1" dirty="0">
                <a:solidFill>
                  <a:schemeClr val="tx1"/>
                </a:solidFill>
              </a:rPr>
              <a:t>The effect of food processing on nutrients</a:t>
            </a:r>
          </a:p>
        </p:txBody>
      </p:sp>
      <p:sp>
        <p:nvSpPr>
          <p:cNvPr id="3" name="Subtitle 2"/>
          <p:cNvSpPr>
            <a:spLocks noGrp="1"/>
          </p:cNvSpPr>
          <p:nvPr>
            <p:ph type="subTitle" idx="1"/>
          </p:nvPr>
        </p:nvSpPr>
        <p:spPr/>
        <p:txBody>
          <a:bodyPr/>
          <a:lstStyle/>
          <a:p>
            <a:r>
              <a:rPr lang="fa-IR" b="1" dirty="0" smtClean="0">
                <a:solidFill>
                  <a:schemeClr val="tx1"/>
                </a:solidFill>
              </a:rPr>
              <a:t>مدرس:</a:t>
            </a:r>
          </a:p>
          <a:p>
            <a:r>
              <a:rPr lang="fa-IR" b="1" dirty="0" smtClean="0">
                <a:solidFill>
                  <a:schemeClr val="tx1"/>
                </a:solidFill>
              </a:rPr>
              <a:t>الناز تلسچی امیرخیزی</a:t>
            </a:r>
          </a:p>
          <a:p>
            <a:endParaRPr lang="en-US" b="1" dirty="0">
              <a:solidFill>
                <a:schemeClr val="tx1"/>
              </a:solidFill>
            </a:endParaRPr>
          </a:p>
        </p:txBody>
      </p:sp>
    </p:spTree>
    <p:extLst>
      <p:ext uri="{BB962C8B-B14F-4D97-AF65-F5344CB8AC3E}">
        <p14:creationId xmlns:p14="http://schemas.microsoft.com/office/powerpoint/2010/main" val="121431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667000"/>
            <a:ext cx="8534399" cy="3459163"/>
          </a:xfrm>
        </p:spPr>
        <p:txBody>
          <a:bodyPr>
            <a:normAutofit lnSpcReduction="10000"/>
          </a:bodyPr>
          <a:lstStyle/>
          <a:p>
            <a:pPr marL="0" indent="0" algn="r" rtl="1">
              <a:buNone/>
            </a:pPr>
            <a:r>
              <a:rPr lang="fa-IR" b="1" dirty="0">
                <a:solidFill>
                  <a:schemeClr val="tx1"/>
                </a:solidFill>
              </a:rPr>
              <a:t>تغییرات ایجاد شده بر روی </a:t>
            </a:r>
            <a:r>
              <a:rPr lang="fa-IR" b="1" u="sng" dirty="0">
                <a:solidFill>
                  <a:schemeClr val="tx1"/>
                </a:solidFill>
              </a:rPr>
              <a:t>گوجه فرنگی </a:t>
            </a:r>
            <a:r>
              <a:rPr lang="fa-IR" b="1" dirty="0">
                <a:solidFill>
                  <a:schemeClr val="tx1"/>
                </a:solidFill>
              </a:rPr>
              <a:t>در طی دوره انبار مانی نادرست:</a:t>
            </a:r>
          </a:p>
          <a:p>
            <a:pPr marL="0" indent="0" algn="r" rtl="1">
              <a:buNone/>
            </a:pPr>
            <a:endParaRPr lang="fa-IR" b="1" dirty="0">
              <a:solidFill>
                <a:schemeClr val="tx1"/>
              </a:solidFill>
            </a:endParaRPr>
          </a:p>
          <a:p>
            <a:pPr marL="0" indent="0" algn="r" rtl="1">
              <a:buNone/>
            </a:pPr>
            <a:endParaRPr lang="fa-IR" b="1" dirty="0">
              <a:solidFill>
                <a:schemeClr val="tx1"/>
              </a:solidFill>
            </a:endParaRPr>
          </a:p>
          <a:p>
            <a:pPr algn="r" rtl="1">
              <a:buFont typeface="Wingdings" panose="05000000000000000000" pitchFamily="2" charset="2"/>
              <a:buChar char="Ø"/>
            </a:pPr>
            <a:r>
              <a:rPr lang="fa-IR" b="1" dirty="0">
                <a:solidFill>
                  <a:schemeClr val="tx1"/>
                </a:solidFill>
              </a:rPr>
              <a:t>برداشت ان به دو صورت رسیده و نارس صورت میگیرد.</a:t>
            </a:r>
          </a:p>
          <a:p>
            <a:pPr algn="r" rtl="1">
              <a:buFont typeface="Wingdings" panose="05000000000000000000" pitchFamily="2" charset="2"/>
              <a:buChar char="Ø"/>
            </a:pPr>
            <a:endParaRPr lang="fa-IR" b="1" dirty="0">
              <a:solidFill>
                <a:schemeClr val="tx1"/>
              </a:solidFill>
            </a:endParaRPr>
          </a:p>
          <a:p>
            <a:pPr marL="0" indent="0" algn="r" rtl="1">
              <a:buNone/>
            </a:pPr>
            <a:r>
              <a:rPr lang="fa-IR" b="1" dirty="0">
                <a:solidFill>
                  <a:schemeClr val="tx1"/>
                </a:solidFill>
              </a:rPr>
              <a:t>        نارس =  ویتامین </a:t>
            </a:r>
            <a:r>
              <a:rPr lang="en-US" b="1" dirty="0">
                <a:solidFill>
                  <a:schemeClr val="tx1"/>
                </a:solidFill>
              </a:rPr>
              <a:t>C</a:t>
            </a:r>
            <a:r>
              <a:rPr lang="fa-IR" b="1" dirty="0">
                <a:solidFill>
                  <a:schemeClr val="tx1"/>
                </a:solidFill>
              </a:rPr>
              <a:t> و مواد مولد عطر و طعم کمتر است.</a:t>
            </a:r>
          </a:p>
          <a:p>
            <a:pPr marL="0" indent="0" algn="r" rtl="1">
              <a:buNone/>
            </a:pPr>
            <a:endParaRPr lang="fa-IR" b="1" dirty="0">
              <a:solidFill>
                <a:schemeClr val="tx1"/>
              </a:solidFill>
            </a:endParaRPr>
          </a:p>
          <a:p>
            <a:pPr marL="0" indent="0" algn="r" rtl="1">
              <a:buNone/>
            </a:pPr>
            <a:r>
              <a:rPr lang="fa-IR" b="1" dirty="0">
                <a:solidFill>
                  <a:schemeClr val="tx1"/>
                </a:solidFill>
              </a:rPr>
              <a:t>        دلیل چیدن نارس= شرایط اب و هوایی نامساعد ( رطوبت     وحرارت     ) </a:t>
            </a:r>
          </a:p>
          <a:p>
            <a:endParaRPr lang="en-US" b="1"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202" y="4257869"/>
            <a:ext cx="396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rved Left Arrow 5"/>
          <p:cNvSpPr/>
          <p:nvPr/>
        </p:nvSpPr>
        <p:spPr>
          <a:xfrm>
            <a:off x="8271721" y="5073844"/>
            <a:ext cx="381000" cy="533400"/>
          </a:xfrm>
          <a:prstGeom prst="curvedLef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84994"/>
            <a:ext cx="2809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 Arrow 7"/>
          <p:cNvSpPr/>
          <p:nvPr/>
        </p:nvSpPr>
        <p:spPr>
          <a:xfrm>
            <a:off x="762000" y="5410394"/>
            <a:ext cx="228600" cy="4191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 y="3036498"/>
            <a:ext cx="174307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7044"/>
            <a:ext cx="5181600" cy="23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747" y="228599"/>
            <a:ext cx="3497053"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69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500533" cy="6400800"/>
          </a:xfrm>
        </p:spPr>
        <p:txBody>
          <a:bodyPr>
            <a:noAutofit/>
          </a:bodyPr>
          <a:lstStyle/>
          <a:p>
            <a:pPr marL="0" indent="0" algn="r" rtl="1">
              <a:buNone/>
            </a:pPr>
            <a:r>
              <a:rPr lang="fa-IR" b="1" dirty="0">
                <a:solidFill>
                  <a:schemeClr val="tx1"/>
                </a:solidFill>
              </a:rPr>
              <a:t>تغییرات ایجاد شده بر روی </a:t>
            </a:r>
            <a:r>
              <a:rPr lang="fa-IR" b="1" u="sng" dirty="0">
                <a:solidFill>
                  <a:schemeClr val="tx1"/>
                </a:solidFill>
              </a:rPr>
              <a:t>سیب </a:t>
            </a:r>
            <a:r>
              <a:rPr lang="fa-IR" b="1" u="sng" dirty="0" smtClean="0">
                <a:solidFill>
                  <a:schemeClr val="tx1"/>
                </a:solidFill>
              </a:rPr>
              <a:t>زمینی </a:t>
            </a:r>
            <a:r>
              <a:rPr lang="fa-IR" b="1" dirty="0" smtClean="0">
                <a:solidFill>
                  <a:schemeClr val="tx1"/>
                </a:solidFill>
              </a:rPr>
              <a:t>در </a:t>
            </a:r>
            <a:r>
              <a:rPr lang="fa-IR" b="1" dirty="0">
                <a:solidFill>
                  <a:schemeClr val="tx1"/>
                </a:solidFill>
              </a:rPr>
              <a:t>طی دوره انبار مانی نادرست:</a:t>
            </a:r>
          </a:p>
          <a:p>
            <a:pPr algn="r" rtl="1">
              <a:buFont typeface="Wingdings" panose="05000000000000000000" pitchFamily="2" charset="2"/>
              <a:buChar char="Ø"/>
            </a:pPr>
            <a:r>
              <a:rPr lang="fa-IR" b="1" dirty="0">
                <a:solidFill>
                  <a:schemeClr val="tx1"/>
                </a:solidFill>
              </a:rPr>
              <a:t>در برخی واریته های سیب زمینی پس از برداشت:</a:t>
            </a:r>
          </a:p>
          <a:p>
            <a:pPr marL="0" indent="0" algn="r" rtl="1">
              <a:buNone/>
            </a:pPr>
            <a:r>
              <a:rPr lang="fa-IR" b="1" dirty="0">
                <a:solidFill>
                  <a:schemeClr val="tx1"/>
                </a:solidFill>
              </a:rPr>
              <a:t>نشاسته هیدرولیز          قند های احیا کننده        </a:t>
            </a:r>
          </a:p>
          <a:p>
            <a:pPr marL="0" indent="0" algn="r" rtl="1">
              <a:buNone/>
            </a:pPr>
            <a:r>
              <a:rPr lang="fa-IR" b="1" dirty="0">
                <a:solidFill>
                  <a:schemeClr val="tx1"/>
                </a:solidFill>
              </a:rPr>
              <a:t>       اگر میزان این قند ها بیش از 11درصد </a:t>
            </a:r>
            <a:r>
              <a:rPr lang="fa-IR" b="1" dirty="0" smtClean="0">
                <a:solidFill>
                  <a:schemeClr val="tx1"/>
                </a:solidFill>
              </a:rPr>
              <a:t>باشداضافه </a:t>
            </a:r>
            <a:r>
              <a:rPr lang="fa-IR" b="1" dirty="0">
                <a:solidFill>
                  <a:schemeClr val="tx1"/>
                </a:solidFill>
              </a:rPr>
              <a:t>شدن مرحله شکر زدایی</a:t>
            </a:r>
          </a:p>
          <a:p>
            <a:pPr marL="0" indent="0" algn="r" rtl="1">
              <a:buNone/>
            </a:pPr>
            <a:r>
              <a:rPr lang="fa-IR" b="1" dirty="0">
                <a:solidFill>
                  <a:schemeClr val="tx1"/>
                </a:solidFill>
              </a:rPr>
              <a:t> شکر زدایی: درجه حرارت محیط نگه داری 30 درجه سانتیگراد برای 1-4 هفته </a:t>
            </a:r>
          </a:p>
          <a:p>
            <a:pPr marL="0" indent="0" algn="r" rtl="1">
              <a:buNone/>
            </a:pPr>
            <a:endParaRPr lang="fa-IR" b="1" dirty="0">
              <a:solidFill>
                <a:schemeClr val="tx1"/>
              </a:solidFill>
            </a:endParaRPr>
          </a:p>
          <a:p>
            <a:pPr marL="0" indent="0" algn="r" rtl="1">
              <a:buNone/>
            </a:pPr>
            <a:r>
              <a:rPr lang="fa-IR" b="1" dirty="0" smtClean="0">
                <a:solidFill>
                  <a:schemeClr val="tx1"/>
                </a:solidFill>
              </a:rPr>
              <a:t>علت</a:t>
            </a:r>
            <a:r>
              <a:rPr lang="fa-IR" b="1" dirty="0">
                <a:solidFill>
                  <a:schemeClr val="tx1"/>
                </a:solidFill>
              </a:rPr>
              <a:t>: افزایش حرارت              افزایش تنفس              مصرف قند احیا </a:t>
            </a:r>
            <a:r>
              <a:rPr lang="fa-IR" b="1" dirty="0" smtClean="0">
                <a:solidFill>
                  <a:schemeClr val="tx1"/>
                </a:solidFill>
              </a:rPr>
              <a:t>کننده</a:t>
            </a:r>
            <a:endParaRPr lang="fa-IR" b="1" dirty="0">
              <a:solidFill>
                <a:schemeClr val="tx1"/>
              </a:solidFill>
            </a:endParaRPr>
          </a:p>
          <a:p>
            <a:pPr algn="r" rtl="1">
              <a:buFont typeface="Wingdings" panose="05000000000000000000" pitchFamily="2" charset="2"/>
              <a:buChar char="Ø"/>
            </a:pPr>
            <a:r>
              <a:rPr lang="fa-IR" b="1" dirty="0">
                <a:solidFill>
                  <a:schemeClr val="tx1"/>
                </a:solidFill>
              </a:rPr>
              <a:t>نور عمل مهم در نگه داری سیب زمینی میباشد چون نور فرابنفش باعث ساخته شدن کلروفیل میگردد  و با جوانه زدن ان افزایش سولانین را خواهیم داشت (با پخته شدن نیز از بین نمیرود)</a:t>
            </a:r>
          </a:p>
          <a:p>
            <a:pPr algn="r" rtl="1">
              <a:buFont typeface="Wingdings" panose="05000000000000000000" pitchFamily="2" charset="2"/>
              <a:buChar char="Ø"/>
            </a:pPr>
            <a:r>
              <a:rPr lang="fa-IR" b="1" dirty="0">
                <a:solidFill>
                  <a:schemeClr val="tx1"/>
                </a:solidFill>
              </a:rPr>
              <a:t>در صورت نگه داری مناسب در دمای 12-13 درجه با ترشح مواد سلولزی میتواند اسیب وارده به بافتش </a:t>
            </a:r>
            <a:r>
              <a:rPr lang="fa-IR" sz="1800" b="1" dirty="0">
                <a:solidFill>
                  <a:schemeClr val="tx1"/>
                </a:solidFill>
              </a:rPr>
              <a:t>را ترمیم کند</a:t>
            </a:r>
          </a:p>
          <a:p>
            <a:endParaRPr lang="en-US" sz="1800"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5" y="1295400"/>
            <a:ext cx="476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5847184" y="3048000"/>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276600" y="3048000"/>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067369" y="1085850"/>
            <a:ext cx="228600" cy="4191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14475"/>
            <a:ext cx="396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urved Left Arrow 12"/>
          <p:cNvSpPr/>
          <p:nvPr/>
        </p:nvSpPr>
        <p:spPr>
          <a:xfrm>
            <a:off x="8260248" y="2384980"/>
            <a:ext cx="381000" cy="533400"/>
          </a:xfrm>
          <a:prstGeom prst="curvedLef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383876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7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838200"/>
            <a:ext cx="8686800" cy="5791200"/>
          </a:xfrm>
        </p:spPr>
        <p:txBody>
          <a:bodyPr>
            <a:normAutofit lnSpcReduction="10000"/>
          </a:bodyPr>
          <a:lstStyle/>
          <a:p>
            <a:pPr algn="r" rtl="1">
              <a:buClrTx/>
              <a:buFont typeface="Wingdings" panose="05000000000000000000" pitchFamily="2" charset="2"/>
              <a:buChar char="q"/>
            </a:pPr>
            <a:r>
              <a:rPr lang="fa-IR" b="1" dirty="0" smtClean="0">
                <a:solidFill>
                  <a:schemeClr val="tx1"/>
                </a:solidFill>
              </a:rPr>
              <a:t>تمام </a:t>
            </a:r>
            <a:r>
              <a:rPr lang="fa-IR" b="1" dirty="0">
                <a:solidFill>
                  <a:schemeClr val="tx1"/>
                </a:solidFill>
              </a:rPr>
              <a:t>مواد غذایی قبل فرایند باید تمیز شوند یکی از این روش ها شستشواست . این مرحله نباید بعد از پوست گیری و برش انجام گیرد   </a:t>
            </a:r>
          </a:p>
          <a:p>
            <a:pPr algn="r" rtl="1">
              <a:buClrTx/>
              <a:buFont typeface="Wingdings" panose="05000000000000000000" pitchFamily="2" charset="2"/>
              <a:buChar char="q"/>
            </a:pPr>
            <a:r>
              <a:rPr lang="fa-IR" b="1" dirty="0">
                <a:solidFill>
                  <a:schemeClr val="tx1"/>
                </a:solidFill>
              </a:rPr>
              <a:t>  علت:   اتلاف         مواد مغذی محلول در اب ( نمک ها-کربوهیدرات ها-مواد معدنی) و ویتامین های محلول در اب         مدت زمان خیساندن         </a:t>
            </a:r>
          </a:p>
          <a:p>
            <a:pPr algn="r" rtl="1">
              <a:buClrTx/>
              <a:buFont typeface="Wingdings" panose="05000000000000000000" pitchFamily="2" charset="2"/>
              <a:buChar char="q"/>
            </a:pPr>
            <a:r>
              <a:rPr lang="fa-IR" b="1" dirty="0">
                <a:solidFill>
                  <a:schemeClr val="tx1"/>
                </a:solidFill>
              </a:rPr>
              <a:t>جدا کردن مواد زائد (حذف مواد زائد غذاها )         مثال :هسته گیری از خرما  - سبوس گیری – پ</a:t>
            </a:r>
            <a:r>
              <a:rPr lang="fa-IR" b="1" u="sng" dirty="0">
                <a:solidFill>
                  <a:schemeClr val="tx1"/>
                </a:solidFill>
              </a:rPr>
              <a:t>وست گیری</a:t>
            </a:r>
            <a:r>
              <a:rPr lang="fa-IR" b="1" dirty="0">
                <a:solidFill>
                  <a:schemeClr val="tx1"/>
                </a:solidFill>
              </a:rPr>
              <a:t>......</a:t>
            </a:r>
          </a:p>
          <a:p>
            <a:pPr marL="0" indent="0" algn="r">
              <a:buClrTx/>
              <a:buNone/>
            </a:pPr>
            <a:r>
              <a:rPr lang="fa-IR" b="1" dirty="0">
                <a:solidFill>
                  <a:schemeClr val="tx1"/>
                </a:solidFill>
              </a:rPr>
              <a:t>                            حذف مواد مغذی –کربوهیدرات ها-فیبر – مواد معدنی   </a:t>
            </a:r>
          </a:p>
          <a:p>
            <a:pPr algn="r" rtl="1">
              <a:buClrTx/>
              <a:buFont typeface="Wingdings" panose="05000000000000000000" pitchFamily="2" charset="2"/>
              <a:buChar char="q"/>
            </a:pPr>
            <a:r>
              <a:rPr lang="fa-IR" b="1" dirty="0">
                <a:solidFill>
                  <a:schemeClr val="tx1"/>
                </a:solidFill>
              </a:rPr>
              <a:t>به عنوان مثال ویتامین </a:t>
            </a:r>
            <a:r>
              <a:rPr lang="en-US" b="1" dirty="0">
                <a:solidFill>
                  <a:schemeClr val="tx1"/>
                </a:solidFill>
              </a:rPr>
              <a:t>   c</a:t>
            </a:r>
            <a:r>
              <a:rPr lang="fa-IR" b="1" dirty="0">
                <a:solidFill>
                  <a:schemeClr val="tx1"/>
                </a:solidFill>
              </a:rPr>
              <a:t> پوست سیب و گلابی بیشتر از گوشتشان است </a:t>
            </a:r>
          </a:p>
          <a:p>
            <a:pPr algn="r" rtl="1">
              <a:buClrTx/>
              <a:buFont typeface="Wingdings" panose="05000000000000000000" pitchFamily="2" charset="2"/>
              <a:buChar char="q"/>
            </a:pPr>
            <a:r>
              <a:rPr lang="fa-IR" b="1" dirty="0">
                <a:solidFill>
                  <a:schemeClr val="tx1"/>
                </a:solidFill>
              </a:rPr>
              <a:t>پوست هویج خاصیت انتی بیوتیکی دارد (از بین بردن لیستریا)-دارای نیاسین </a:t>
            </a:r>
          </a:p>
          <a:p>
            <a:pPr algn="r" rtl="1">
              <a:buClrTx/>
              <a:buFont typeface="Wingdings" panose="05000000000000000000" pitchFamily="2" charset="2"/>
              <a:buChar char="q"/>
            </a:pPr>
            <a:r>
              <a:rPr lang="fa-IR" b="1" dirty="0">
                <a:solidFill>
                  <a:schemeClr val="tx1"/>
                </a:solidFill>
              </a:rPr>
              <a:t>سبوس گیری  باعث کاهش فیبر مواد معدنی و ویتامین های گروه </a:t>
            </a:r>
            <a:r>
              <a:rPr lang="en-US" b="1" dirty="0">
                <a:solidFill>
                  <a:schemeClr val="tx1"/>
                </a:solidFill>
              </a:rPr>
              <a:t>B</a:t>
            </a:r>
            <a:r>
              <a:rPr lang="fa-IR" b="1" dirty="0">
                <a:solidFill>
                  <a:schemeClr val="tx1"/>
                </a:solidFill>
              </a:rPr>
              <a:t> (</a:t>
            </a:r>
            <a:r>
              <a:rPr lang="en-US" b="1" dirty="0">
                <a:solidFill>
                  <a:schemeClr val="tx1"/>
                </a:solidFill>
              </a:rPr>
              <a:t>B1</a:t>
            </a:r>
            <a:r>
              <a:rPr lang="fa-IR" b="1" dirty="0">
                <a:solidFill>
                  <a:schemeClr val="tx1"/>
                </a:solidFill>
              </a:rPr>
              <a:t>و </a:t>
            </a:r>
            <a:r>
              <a:rPr lang="en-US" b="1" dirty="0">
                <a:solidFill>
                  <a:schemeClr val="tx1"/>
                </a:solidFill>
              </a:rPr>
              <a:t>(B2</a:t>
            </a:r>
            <a:r>
              <a:rPr lang="fa-IR" b="1" dirty="0">
                <a:solidFill>
                  <a:schemeClr val="tx1"/>
                </a:solidFill>
              </a:rPr>
              <a:t>کلسیم –ویتامین </a:t>
            </a:r>
            <a:r>
              <a:rPr lang="en-US" b="1" dirty="0">
                <a:solidFill>
                  <a:schemeClr val="tx1"/>
                </a:solidFill>
              </a:rPr>
              <a:t>D </a:t>
            </a:r>
            <a:r>
              <a:rPr lang="fa-IR" b="1" dirty="0">
                <a:solidFill>
                  <a:schemeClr val="tx1"/>
                </a:solidFill>
              </a:rPr>
              <a:t>و اهن میگردد که باید دستی </a:t>
            </a:r>
            <a:r>
              <a:rPr lang="fa-IR" b="1" dirty="0" smtClean="0">
                <a:solidFill>
                  <a:schemeClr val="tx1"/>
                </a:solidFill>
              </a:rPr>
              <a:t>ا</a:t>
            </a:r>
            <a:r>
              <a:rPr lang="fa-IR" b="1" dirty="0">
                <a:solidFill>
                  <a:schemeClr val="tx1"/>
                </a:solidFill>
              </a:rPr>
              <a:t>ضافه شود(تنها سولفات اهن را میتوان دستی اضافه کرد)</a:t>
            </a:r>
          </a:p>
          <a:p>
            <a:pPr algn="r" rtl="1">
              <a:buClrTx/>
              <a:buFont typeface="Wingdings" panose="05000000000000000000" pitchFamily="2" charset="2"/>
              <a:buChar char="q"/>
            </a:pPr>
            <a:r>
              <a:rPr lang="fa-IR" b="1" dirty="0" smtClean="0">
                <a:solidFill>
                  <a:schemeClr val="tx1"/>
                </a:solidFill>
              </a:rPr>
              <a:t>سبوس </a:t>
            </a:r>
            <a:r>
              <a:rPr lang="fa-IR" b="1" dirty="0">
                <a:solidFill>
                  <a:schemeClr val="tx1"/>
                </a:solidFill>
              </a:rPr>
              <a:t>جوی دوسر حاوی مقادیر کروم است  وقتی همراه نان  یا ارد وارد بدن میشود قابلیت نفوذ سلول ها را به گلوکز افزایش میدهد و مناسب بیماران دیابتی است </a:t>
            </a:r>
            <a:endParaRPr lang="en-US" b="1" dirty="0">
              <a:solidFill>
                <a:schemeClr val="tx1"/>
              </a:solidFill>
            </a:endParaRPr>
          </a:p>
          <a:p>
            <a:pPr>
              <a:buClrTx/>
              <a:buFont typeface="Wingdings" panose="05000000000000000000" pitchFamily="2" charset="2"/>
              <a:buChar char="q"/>
            </a:pPr>
            <a:endParaRPr lang="en-US" b="1" dirty="0">
              <a:solidFill>
                <a:schemeClr val="tx1"/>
              </a:solidFill>
            </a:endParaRPr>
          </a:p>
        </p:txBody>
      </p:sp>
      <p:sp>
        <p:nvSpPr>
          <p:cNvPr id="3" name="Title 2"/>
          <p:cNvSpPr>
            <a:spLocks noGrp="1"/>
          </p:cNvSpPr>
          <p:nvPr>
            <p:ph type="title"/>
          </p:nvPr>
        </p:nvSpPr>
        <p:spPr>
          <a:xfrm>
            <a:off x="457200" y="338328"/>
            <a:ext cx="8229600" cy="804672"/>
          </a:xfrm>
        </p:spPr>
        <p:txBody>
          <a:bodyPr>
            <a:normAutofit fontScale="90000"/>
          </a:bodyPr>
          <a:lstStyle/>
          <a:p>
            <a:pPr algn="r"/>
            <a:r>
              <a:rPr lang="fa-IR" sz="3600" b="1" dirty="0">
                <a:solidFill>
                  <a:schemeClr val="tx1"/>
                </a:solidFill>
              </a:rPr>
              <a:t>پاک کردن :</a:t>
            </a:r>
            <a:br>
              <a:rPr lang="fa-IR" sz="3600" b="1" dirty="0">
                <a:solidFill>
                  <a:schemeClr val="tx1"/>
                </a:solidFill>
              </a:rPr>
            </a:br>
            <a:endParaRPr lang="en-US" sz="3600" b="1"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38400"/>
            <a:ext cx="476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a:off x="4247363" y="2051802"/>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365606" y="1676400"/>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828800" y="1951827"/>
            <a:ext cx="274983" cy="33361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607" y="3011487"/>
            <a:ext cx="677068" cy="4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7336" y="2802392"/>
            <a:ext cx="6628536"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35972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8600"/>
            <a:ext cx="5105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39" y="4610877"/>
            <a:ext cx="3987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599"/>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12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477000"/>
          </a:xfrm>
        </p:spPr>
        <p:txBody>
          <a:bodyPr>
            <a:normAutofit lnSpcReduction="10000"/>
          </a:bodyPr>
          <a:lstStyle/>
          <a:p>
            <a:pPr marL="0" indent="0" algn="r" rtl="1">
              <a:buNone/>
            </a:pPr>
            <a:r>
              <a:rPr lang="fa-IR" sz="4000" b="1" dirty="0">
                <a:solidFill>
                  <a:schemeClr val="tx1"/>
                </a:solidFill>
              </a:rPr>
              <a:t>بلانچینگ :</a:t>
            </a:r>
            <a:endParaRPr lang="en-US" sz="4000" b="1" dirty="0">
              <a:solidFill>
                <a:schemeClr val="tx1"/>
              </a:solidFill>
            </a:endParaRPr>
          </a:p>
          <a:p>
            <a:pPr marL="0" indent="0" algn="r" rtl="1">
              <a:buNone/>
            </a:pPr>
            <a:r>
              <a:rPr lang="fa-IR" b="1" dirty="0">
                <a:solidFill>
                  <a:schemeClr val="tx1"/>
                </a:solidFill>
              </a:rPr>
              <a:t>به معنای سفید کردن و یا از بین بردن رنگ است. اما مفهوم بلانچینگ در صنعت غذا آنزیم بری و یا غیرفعال کردن آنزیم‌هاست  </a:t>
            </a:r>
          </a:p>
          <a:p>
            <a:pPr marL="0" indent="0" algn="r" rtl="1">
              <a:buNone/>
            </a:pPr>
            <a:r>
              <a:rPr lang="fa-IR" b="1" dirty="0">
                <a:solidFill>
                  <a:schemeClr val="tx1"/>
                </a:solidFill>
              </a:rPr>
              <a:t>فرایند مقدماتی قبل از انجماد – خشک کردن – کنسرو کردن روی برخی مواد غذایی میباشد. چون انجماد فعاليت آنزيم ها را كاملا متوقف نمیکند. به دو صورت آب داغ و بخار داغ انجام می گیرد. استفاده از بخار داغ مواد مغذی کمتری را دستخوش تغییر می کند . </a:t>
            </a:r>
          </a:p>
          <a:p>
            <a:pPr algn="r" rtl="1">
              <a:buFont typeface="Wingdings" panose="05000000000000000000" pitchFamily="2" charset="2"/>
              <a:buChar char="Ø"/>
            </a:pPr>
            <a:r>
              <a:rPr lang="fa-IR" b="1" dirty="0">
                <a:solidFill>
                  <a:schemeClr val="tx1"/>
                </a:solidFill>
              </a:rPr>
              <a:t>عمل بلانچینگ با قرار دادن میوه در آب گرم با درجه حرارت 80- 70 درجه سلسیوس به مدت 3 الی 5 دقیقه (بسته به  میوه مصرفی) و سپس سرد کردن آن با آب سرد انجام می گردد. مزایای بلانچینگ 1) هدف اصلی از بلانچینگ غیر فعال کردن آنزیمهای نامطلوب در فرایند کنسرو سازی می باشد. موادی مثل فلفل ، پیاز و سیر اگر آنزیم بری شوند طعم خود را از دست می دهند و برای ماده ای مثل بامیه باعث حذف تلخی آن می شود</a:t>
            </a:r>
          </a:p>
          <a:p>
            <a:pPr algn="r" rtl="1">
              <a:buFont typeface="Wingdings" panose="05000000000000000000" pitchFamily="2" charset="2"/>
              <a:buChar char="Ø"/>
            </a:pPr>
            <a:r>
              <a:rPr lang="fa-IR" b="1" dirty="0">
                <a:solidFill>
                  <a:schemeClr val="tx1"/>
                </a:solidFill>
              </a:rPr>
              <a:t>برای جلوگیری از تغییرات نامطلوب رنگ، بعد از پوست گیری می توان از آب محتوی مقدار متناسبی از ویتامین ث (2/. تا 3 /. درصد) یا نمک طعام به غلظت مناسب (2 الی 3 درصد) استفاده گردد.</a:t>
            </a:r>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422671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324600"/>
          </a:xfrm>
        </p:spPr>
        <p:txBody>
          <a:bodyPr>
            <a:normAutofit/>
          </a:bodyPr>
          <a:lstStyle/>
          <a:p>
            <a:pPr algn="r" rtl="1">
              <a:buClrTx/>
              <a:buFont typeface="Wingdings" panose="05000000000000000000" pitchFamily="2" charset="2"/>
              <a:buChar char="q"/>
            </a:pPr>
            <a:r>
              <a:rPr lang="fa-IR" sz="3200" b="1" dirty="0">
                <a:solidFill>
                  <a:schemeClr val="tx1"/>
                </a:solidFill>
              </a:rPr>
              <a:t>اثرات مثبت بلانچینگ: </a:t>
            </a:r>
          </a:p>
          <a:p>
            <a:pPr algn="r" rtl="1">
              <a:buClrTx/>
              <a:buFont typeface="Wingdings" panose="05000000000000000000" pitchFamily="2" charset="2"/>
              <a:buChar char="q"/>
            </a:pPr>
            <a:r>
              <a:rPr lang="fa-IR" b="1" dirty="0">
                <a:solidFill>
                  <a:schemeClr val="tx1"/>
                </a:solidFill>
              </a:rPr>
              <a:t>در میوه جات فرایند بلانچینگ موجب خارج نمودن هوا و گازهای موجود از داخل بافت ماده غذایی شده        جلوگیری از اکسیداسیون ترکیبات مغذی نظیر ویتامین ها و یا اکسیداسیو ن چربی ها</a:t>
            </a:r>
          </a:p>
          <a:p>
            <a:pPr algn="r" rtl="1">
              <a:buClrTx/>
              <a:buFont typeface="Wingdings" panose="05000000000000000000" pitchFamily="2" charset="2"/>
              <a:buChar char="q"/>
            </a:pPr>
            <a:r>
              <a:rPr lang="fa-IR" b="1" dirty="0">
                <a:solidFill>
                  <a:schemeClr val="tx1"/>
                </a:solidFill>
              </a:rPr>
              <a:t>در سبزیجاتی نظیر اسفناج وجب نرم شدن بافت سلولزی        پر کردن قوطی به راحتی</a:t>
            </a:r>
          </a:p>
          <a:p>
            <a:pPr algn="r" rtl="1">
              <a:buClrTx/>
              <a:buFont typeface="Wingdings" panose="05000000000000000000" pitchFamily="2" charset="2"/>
              <a:buChar char="q"/>
            </a:pPr>
            <a:r>
              <a:rPr lang="fa-IR" b="1" dirty="0">
                <a:solidFill>
                  <a:schemeClr val="tx1"/>
                </a:solidFill>
              </a:rPr>
              <a:t>رسبزیجاتی نظیر هویج فرایند بلانچینگ موجب می شود تا رنگدانه کاروتنوئیدها در قطرات چربی موجود در بافت هویج قرار گرفته و لذا از اکسیداسیون و تغییر رنگ آنها جلوگیری گردد. </a:t>
            </a:r>
          </a:p>
          <a:p>
            <a:pPr algn="r" rtl="1">
              <a:buClrTx/>
              <a:buFont typeface="Wingdings" panose="05000000000000000000" pitchFamily="2" charset="2"/>
              <a:buChar char="q"/>
            </a:pPr>
            <a:r>
              <a:rPr lang="fa-IR" b="1" dirty="0">
                <a:solidFill>
                  <a:schemeClr val="tx1"/>
                </a:solidFill>
              </a:rPr>
              <a:t>غير فعال كردن آنزيم ها و جلوگيري از تغيير طعم و بو ورنگ</a:t>
            </a:r>
          </a:p>
          <a:p>
            <a:pPr algn="r" rtl="1">
              <a:buClrTx/>
              <a:buFont typeface="Wingdings" panose="05000000000000000000" pitchFamily="2" charset="2"/>
              <a:buChar char="q"/>
            </a:pPr>
            <a:r>
              <a:rPr lang="fa-IR" b="1" dirty="0">
                <a:solidFill>
                  <a:schemeClr val="tx1"/>
                </a:solidFill>
              </a:rPr>
              <a:t> از بين بردن تعداد زيادي از ميكروبهاي موجود در سطح محصول  </a:t>
            </a:r>
          </a:p>
          <a:p>
            <a:pPr>
              <a:buClrTx/>
              <a:buFont typeface="Wingdings" panose="05000000000000000000" pitchFamily="2" charset="2"/>
              <a:buChar char="q"/>
            </a:pPr>
            <a:endParaRPr lang="en-US" b="1" dirty="0">
              <a:solidFill>
                <a:schemeClr val="tx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401637"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371600"/>
            <a:ext cx="401637"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495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6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457200"/>
            <a:ext cx="7408333" cy="5668963"/>
          </a:xfrm>
        </p:spPr>
        <p:txBody>
          <a:bodyPr>
            <a:normAutofit/>
          </a:bodyPr>
          <a:lstStyle/>
          <a:p>
            <a:pPr marL="822960" lvl="1" indent="-457200" algn="r" rtl="1">
              <a:buClrTx/>
              <a:buFont typeface="Wingdings" panose="05000000000000000000" pitchFamily="2" charset="2"/>
              <a:buChar char="q"/>
            </a:pPr>
            <a:r>
              <a:rPr lang="fa-IR" sz="2800" dirty="0">
                <a:solidFill>
                  <a:schemeClr val="tx1"/>
                </a:solidFill>
              </a:rPr>
              <a:t>نکات بلانچینگ :</a:t>
            </a:r>
          </a:p>
          <a:p>
            <a:pPr lvl="1" algn="r" rtl="1">
              <a:buClrTx/>
              <a:buFont typeface="Wingdings" panose="05000000000000000000" pitchFamily="2" charset="2"/>
              <a:buChar char="q"/>
            </a:pPr>
            <a:r>
              <a:rPr lang="fa-IR" sz="2800" dirty="0">
                <a:solidFill>
                  <a:schemeClr val="tx1"/>
                </a:solidFill>
              </a:rPr>
              <a:t>باید کنترل شده باشد چون مواد غذایی قبل بلانچ شدن پوست گیری شده و برش خورده هستند.</a:t>
            </a:r>
          </a:p>
          <a:p>
            <a:pPr lvl="1" algn="r" rtl="1">
              <a:buClrTx/>
              <a:buFont typeface="Wingdings" panose="05000000000000000000" pitchFamily="2" charset="2"/>
              <a:buChar char="q"/>
            </a:pPr>
            <a:r>
              <a:rPr lang="fa-IR" sz="2800" dirty="0">
                <a:solidFill>
                  <a:schemeClr val="tx1"/>
                </a:solidFill>
              </a:rPr>
              <a:t>بلانچینگ شیمیایی نیز داریم که با ترکیبات گوگردی شامل دی اکسید گوگرد صورت میگیرد و نمک های ان  که باعث از بین رفتن میکروارگانیسم ها </a:t>
            </a:r>
            <a:r>
              <a:rPr lang="fa-IR" sz="2800" dirty="0" smtClean="0">
                <a:solidFill>
                  <a:schemeClr val="tx1"/>
                </a:solidFill>
              </a:rPr>
              <a:t>نیز </a:t>
            </a:r>
            <a:r>
              <a:rPr lang="fa-IR" sz="2800" dirty="0">
                <a:solidFill>
                  <a:schemeClr val="tx1"/>
                </a:solidFill>
              </a:rPr>
              <a:t>میشود.</a:t>
            </a:r>
            <a:endParaRPr lang="en-US" sz="2800" dirty="0">
              <a:solidFill>
                <a:schemeClr val="tx1"/>
              </a:solidFill>
            </a:endParaRPr>
          </a:p>
          <a:p>
            <a:pPr>
              <a:buClrTx/>
              <a:buFont typeface="Wingdings" panose="05000000000000000000" pitchFamily="2" charset="2"/>
              <a:buChar char="q"/>
            </a:pPr>
            <a:endParaRPr lang="en-US" sz="2800" dirty="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358140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3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lnaz\Desktop\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715000" cy="39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09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905000"/>
            <a:ext cx="7772400" cy="4419600"/>
          </a:xfrm>
        </p:spPr>
        <p:txBody>
          <a:bodyPr>
            <a:normAutofit/>
          </a:bodyPr>
          <a:lstStyle/>
          <a:p>
            <a:pPr algn="r" rtl="1">
              <a:buFont typeface="Wingdings" panose="05000000000000000000" pitchFamily="2" charset="2"/>
              <a:buChar char="q"/>
            </a:pPr>
            <a:r>
              <a:rPr lang="fa-IR" sz="2800" b="1" dirty="0"/>
              <a:t>اثر فرایند های قبل از فراوری: گزینش گونه-اثر کاشت داشت برداشت- اثر نگه داری – جابه جایی-تمیز کردن –شستشو-اماده سازی.....</a:t>
            </a:r>
          </a:p>
          <a:p>
            <a:pPr algn="r" rtl="1">
              <a:buFont typeface="Wingdings" panose="05000000000000000000" pitchFamily="2" charset="2"/>
              <a:buChar char="q"/>
            </a:pPr>
            <a:r>
              <a:rPr lang="fa-IR" sz="2800" b="1" dirty="0"/>
              <a:t>اثر عوامل حین فرایند : اثر کاهش اندازه – دما – بلنچینگ – پاستوریزاسیون – استرلیزاسیون – فشار هیدرواستاتیک - تغلیظ – خشک کردن – برودت – دود دادن  - نمک سود کردن – پرتو دهی.....</a:t>
            </a:r>
          </a:p>
          <a:p>
            <a:pPr algn="r" rtl="1">
              <a:buFont typeface="Wingdings" panose="05000000000000000000" pitchFamily="2" charset="2"/>
              <a:buChar char="q"/>
            </a:pPr>
            <a:r>
              <a:rPr lang="fa-IR" sz="2800" b="1" dirty="0"/>
              <a:t>اثر عوامل پس از فرایند: اثر بسته بندی – طول مدت زمان نگه داری – اثر نگه داری در شرایط نامساعد.......</a:t>
            </a:r>
          </a:p>
          <a:p>
            <a:endParaRPr lang="en-US" sz="2800" b="1" dirty="0"/>
          </a:p>
        </p:txBody>
      </p:sp>
      <p:sp>
        <p:nvSpPr>
          <p:cNvPr id="3" name="Title 2"/>
          <p:cNvSpPr>
            <a:spLocks noGrp="1"/>
          </p:cNvSpPr>
          <p:nvPr>
            <p:ph type="title"/>
          </p:nvPr>
        </p:nvSpPr>
        <p:spPr>
          <a:xfrm>
            <a:off x="457200" y="338328"/>
            <a:ext cx="8229600" cy="957072"/>
          </a:xfrm>
        </p:spPr>
        <p:txBody>
          <a:bodyPr/>
          <a:lstStyle/>
          <a:p>
            <a:r>
              <a:rPr lang="fa-IR" b="1" dirty="0">
                <a:solidFill>
                  <a:schemeClr val="tx1"/>
                </a:solidFill>
              </a:rPr>
              <a:t>سرفصل :</a:t>
            </a:r>
            <a:endParaRPr lang="en-US" b="1" dirty="0">
              <a:solidFill>
                <a:schemeClr val="tx1"/>
              </a:solidFill>
            </a:endParaRPr>
          </a:p>
        </p:txBody>
      </p:sp>
    </p:spTree>
    <p:extLst>
      <p:ext uri="{BB962C8B-B14F-4D97-AF65-F5344CB8AC3E}">
        <p14:creationId xmlns:p14="http://schemas.microsoft.com/office/powerpoint/2010/main" val="110276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662333" cy="3877733"/>
          </a:xfrm>
        </p:spPr>
        <p:txBody>
          <a:bodyPr>
            <a:normAutofit/>
          </a:bodyPr>
          <a:lstStyle/>
          <a:p>
            <a:pPr marL="0" indent="0" algn="r" rtl="1">
              <a:buNone/>
            </a:pPr>
            <a:r>
              <a:rPr lang="fa-IR" sz="2800" dirty="0"/>
              <a:t>برخی از اتلاف‌های غذایی غیر قابل اجتناب، نتیجه تبدیل محصولات اولیه به غذای قابل خوردن است. برخی دیگر از اتلاف‌ها، نتیجه ذخیره مواد </a:t>
            </a:r>
            <a:r>
              <a:rPr lang="fa-IR" sz="3200" dirty="0"/>
              <a:t>غذایی</a:t>
            </a:r>
            <a:r>
              <a:rPr lang="fa-IR" sz="2800" dirty="0"/>
              <a:t> هستند.</a:t>
            </a:r>
          </a:p>
          <a:p>
            <a:pPr marL="0" indent="0" algn="r" rtl="1">
              <a:buNone/>
            </a:pPr>
            <a:r>
              <a:rPr lang="fa-IR" sz="2800" dirty="0"/>
              <a:t>فرآیندهای غذایی باعث ایجاد نوع دیگری از اتلاف‌ها می‌شوند. به عنوان مثال، محصولات غله‌ای، باید پیش از مصرف، تمیز و آسیاب شوند. از سویی دیگر، آراستن و آماده کردن آن در آشپزخانه، اتلاف بیشتری را نیز باعث می‌شود.</a:t>
            </a:r>
            <a:endParaRPr lang="en-US" sz="2800" dirty="0"/>
          </a:p>
        </p:txBody>
      </p:sp>
      <p:sp>
        <p:nvSpPr>
          <p:cNvPr id="3" name="Title 2"/>
          <p:cNvSpPr>
            <a:spLocks noGrp="1"/>
          </p:cNvSpPr>
          <p:nvPr>
            <p:ph type="title"/>
          </p:nvPr>
        </p:nvSpPr>
        <p:spPr/>
        <p:txBody>
          <a:bodyPr>
            <a:normAutofit fontScale="90000"/>
          </a:bodyPr>
          <a:lstStyle/>
          <a:p>
            <a:pPr algn="r"/>
            <a:r>
              <a:rPr lang="fa-IR" b="1" dirty="0">
                <a:solidFill>
                  <a:schemeClr val="tx1"/>
                </a:solidFill>
              </a:rPr>
              <a:t>علل اتلاف مواد مغذی: </a:t>
            </a:r>
            <a:br>
              <a:rPr lang="fa-IR" b="1" dirty="0">
                <a:solidFill>
                  <a:schemeClr val="tx1"/>
                </a:solidFill>
              </a:rPr>
            </a:b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276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52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67000"/>
            <a:ext cx="7408333" cy="4038600"/>
          </a:xfrm>
        </p:spPr>
        <p:txBody>
          <a:bodyPr>
            <a:noAutofit/>
          </a:bodyPr>
          <a:lstStyle/>
          <a:p>
            <a:pPr algn="r" rtl="1">
              <a:buFont typeface="Wingdings" panose="05000000000000000000" pitchFamily="2" charset="2"/>
              <a:buChar char="Ø"/>
            </a:pPr>
            <a:r>
              <a:rPr lang="fa-IR" sz="2800" dirty="0">
                <a:solidFill>
                  <a:schemeClr val="tx1"/>
                </a:solidFill>
              </a:rPr>
              <a:t>عموما میزان مواد مغذی در هنگام رسیدن میوه یا سبزی به بالاترین حد خود می رسد سپس بر اساس درجه حرارت محیط و رسیدگی بیش از حد رو به کاهش میگذارد.</a:t>
            </a:r>
          </a:p>
          <a:p>
            <a:pPr algn="r" rtl="1">
              <a:buFont typeface="Wingdings" panose="05000000000000000000" pitchFamily="2" charset="2"/>
              <a:buChar char="Ø"/>
            </a:pPr>
            <a:r>
              <a:rPr lang="fa-IR" sz="2800" dirty="0">
                <a:solidFill>
                  <a:schemeClr val="tx1"/>
                </a:solidFill>
              </a:rPr>
              <a:t>اصولا تمامی روش های برداشت به ساختمان بافتی و سلولی محصول اسیب وارد میکند بدین ترتیب که فعالیت انزیمی به دلیل شکسته شدن ساختار سلولی افزایش میابد.</a:t>
            </a:r>
          </a:p>
          <a:p>
            <a:pPr algn="r" rtl="1">
              <a:buFont typeface="Wingdings" panose="05000000000000000000" pitchFamily="2" charset="2"/>
              <a:buChar char="Ø"/>
            </a:pPr>
            <a:r>
              <a:rPr lang="fa-IR" sz="2800" dirty="0">
                <a:solidFill>
                  <a:schemeClr val="tx1"/>
                </a:solidFill>
              </a:rPr>
              <a:t>مجموعه سلول ها بافت را تشکیل میدهند که دارای یک نظم طبیعی است که اگر این نظم به هم بخورد واکنش های تخریبی اغاز میگردد</a:t>
            </a:r>
          </a:p>
          <a:p>
            <a:pPr marL="0" indent="0" algn="r">
              <a:buNone/>
            </a:pPr>
            <a:r>
              <a:rPr lang="fa-IR" sz="2800" dirty="0">
                <a:solidFill>
                  <a:schemeClr val="tx1"/>
                </a:solidFill>
              </a:rPr>
              <a:t> </a:t>
            </a:r>
            <a:endParaRPr lang="en-US" sz="2800" dirty="0">
              <a:solidFill>
                <a:schemeClr val="tx1"/>
              </a:solidFill>
            </a:endParaRPr>
          </a:p>
          <a:p>
            <a:endParaRPr lang="en-US" sz="2800" dirty="0">
              <a:solidFill>
                <a:schemeClr val="tx1"/>
              </a:solidFill>
            </a:endParaRPr>
          </a:p>
        </p:txBody>
      </p:sp>
      <p:sp>
        <p:nvSpPr>
          <p:cNvPr id="3" name="Title 2"/>
          <p:cNvSpPr>
            <a:spLocks noGrp="1"/>
          </p:cNvSpPr>
          <p:nvPr>
            <p:ph type="title"/>
          </p:nvPr>
        </p:nvSpPr>
        <p:spPr>
          <a:xfrm>
            <a:off x="3505200" y="304800"/>
            <a:ext cx="5334000" cy="914400"/>
          </a:xfrm>
        </p:spPr>
        <p:txBody>
          <a:bodyPr>
            <a:normAutofit fontScale="90000"/>
          </a:bodyPr>
          <a:lstStyle/>
          <a:p>
            <a:r>
              <a:rPr lang="fa-IR" sz="3200" b="1" dirty="0">
                <a:solidFill>
                  <a:schemeClr val="tx1"/>
                </a:solidFill>
              </a:rPr>
              <a:t>ثرات برداشت و حمل و نقل بر مواد مغذی:</a:t>
            </a:r>
            <a:endParaRPr lang="en-US" sz="3200" b="1" dirty="0">
              <a:solidFill>
                <a:schemeClr val="tx1"/>
              </a:solidFill>
            </a:endParaRPr>
          </a:p>
        </p:txBody>
      </p:sp>
    </p:spTree>
    <p:extLst>
      <p:ext uri="{BB962C8B-B14F-4D97-AF65-F5344CB8AC3E}">
        <p14:creationId xmlns:p14="http://schemas.microsoft.com/office/powerpoint/2010/main" val="23075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967133" cy="3725333"/>
          </a:xfrm>
        </p:spPr>
        <p:txBody>
          <a:bodyPr>
            <a:noAutofit/>
          </a:bodyPr>
          <a:lstStyle/>
          <a:p>
            <a:pPr marL="0" indent="0" algn="r" rtl="1">
              <a:buNone/>
            </a:pPr>
            <a:r>
              <a:rPr lang="fa-IR" sz="2800" dirty="0">
                <a:solidFill>
                  <a:schemeClr val="tx1"/>
                </a:solidFill>
              </a:rPr>
              <a:t>در پی ضربات مکانیکی بر روی گیاه چهارسیستم انزیمی فعال میشوند:</a:t>
            </a:r>
          </a:p>
          <a:p>
            <a:pPr marL="457200" indent="-457200" algn="r" rtl="1">
              <a:buFont typeface="+mj-lt"/>
              <a:buAutoNum type="arabicParenR"/>
            </a:pPr>
            <a:r>
              <a:rPr lang="fa-IR" sz="2800" dirty="0">
                <a:solidFill>
                  <a:schemeClr val="tx1"/>
                </a:solidFill>
              </a:rPr>
              <a:t>سیستم انزیمی اسکوربیک اکسیداز و  اسکوربیک پر اکسیداز</a:t>
            </a:r>
          </a:p>
          <a:p>
            <a:pPr marL="457200" indent="-457200" algn="r" rtl="1">
              <a:buFont typeface="+mj-lt"/>
              <a:buAutoNum type="arabicParenR"/>
            </a:pPr>
            <a:r>
              <a:rPr lang="fa-IR" sz="2800" dirty="0" smtClean="0">
                <a:solidFill>
                  <a:schemeClr val="tx1"/>
                </a:solidFill>
              </a:rPr>
              <a:t>ستولاز</a:t>
            </a:r>
            <a:endParaRPr lang="fa-IR" sz="2800" dirty="0">
              <a:solidFill>
                <a:schemeClr val="tx1"/>
              </a:solidFill>
            </a:endParaRPr>
          </a:p>
          <a:p>
            <a:pPr marL="457200" indent="-457200" algn="r" rtl="1">
              <a:buFont typeface="+mj-lt"/>
              <a:buAutoNum type="arabicParenR"/>
            </a:pPr>
            <a:r>
              <a:rPr lang="fa-IR" sz="2800" dirty="0" smtClean="0">
                <a:solidFill>
                  <a:schemeClr val="tx1"/>
                </a:solidFill>
              </a:rPr>
              <a:t>سیتو </a:t>
            </a:r>
            <a:r>
              <a:rPr lang="fa-IR" sz="2800" dirty="0">
                <a:solidFill>
                  <a:schemeClr val="tx1"/>
                </a:solidFill>
              </a:rPr>
              <a:t>کروم اکسیداز</a:t>
            </a:r>
          </a:p>
          <a:p>
            <a:pPr marL="457200" indent="-457200" algn="r" rtl="1">
              <a:buFont typeface="+mj-lt"/>
              <a:buAutoNum type="arabicParenR"/>
            </a:pPr>
            <a:r>
              <a:rPr lang="fa-IR" sz="2800" dirty="0" smtClean="0">
                <a:solidFill>
                  <a:schemeClr val="tx1"/>
                </a:solidFill>
              </a:rPr>
              <a:t>سیستم </a:t>
            </a:r>
            <a:r>
              <a:rPr lang="fa-IR" sz="2800" dirty="0">
                <a:solidFill>
                  <a:schemeClr val="tx1"/>
                </a:solidFill>
              </a:rPr>
              <a:t>انزیمی پر اکسیداز</a:t>
            </a:r>
          </a:p>
          <a:p>
            <a:pPr algn="r" rtl="1">
              <a:buFont typeface="Wingdings" panose="05000000000000000000" pitchFamily="2" charset="2"/>
              <a:buChar char="q"/>
            </a:pPr>
            <a:r>
              <a:rPr lang="fa-IR" sz="2800" dirty="0" smtClean="0">
                <a:solidFill>
                  <a:schemeClr val="tx1"/>
                </a:solidFill>
              </a:rPr>
              <a:t>این </a:t>
            </a:r>
            <a:r>
              <a:rPr lang="fa-IR" sz="2800" dirty="0">
                <a:solidFill>
                  <a:schemeClr val="tx1"/>
                </a:solidFill>
              </a:rPr>
              <a:t>انزیم ها همگی قادر به تخریب ویتامین </a:t>
            </a:r>
            <a:r>
              <a:rPr lang="en-US" sz="2800" dirty="0">
                <a:solidFill>
                  <a:schemeClr val="tx1"/>
                </a:solidFill>
              </a:rPr>
              <a:t>c </a:t>
            </a:r>
            <a:r>
              <a:rPr lang="fa-IR" sz="2800" dirty="0">
                <a:solidFill>
                  <a:schemeClr val="tx1"/>
                </a:solidFill>
              </a:rPr>
              <a:t>هستند</a:t>
            </a:r>
            <a:endParaRPr lang="en-US"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2616"/>
            <a:ext cx="2905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2225675"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4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675466"/>
            <a:ext cx="8534400" cy="3801533"/>
          </a:xfrm>
        </p:spPr>
        <p:txBody>
          <a:bodyPr>
            <a:noAutofit/>
          </a:bodyPr>
          <a:lstStyle/>
          <a:p>
            <a:pPr marL="0" indent="0" algn="r">
              <a:buNone/>
            </a:pPr>
            <a:r>
              <a:rPr lang="fa-IR" b="1" dirty="0">
                <a:solidFill>
                  <a:schemeClr val="tx1"/>
                </a:solidFill>
              </a:rPr>
              <a:t>هدف اصلی             حفظ کیفیت و جلوگیری از </a:t>
            </a:r>
            <a:r>
              <a:rPr lang="fa-IR" sz="2800" b="1" dirty="0" smtClean="0">
                <a:solidFill>
                  <a:schemeClr val="tx1"/>
                </a:solidFill>
              </a:rPr>
              <a:t>ضایعات</a:t>
            </a:r>
            <a:r>
              <a:rPr lang="fa-IR" b="1" dirty="0" smtClean="0">
                <a:solidFill>
                  <a:schemeClr val="tx1"/>
                </a:solidFill>
              </a:rPr>
              <a:t> </a:t>
            </a:r>
            <a:endParaRPr lang="fa-IR" b="1" dirty="0">
              <a:solidFill>
                <a:schemeClr val="tx1"/>
              </a:solidFill>
            </a:endParaRPr>
          </a:p>
          <a:p>
            <a:pPr marL="0" indent="0" algn="r">
              <a:buNone/>
            </a:pPr>
            <a:r>
              <a:rPr lang="fa-IR" sz="2800" b="1" dirty="0">
                <a:solidFill>
                  <a:srgbClr val="C00000"/>
                </a:solidFill>
              </a:rPr>
              <a:t>دلایل عمده ایجاد ضایعات:</a:t>
            </a:r>
          </a:p>
          <a:p>
            <a:pPr marL="0" indent="0" algn="r" rtl="1">
              <a:buNone/>
            </a:pPr>
            <a:r>
              <a:rPr lang="fa-IR" b="1" dirty="0">
                <a:solidFill>
                  <a:schemeClr val="tx1"/>
                </a:solidFill>
              </a:rPr>
              <a:t>1) ارگانیسم های زنده (حشرات و قارچ و باکتری</a:t>
            </a:r>
            <a:r>
              <a:rPr lang="fa-IR" b="1" dirty="0" smtClean="0">
                <a:solidFill>
                  <a:schemeClr val="tx1"/>
                </a:solidFill>
              </a:rPr>
              <a:t>)</a:t>
            </a:r>
            <a:endParaRPr lang="fa-IR" b="1" dirty="0">
              <a:solidFill>
                <a:schemeClr val="tx1"/>
              </a:solidFill>
            </a:endParaRPr>
          </a:p>
          <a:p>
            <a:pPr marL="0" indent="0" algn="r" rtl="1">
              <a:buNone/>
            </a:pPr>
            <a:r>
              <a:rPr lang="fa-IR" b="1" dirty="0" smtClean="0">
                <a:solidFill>
                  <a:schemeClr val="tx1"/>
                </a:solidFill>
              </a:rPr>
              <a:t>         ماده مغذی و ماده غذایی را مصرف میکنند </a:t>
            </a:r>
            <a:endParaRPr lang="en-US" b="1" dirty="0" smtClean="0">
              <a:solidFill>
                <a:schemeClr val="tx1"/>
              </a:solidFill>
            </a:endParaRPr>
          </a:p>
          <a:p>
            <a:pPr marL="0" indent="0" algn="r">
              <a:buNone/>
            </a:pPr>
            <a:r>
              <a:rPr lang="en-US" b="1" dirty="0" smtClean="0">
                <a:solidFill>
                  <a:schemeClr val="tx1"/>
                </a:solidFill>
              </a:rPr>
              <a:t>   </a:t>
            </a:r>
            <a:r>
              <a:rPr lang="fa-IR" b="1" dirty="0" smtClean="0">
                <a:solidFill>
                  <a:schemeClr val="tx1"/>
                </a:solidFill>
              </a:rPr>
              <a:t> فعالیت بیو شیمیایی(تنفس-بیات شدن-قهوه ای شدن ...)  </a:t>
            </a:r>
            <a:r>
              <a:rPr lang="en-US" sz="2800" b="1" dirty="0" smtClean="0">
                <a:solidFill>
                  <a:schemeClr val="tx1"/>
                </a:solidFill>
              </a:rPr>
              <a:t>(2</a:t>
            </a:r>
            <a:r>
              <a:rPr lang="en-US" b="1" dirty="0" smtClean="0">
                <a:solidFill>
                  <a:schemeClr val="tx1"/>
                </a:solidFill>
              </a:rPr>
              <a:t> </a:t>
            </a:r>
          </a:p>
          <a:p>
            <a:pPr marL="0" indent="0" algn="r" rtl="1">
              <a:buNone/>
            </a:pPr>
            <a:r>
              <a:rPr lang="fa-IR" b="1" dirty="0" smtClean="0">
                <a:solidFill>
                  <a:schemeClr val="tx1"/>
                </a:solidFill>
              </a:rPr>
              <a:t>        </a:t>
            </a:r>
            <a:r>
              <a:rPr lang="fa-IR" b="1" dirty="0">
                <a:solidFill>
                  <a:schemeClr val="tx1"/>
                </a:solidFill>
              </a:rPr>
              <a:t>باعث کاهش کیفیت</a:t>
            </a:r>
          </a:p>
          <a:p>
            <a:pPr marL="0" indent="0" algn="r" rtl="1">
              <a:buNone/>
            </a:pPr>
            <a:r>
              <a:rPr lang="fa-IR" b="1" dirty="0">
                <a:solidFill>
                  <a:schemeClr val="tx1"/>
                </a:solidFill>
              </a:rPr>
              <a:t>3) فرایند های فیزیکی (فشار حمل و نقل – تهیدراسیون-کریستالیزاسیون...)</a:t>
            </a:r>
            <a:endParaRPr lang="en-US" b="1" dirty="0">
              <a:solidFill>
                <a:schemeClr val="tx1"/>
              </a:solidFill>
            </a:endParaRPr>
          </a:p>
          <a:p>
            <a:pPr marL="457200" indent="-457200" algn="r" rtl="1">
              <a:buFont typeface="+mj-lt"/>
              <a:buAutoNum type="arabicParenR"/>
            </a:pPr>
            <a:endParaRPr lang="fa-IR" b="1" dirty="0">
              <a:solidFill>
                <a:schemeClr val="tx1"/>
              </a:solidFill>
            </a:endParaRPr>
          </a:p>
          <a:p>
            <a:pPr marL="457200" indent="-457200" algn="r" rtl="1">
              <a:buFont typeface="+mj-lt"/>
              <a:buAutoNum type="arabicParenR"/>
            </a:pPr>
            <a:endParaRPr lang="en-US" b="1" dirty="0">
              <a:solidFill>
                <a:schemeClr val="tx1"/>
              </a:solidFill>
            </a:endParaRPr>
          </a:p>
          <a:p>
            <a:pPr marL="0" indent="0" algn="r" rtl="1">
              <a:buNone/>
            </a:pPr>
            <a:endParaRPr lang="en-US" b="1" dirty="0">
              <a:solidFill>
                <a:schemeClr val="tx1"/>
              </a:solidFill>
            </a:endParaRPr>
          </a:p>
          <a:p>
            <a:pPr marL="0" indent="0" algn="r" rtl="1">
              <a:buNone/>
            </a:pPr>
            <a:r>
              <a:rPr lang="en-US" b="1" dirty="0">
                <a:solidFill>
                  <a:schemeClr val="tx1"/>
                </a:solidFill>
              </a:rPr>
              <a:t> </a:t>
            </a:r>
          </a:p>
          <a:p>
            <a:pPr marL="0" indent="0" algn="r" rtl="1">
              <a:buNone/>
            </a:pPr>
            <a:endParaRPr lang="en-US" b="1" dirty="0">
              <a:solidFill>
                <a:schemeClr val="tx1"/>
              </a:solidFill>
            </a:endParaRPr>
          </a:p>
          <a:p>
            <a:pPr marL="0" indent="0" algn="r" rtl="1">
              <a:buNone/>
            </a:pPr>
            <a:endParaRPr lang="en-US" b="1" dirty="0">
              <a:solidFill>
                <a:schemeClr val="tx1"/>
              </a:solidFill>
            </a:endParaRPr>
          </a:p>
          <a:p>
            <a:pPr marL="0" indent="0" algn="r" rtl="1">
              <a:buNone/>
            </a:pPr>
            <a:endParaRPr lang="en-US" b="1" dirty="0">
              <a:solidFill>
                <a:schemeClr val="tx1"/>
              </a:solidFill>
            </a:endParaRPr>
          </a:p>
          <a:p>
            <a:pPr marL="0" indent="0" algn="r" rtl="1">
              <a:buNone/>
            </a:pPr>
            <a:endParaRPr lang="en-US" b="1" dirty="0">
              <a:solidFill>
                <a:schemeClr val="tx1"/>
              </a:solidFill>
            </a:endParaRPr>
          </a:p>
          <a:p>
            <a:endParaRPr lang="en-US" b="1" dirty="0">
              <a:solidFill>
                <a:schemeClr val="tx1"/>
              </a:solidFill>
            </a:endParaRPr>
          </a:p>
        </p:txBody>
      </p:sp>
      <p:sp>
        <p:nvSpPr>
          <p:cNvPr id="3" name="Title 2"/>
          <p:cNvSpPr>
            <a:spLocks noGrp="1"/>
          </p:cNvSpPr>
          <p:nvPr>
            <p:ph type="title"/>
          </p:nvPr>
        </p:nvSpPr>
        <p:spPr/>
        <p:txBody>
          <a:bodyPr>
            <a:normAutofit/>
          </a:bodyPr>
          <a:lstStyle/>
          <a:p>
            <a:pPr algn="r" rtl="1"/>
            <a:r>
              <a:rPr lang="fa-IR" sz="3600" b="1" dirty="0" smtClean="0">
                <a:solidFill>
                  <a:schemeClr val="tx1"/>
                </a:solidFill>
              </a:rPr>
              <a:t>انبار کردن :</a:t>
            </a:r>
            <a:endParaRPr lang="en-US" sz="36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620" y="2913029"/>
            <a:ext cx="476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Elnaz\Desktop\ابرو\1111111111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40" y="228600"/>
            <a:ext cx="387375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lnaz\Desktop\ابرو\11111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40" y="3035266"/>
            <a:ext cx="2466975" cy="229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6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3535363"/>
          </a:xfrm>
        </p:spPr>
        <p:txBody>
          <a:bodyPr/>
          <a:lstStyle/>
          <a:p>
            <a:pPr marL="457200" indent="-457200" algn="r" rtl="1">
              <a:buFont typeface="+mj-lt"/>
              <a:buAutoNum type="arabicParenR"/>
            </a:pPr>
            <a:r>
              <a:rPr lang="fa-IR" b="1" dirty="0"/>
              <a:t>دما</a:t>
            </a:r>
          </a:p>
          <a:p>
            <a:pPr marL="457200" indent="-457200" algn="r" rtl="1">
              <a:buFont typeface="+mj-lt"/>
              <a:buAutoNum type="arabicParenR"/>
            </a:pPr>
            <a:endParaRPr lang="fa-IR" b="1" dirty="0"/>
          </a:p>
          <a:p>
            <a:pPr marL="457200" indent="-457200" algn="r" rtl="1">
              <a:buFont typeface="+mj-lt"/>
              <a:buAutoNum type="arabicParenR"/>
            </a:pPr>
            <a:r>
              <a:rPr lang="fa-IR" b="1" dirty="0"/>
              <a:t>رطوبت</a:t>
            </a:r>
          </a:p>
          <a:p>
            <a:pPr marL="457200" indent="-457200" algn="r" rtl="1">
              <a:buFont typeface="+mj-lt"/>
              <a:buAutoNum type="arabicParenR"/>
            </a:pPr>
            <a:endParaRPr lang="fa-IR" b="1" dirty="0"/>
          </a:p>
          <a:p>
            <a:pPr marL="457200" indent="-457200" algn="r" rtl="1">
              <a:buFont typeface="+mj-lt"/>
              <a:buAutoNum type="arabicParenR"/>
            </a:pPr>
            <a:r>
              <a:rPr lang="fa-IR" b="1" dirty="0"/>
              <a:t>ترکیب اتمسفر</a:t>
            </a:r>
            <a:endParaRPr lang="en-US" b="1" dirty="0"/>
          </a:p>
          <a:p>
            <a:endParaRPr lang="en-US" b="1" dirty="0"/>
          </a:p>
        </p:txBody>
      </p:sp>
      <p:sp>
        <p:nvSpPr>
          <p:cNvPr id="3" name="Title 2"/>
          <p:cNvSpPr>
            <a:spLocks noGrp="1"/>
          </p:cNvSpPr>
          <p:nvPr>
            <p:ph type="title"/>
          </p:nvPr>
        </p:nvSpPr>
        <p:spPr>
          <a:xfrm>
            <a:off x="457200" y="338328"/>
            <a:ext cx="8229600" cy="1033272"/>
          </a:xfrm>
        </p:spPr>
        <p:txBody>
          <a:bodyPr>
            <a:normAutofit/>
          </a:bodyPr>
          <a:lstStyle/>
          <a:p>
            <a:r>
              <a:rPr lang="fa-IR" sz="2800" b="1" dirty="0">
                <a:solidFill>
                  <a:schemeClr val="tx2"/>
                </a:solidFill>
              </a:rPr>
              <a:t>مهمترین عوامل کنترل کننده کیفیت مواد غذایی ذخیره شده:</a:t>
            </a:r>
            <a:endParaRPr lang="en-US" sz="2800" b="1"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4" y="2362200"/>
            <a:ext cx="427672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4" y="4648200"/>
            <a:ext cx="427672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50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438400"/>
            <a:ext cx="8610600" cy="4038599"/>
          </a:xfrm>
        </p:spPr>
        <p:txBody>
          <a:bodyPr>
            <a:normAutofit/>
          </a:bodyPr>
          <a:lstStyle/>
          <a:p>
            <a:pPr marL="0" indent="0" algn="r" rtl="1">
              <a:buClrTx/>
              <a:buNone/>
            </a:pPr>
            <a:r>
              <a:rPr lang="fa-IR" b="1" dirty="0">
                <a:solidFill>
                  <a:schemeClr val="tx1"/>
                </a:solidFill>
              </a:rPr>
              <a:t>تغییرات ایجاد شده بر روی </a:t>
            </a:r>
            <a:r>
              <a:rPr lang="fa-IR" sz="3200" b="1" dirty="0">
                <a:solidFill>
                  <a:schemeClr val="tx1"/>
                </a:solidFill>
              </a:rPr>
              <a:t>سیب </a:t>
            </a:r>
            <a:r>
              <a:rPr lang="fa-IR" b="1" dirty="0">
                <a:solidFill>
                  <a:schemeClr val="tx1"/>
                </a:solidFill>
              </a:rPr>
              <a:t>در طی دوره انبار مانی نادرست:</a:t>
            </a:r>
          </a:p>
          <a:p>
            <a:pPr marL="457200" indent="-457200" algn="r" rtl="1">
              <a:buClrTx/>
              <a:buFont typeface="+mj-lt"/>
              <a:buAutoNum type="arabicParenR"/>
            </a:pPr>
            <a:endParaRPr lang="fa-IR" b="1" dirty="0">
              <a:solidFill>
                <a:schemeClr val="tx1"/>
              </a:solidFill>
            </a:endParaRPr>
          </a:p>
          <a:p>
            <a:pPr marL="457200" indent="-457200" algn="r" rtl="1">
              <a:buClrTx/>
              <a:buFont typeface="+mj-lt"/>
              <a:buAutoNum type="arabicParenR"/>
            </a:pPr>
            <a:r>
              <a:rPr lang="fa-IR" b="1" dirty="0" smtClean="0">
                <a:solidFill>
                  <a:schemeClr val="tx1"/>
                </a:solidFill>
              </a:rPr>
              <a:t>هیدرولیز شدن نشاسته           افزایش قند احیا کننده             افزایش شیرینی</a:t>
            </a:r>
          </a:p>
          <a:p>
            <a:pPr marL="457200" indent="-457200" algn="r" rtl="1">
              <a:buClrTx/>
              <a:buFont typeface="+mj-lt"/>
              <a:buAutoNum type="arabicParenR"/>
            </a:pPr>
            <a:endParaRPr lang="fa-IR" b="1" dirty="0">
              <a:solidFill>
                <a:schemeClr val="tx1"/>
              </a:solidFill>
            </a:endParaRPr>
          </a:p>
          <a:p>
            <a:pPr marL="457200" indent="-457200" algn="r" rtl="1">
              <a:buClrTx/>
              <a:buFont typeface="+mj-lt"/>
              <a:buAutoNum type="arabicParenR"/>
            </a:pPr>
            <a:r>
              <a:rPr lang="fa-IR" b="1" dirty="0">
                <a:solidFill>
                  <a:schemeClr val="tx1"/>
                </a:solidFill>
              </a:rPr>
              <a:t>شکسته شدن اسید های الی         جذب اسید های الی           کاهش اسیدیته و                                                                            طعم ترشی</a:t>
            </a:r>
          </a:p>
          <a:p>
            <a:pPr marL="457200" indent="-457200" algn="r" rtl="1">
              <a:buClrTx/>
              <a:buFont typeface="+mj-lt"/>
              <a:buAutoNum type="arabicParenR"/>
            </a:pPr>
            <a:r>
              <a:rPr lang="fa-IR" b="1" dirty="0">
                <a:solidFill>
                  <a:schemeClr val="tx1"/>
                </a:solidFill>
              </a:rPr>
              <a:t>شکسته شدن پکتین               نرم شدن بافت</a:t>
            </a:r>
            <a:endParaRPr lang="en-US" b="1" dirty="0">
              <a:solidFill>
                <a:schemeClr val="tx1"/>
              </a:solidFill>
            </a:endParaRPr>
          </a:p>
          <a:p>
            <a:pPr marL="457200" indent="-457200">
              <a:buClrTx/>
              <a:buFont typeface="+mj-lt"/>
              <a:buAutoNum type="arabicParenR"/>
            </a:pPr>
            <a:endParaRPr lang="en-US" b="1" dirty="0">
              <a:solidFill>
                <a:schemeClr val="tx1"/>
              </a:solidFill>
            </a:endParaRPr>
          </a:p>
        </p:txBody>
      </p:sp>
      <p:sp>
        <p:nvSpPr>
          <p:cNvPr id="3" name="Title 2"/>
          <p:cNvSpPr>
            <a:spLocks noGrp="1"/>
          </p:cNvSpPr>
          <p:nvPr>
            <p:ph type="title"/>
          </p:nvPr>
        </p:nvSpPr>
        <p:spPr>
          <a:xfrm>
            <a:off x="457200" y="338328"/>
            <a:ext cx="8229600" cy="957072"/>
          </a:xfrm>
        </p:spPr>
        <p:txBody>
          <a:bodyPr>
            <a:normAutofit/>
          </a:bodyPr>
          <a:lstStyle/>
          <a:p>
            <a:pPr algn="r"/>
            <a:r>
              <a:rPr lang="fa-IR" sz="3200" b="1" dirty="0">
                <a:solidFill>
                  <a:schemeClr val="tx2"/>
                </a:solidFill>
              </a:rPr>
              <a:t>نمونه ای از تغییرات در حین انبار داری:</a:t>
            </a:r>
            <a:endParaRPr lang="en-US" sz="3200" b="1"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618" y="3631660"/>
            <a:ext cx="4762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a:off x="2337321" y="3610958"/>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042418" y="4540895"/>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337321" y="4540895"/>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518668" y="5257800"/>
            <a:ext cx="457200" cy="198119"/>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04339"/>
            <a:ext cx="3352799"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819400" cy="249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190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TotalTime>
  <Words>1153</Words>
  <Application>Microsoft Office PowerPoint</Application>
  <PresentationFormat>On-screen Show (4:3)</PresentationFormat>
  <Paragraphs>89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اثر فرایند بر ارزش غذاها The effect of food processing on nutrients</vt:lpstr>
      <vt:lpstr>PowerPoint Presentation</vt:lpstr>
      <vt:lpstr>سرفصل :</vt:lpstr>
      <vt:lpstr>علل اتلاف مواد مغذی:  </vt:lpstr>
      <vt:lpstr>ثرات برداشت و حمل و نقل بر مواد مغذی:</vt:lpstr>
      <vt:lpstr>PowerPoint Presentation</vt:lpstr>
      <vt:lpstr>انبار کردن :</vt:lpstr>
      <vt:lpstr>مهمترین عوامل کنترل کننده کیفیت مواد غذایی ذخیره شده:</vt:lpstr>
      <vt:lpstr>نمونه ای از تغییرات در حین انبار داری:</vt:lpstr>
      <vt:lpstr>PowerPoint Presentation</vt:lpstr>
      <vt:lpstr>PowerPoint Presentation</vt:lpstr>
      <vt:lpstr>پاک کردن :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اثر فرایند بر ارزش غذاها The effect of food processing on nutrients</dc:title>
  <dc:creator>Elnaz</dc:creator>
  <cp:lastModifiedBy>Elnaz</cp:lastModifiedBy>
  <cp:revision>19</cp:revision>
  <dcterms:created xsi:type="dcterms:W3CDTF">2006-08-16T00:00:00Z</dcterms:created>
  <dcterms:modified xsi:type="dcterms:W3CDTF">2020-04-04T18:15:54Z</dcterms:modified>
</cp:coreProperties>
</file>