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4/4/2020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609600"/>
          </a:xfrm>
        </p:spPr>
        <p:txBody>
          <a:bodyPr>
            <a:normAutofit fontScale="90000"/>
          </a:bodyPr>
          <a:lstStyle/>
          <a:p>
            <a:r>
              <a:rPr lang="fa-IR" dirty="0">
                <a:solidFill>
                  <a:srgbClr val="C00000"/>
                </a:solidFill>
              </a:rPr>
              <a:t>فرآیند حرارتی چیست؟</a:t>
            </a:r>
            <a:endParaRPr lang="en-US" dirty="0">
              <a:solidFill>
                <a:srgbClr val="C00000"/>
              </a:solidFill>
            </a:endParaRPr>
          </a:p>
        </p:txBody>
      </p:sp>
      <p:sp>
        <p:nvSpPr>
          <p:cNvPr id="3" name="Subtitle 2"/>
          <p:cNvSpPr>
            <a:spLocks noGrp="1"/>
          </p:cNvSpPr>
          <p:nvPr>
            <p:ph type="subTitle" idx="1"/>
          </p:nvPr>
        </p:nvSpPr>
        <p:spPr>
          <a:xfrm>
            <a:off x="228600" y="1524000"/>
            <a:ext cx="8458200" cy="4953000"/>
          </a:xfrm>
        </p:spPr>
        <p:txBody>
          <a:bodyPr>
            <a:normAutofit/>
          </a:bodyPr>
          <a:lstStyle/>
          <a:p>
            <a:pPr algn="r" rtl="1"/>
            <a:r>
              <a:rPr lang="fa-IR" sz="2400" dirty="0">
                <a:solidFill>
                  <a:schemeClr val="tx1"/>
                </a:solidFill>
              </a:rPr>
              <a:t>فرایندهای حرارتی به دو منظور در صنایع غذایی استفاده می شوند. یکی برای نابودی میکرو ارگ انیسم های پاتوژن و در نتیجه تهیه غذای ایمن و سالم برای مصرف کنندگان و دیگری پختن و فراهم کردن غذای آماده مصرف. روش هاي متفاوتي براي پخت مواد غذايي مانند پخت خشك و مرطوب يا پخت با ما كيروويوكباب کردن و سرخ كردن و… وجود دارد؛ كه هركدام مزایا و معایب خاص خود را دارند. يعني نمي توان گفت پختن مواد غذايي با يك روش خاص، كاملاً مناسب و یا نامناسب براي همه گروه هاي غذايي است.</a:t>
            </a:r>
            <a:endParaRPr lang="en-US" sz="2400" dirty="0">
              <a:solidFill>
                <a:schemeClr val="tx1"/>
              </a:solidFill>
            </a:endParaRPr>
          </a:p>
        </p:txBody>
      </p:sp>
    </p:spTree>
    <p:extLst>
      <p:ext uri="{BB962C8B-B14F-4D97-AF65-F5344CB8AC3E}">
        <p14:creationId xmlns:p14="http://schemas.microsoft.com/office/powerpoint/2010/main" val="162656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066800"/>
            <a:ext cx="8610600" cy="5059363"/>
          </a:xfrm>
        </p:spPr>
        <p:txBody>
          <a:bodyPr>
            <a:normAutofit/>
          </a:bodyPr>
          <a:lstStyle/>
          <a:p>
            <a:pPr marL="0" indent="0" algn="r" rtl="1">
              <a:buNone/>
            </a:pPr>
            <a:r>
              <a:rPr lang="fa-IR" dirty="0">
                <a:solidFill>
                  <a:schemeClr val="tx1"/>
                </a:solidFill>
              </a:rPr>
              <a:t>در اثر حرارت دهی غشای برخی از سلول ها تخریب می شود و در نتیجه انسجام و چسبندگی بین سلول هااز بین می رود. این امر منجر به از بین رفتن تردی بافت این محصولات می شود. عامل دیگری که روی بافت محصولات غذایی حرارت دیده تأثیر دارد؛ دناتوراسیون پروتئین ها است. در نتیجه این پدیده حلالیت وقابلیت انعطاف پروتئین ها کاهش می یابد. و تغییرات زیادی در ویژگی های فیزیکی و شیمیایی آنها به وجودمی آید. بافت محصولات گیاهی در اثر فرایند حرارتی نرم تر می شود. حرارت مي تواند بر سلول هاي پارانشيم</a:t>
            </a:r>
          </a:p>
          <a:p>
            <a:pPr marL="0" indent="0" algn="r" rtl="1">
              <a:buNone/>
            </a:pPr>
            <a:r>
              <a:rPr lang="fa-IR" dirty="0">
                <a:solidFill>
                  <a:schemeClr val="tx1"/>
                </a:solidFill>
              </a:rPr>
              <a:t>و حفره هاي حاوي آب در گياه تأثير بگذارد و باعث چروكیده شدن و از دست رفتن بافت طبيعي سبزي هاشود. در اثر اعمال حرارتی غشای سلولی خاصیت نیمه تراوایی خود را از دست داده و در نتیجه آب سلول به راحتی حذف می شود. همچنین تبدیل کلاژن به ژلاتین و ذوب چربی ها باعث نرم تر شدن بافت حیوانی دراثر فرایند حرارتی می شود.</a:t>
            </a:r>
            <a:endParaRPr lang="en-US"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p:txBody>
      </p:sp>
      <p:sp>
        <p:nvSpPr>
          <p:cNvPr id="3" name="Title 2"/>
          <p:cNvSpPr>
            <a:spLocks noGrp="1"/>
          </p:cNvSpPr>
          <p:nvPr>
            <p:ph type="title"/>
          </p:nvPr>
        </p:nvSpPr>
        <p:spPr>
          <a:xfrm>
            <a:off x="457200" y="338328"/>
            <a:ext cx="8229600" cy="652272"/>
          </a:xfrm>
        </p:spPr>
        <p:txBody>
          <a:bodyPr>
            <a:normAutofit/>
          </a:bodyPr>
          <a:lstStyle/>
          <a:p>
            <a:r>
              <a:rPr lang="fa-IR" sz="2800" b="1" dirty="0">
                <a:solidFill>
                  <a:srgbClr val="C00000"/>
                </a:solidFill>
              </a:rPr>
              <a:t>1- بافت</a:t>
            </a:r>
            <a:endParaRPr lang="en-US" sz="2800" b="1" dirty="0">
              <a:solidFill>
                <a:srgbClr val="C00000"/>
              </a:solidFill>
            </a:endParaRPr>
          </a:p>
        </p:txBody>
      </p:sp>
    </p:spTree>
    <p:extLst>
      <p:ext uri="{BB962C8B-B14F-4D97-AF65-F5344CB8AC3E}">
        <p14:creationId xmlns:p14="http://schemas.microsoft.com/office/powerpoint/2010/main" val="126494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00200"/>
            <a:ext cx="8686800" cy="4876800"/>
          </a:xfrm>
        </p:spPr>
        <p:txBody>
          <a:bodyPr>
            <a:normAutofit fontScale="92500"/>
          </a:bodyPr>
          <a:lstStyle/>
          <a:p>
            <a:pPr marL="0" indent="0" algn="r" rtl="1">
              <a:buNone/>
            </a:pPr>
            <a:r>
              <a:rPr lang="fa-IR" dirty="0">
                <a:solidFill>
                  <a:schemeClr val="tx1"/>
                </a:solidFill>
              </a:rPr>
              <a:t>رنگدانه های طبیعی عموماً ترکیبات ناپایداری هستند که در اثر حرارت تجزیه می شوند. اما ثبات آنها به فاکتورهای مختلفی بستگی دارد. در میوه ها و سبزی ها در اثر حرارت دهی مانند آنزیم بری با آب داغ کلروفیل به فئوفیتین تبدیل می شود. کاروتنوئیدها ایزومره شده و بی رنگ می شوند و آنتوسیانین ها به رنگدانه های قهوه ای تجزیه می شوند. تغییر رنگ خیار در فرایند تولید خیارشور از سبز به زیتونی، به سبب فئوفتینه شدن کلروفیل است.</a:t>
            </a:r>
            <a:endParaRPr lang="en-US" dirty="0">
              <a:solidFill>
                <a:schemeClr val="tx1"/>
              </a:solidFill>
            </a:endParaRPr>
          </a:p>
          <a:p>
            <a:pPr marL="0" indent="0" algn="r" rtl="1">
              <a:buNone/>
            </a:pPr>
            <a:r>
              <a:rPr lang="fa-IR" dirty="0">
                <a:solidFill>
                  <a:schemeClr val="tx1"/>
                </a:solidFill>
              </a:rPr>
              <a:t> </a:t>
            </a:r>
          </a:p>
          <a:p>
            <a:pPr marL="0" indent="0" algn="r" rtl="1">
              <a:buNone/>
            </a:pPr>
            <a:r>
              <a:rPr lang="fa-IR" b="1" dirty="0">
                <a:solidFill>
                  <a:schemeClr val="tx1"/>
                </a:solidFill>
              </a:rPr>
              <a:t>پرسش:</a:t>
            </a:r>
          </a:p>
          <a:p>
            <a:pPr marL="0" indent="0" algn="r" rtl="1">
              <a:buNone/>
            </a:pPr>
            <a:r>
              <a:rPr lang="fa-IR" dirty="0">
                <a:solidFill>
                  <a:schemeClr val="tx1"/>
                </a:solidFill>
              </a:rPr>
              <a:t>چرا هنگام پختن سبزی ها، مانند اسفناج توصیه می شود درب ظرف باز باشد؟</a:t>
            </a:r>
          </a:p>
          <a:p>
            <a:pPr marL="0" indent="0" algn="r" rtl="1">
              <a:buNone/>
            </a:pPr>
            <a:r>
              <a:rPr lang="fa-IR" dirty="0">
                <a:solidFill>
                  <a:schemeClr val="tx1"/>
                </a:solidFill>
              </a:rPr>
              <a:t>مقدار اکسیژن موجود در محصول و دمای نگهداری، دو پارامتر مؤثر در تجزیه رنگدانه ها هستند. در غذاهای گوشتی در اثر حرارت، رنگدانه قرمز اکسی میوگلوبین به مت میوگلوبین قهوه ای رنگ تبدیل می شود. از سوي ديگر، حرارت دهی مي تواند منجر به تشدید واکنش میلارد از طریق اثر بر پروتئين ها و قند هاي موجود درمحصول شده و به این ترتیب باعث تغ يير رنگ آن به قهوه اي يا سياه شود.</a:t>
            </a: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p:txBody>
      </p:sp>
      <p:sp>
        <p:nvSpPr>
          <p:cNvPr id="3" name="Title 2"/>
          <p:cNvSpPr>
            <a:spLocks noGrp="1"/>
          </p:cNvSpPr>
          <p:nvPr>
            <p:ph type="title"/>
          </p:nvPr>
        </p:nvSpPr>
        <p:spPr/>
        <p:txBody>
          <a:bodyPr>
            <a:normAutofit/>
          </a:bodyPr>
          <a:lstStyle/>
          <a:p>
            <a:r>
              <a:rPr lang="fa-IR" sz="3200" b="1" dirty="0">
                <a:solidFill>
                  <a:srgbClr val="C00000"/>
                </a:solidFill>
              </a:rPr>
              <a:t>2- رنگ :</a:t>
            </a:r>
            <a:endParaRPr lang="en-US" sz="3200" b="1" dirty="0"/>
          </a:p>
        </p:txBody>
      </p:sp>
    </p:spTree>
    <p:extLst>
      <p:ext uri="{BB962C8B-B14F-4D97-AF65-F5344CB8AC3E}">
        <p14:creationId xmlns:p14="http://schemas.microsoft.com/office/powerpoint/2010/main" val="281850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838200"/>
            <a:ext cx="8610600" cy="6172200"/>
          </a:xfrm>
        </p:spPr>
        <p:txBody>
          <a:bodyPr>
            <a:noAutofit/>
          </a:bodyPr>
          <a:lstStyle/>
          <a:p>
            <a:pPr marL="0" indent="0" algn="r" rtl="1">
              <a:buNone/>
            </a:pPr>
            <a:r>
              <a:rPr lang="fa-IR" sz="2000" b="1" dirty="0"/>
              <a:t>عموماً فراوری مواد غذایی به کمک حرارت طعم های اصلی یعنی شیرینی، تلخی، ترشی یا شوری را به میزان قابل توجهی تغییر نمی دهد. در میوه ها و سبزی ها تغییر طعم در اثر واکنش های پیچیده ای به وجود می آیدکه عبارت اند از تخریب آمینواسیدها و تجزیه آنها، واکنش های میلارد، کاراملیزاسیون و اکسیداسیون چربی ها. تغییرات بو معمولاً در اثر خروج ترکیبات فرار به وجود می آیند. یکی از مهم ترین منابع ترکیبات فرار، اکسیداسیون چربی ها یا تند شدن اکسیداتیو آنها است. همچنین در اثر حرارت دادن ترکیبات پروتئینی، گاز</a:t>
            </a:r>
            <a:r>
              <a:rPr lang="en-US" sz="2000" b="1" dirty="0"/>
              <a:t>H2S </a:t>
            </a:r>
            <a:r>
              <a:rPr lang="fa-IR" sz="2000" b="1" dirty="0"/>
              <a:t>و سایر گازهای بدبو از آمینواسیدهای گوگرددار حاصل می شوند</a:t>
            </a:r>
            <a:endParaRPr lang="fa-IR" sz="900" b="1" dirty="0"/>
          </a:p>
          <a:p>
            <a:pPr marL="0" indent="0" algn="r" rtl="1">
              <a:buNone/>
            </a:pPr>
            <a:r>
              <a:rPr lang="fa-IR" sz="3200" b="1" dirty="0" smtClean="0">
                <a:solidFill>
                  <a:srgbClr val="C00000"/>
                </a:solidFill>
              </a:rPr>
              <a:t>4- </a:t>
            </a:r>
            <a:r>
              <a:rPr lang="fa-IR" sz="3200" b="1" dirty="0">
                <a:solidFill>
                  <a:srgbClr val="C00000"/>
                </a:solidFill>
              </a:rPr>
              <a:t>ترکیبات حساسیت زا و مواد ضد تغذیه ای</a:t>
            </a:r>
          </a:p>
          <a:p>
            <a:pPr marL="0" indent="0" algn="r" rtl="1">
              <a:buNone/>
            </a:pPr>
            <a:r>
              <a:rPr lang="fa-IR" sz="2000" b="1" dirty="0"/>
              <a:t>فرایندهای حرارتی موجب غیر فعال شدن ترکیبات حساسیت زا یا آلرژن در مواد غذایی می شوند. هر چندمشخص شده است که فراوری مواد غذایی ممکن است موجب ایجاد ترکیبات آلرژی زای جدید شوند و این امر دلیل حساسیت برخی افراد به مواد غذایی فراوری شده است. فرایند حرارتی مواد غذایی ممکن است موجب تخریب، تغییر، پوشانیدن و یا آشکار نمودن بخش حساسیت زای پروتئین شده و بنابراین موجب کاهش، افزایش و یا عدم تأثیر روی حساسیت زایی آن ترکیب شود. در رابطه با اثر حرارت روی ترکیبات ضد تغذیه ای مشخص شده است که اغلب بازدارنده های پروتئازی موجود درمحصولات گیاهی در اثر حرارت نابود می شوند که این مسئله موجب افزایش ارزش تغذیه ای پروتئین ها می شود. این تأثیر حرارت به ویژه در مورد سویا مورد توجه قرار دارد به طوری که بازدارنده تریپسین موجوددر آن به حرارت حساس است. میزان نابودی این عامل به درجه حرارت، زمان حرارت دهی، اندازه ذرات ومیزان رطوبت محصول بستگی دارد</a:t>
            </a:r>
          </a:p>
          <a:p>
            <a:pPr marL="0" indent="0" algn="r" rtl="1">
              <a:buNone/>
            </a:pPr>
            <a:endParaRPr lang="fa-IR" sz="2000" b="1" dirty="0"/>
          </a:p>
          <a:p>
            <a:pPr marL="0" indent="0" algn="r" rtl="1">
              <a:buNone/>
            </a:pPr>
            <a:endParaRPr lang="fa-IR" sz="2000" b="1" dirty="0"/>
          </a:p>
          <a:p>
            <a:pPr marL="0" indent="0" algn="r" rtl="1">
              <a:buNone/>
            </a:pPr>
            <a:endParaRPr lang="fa-IR" sz="1600" b="1" dirty="0"/>
          </a:p>
          <a:p>
            <a:pPr marL="0" indent="0" algn="r" rtl="1">
              <a:buNone/>
            </a:pPr>
            <a:endParaRPr lang="fa-IR" sz="1600" b="1" dirty="0"/>
          </a:p>
          <a:p>
            <a:pPr marL="0" indent="0" algn="r" rtl="1">
              <a:buNone/>
            </a:pPr>
            <a:endParaRPr lang="fa-IR" sz="1600" b="1" dirty="0"/>
          </a:p>
          <a:p>
            <a:pPr marL="0" indent="0" algn="r" rtl="1">
              <a:buNone/>
            </a:pPr>
            <a:endParaRPr lang="fa-IR" sz="1600" b="1" dirty="0"/>
          </a:p>
          <a:p>
            <a:pPr marL="0" indent="0" algn="r" rtl="1">
              <a:buNone/>
            </a:pPr>
            <a:endParaRPr lang="fa-IR" sz="1600" b="1" dirty="0"/>
          </a:p>
          <a:p>
            <a:pPr marL="0" indent="0" algn="r" rtl="1">
              <a:buNone/>
            </a:pPr>
            <a:r>
              <a:rPr lang="fa-IR" sz="1600" b="1" dirty="0"/>
              <a:t>.</a:t>
            </a:r>
            <a:endParaRPr lang="fa-IR" sz="1600" b="1" dirty="0">
              <a:solidFill>
                <a:srgbClr val="C00000"/>
              </a:solidFill>
            </a:endParaRPr>
          </a:p>
          <a:p>
            <a:pPr marL="0" indent="0" algn="r" rtl="1">
              <a:buNone/>
            </a:pPr>
            <a:endParaRPr lang="fa-IR" sz="800" b="1" dirty="0"/>
          </a:p>
          <a:p>
            <a:endParaRPr lang="en-US" sz="2000" b="1" dirty="0"/>
          </a:p>
        </p:txBody>
      </p:sp>
      <p:sp>
        <p:nvSpPr>
          <p:cNvPr id="3" name="Title 2"/>
          <p:cNvSpPr>
            <a:spLocks noGrp="1"/>
          </p:cNvSpPr>
          <p:nvPr>
            <p:ph type="title"/>
          </p:nvPr>
        </p:nvSpPr>
        <p:spPr>
          <a:xfrm>
            <a:off x="381000" y="20053"/>
            <a:ext cx="8229600" cy="1252728"/>
          </a:xfrm>
        </p:spPr>
        <p:txBody>
          <a:bodyPr>
            <a:normAutofit/>
          </a:bodyPr>
          <a:lstStyle/>
          <a:p>
            <a:r>
              <a:rPr lang="fa-IR" sz="2800" b="1" dirty="0">
                <a:solidFill>
                  <a:srgbClr val="C00000"/>
                </a:solidFill>
              </a:rPr>
              <a:t>3- طعم و بو</a:t>
            </a:r>
            <a:endParaRPr lang="en-US" sz="2800" dirty="0"/>
          </a:p>
        </p:txBody>
      </p:sp>
    </p:spTree>
    <p:extLst>
      <p:ext uri="{BB962C8B-B14F-4D97-AF65-F5344CB8AC3E}">
        <p14:creationId xmlns:p14="http://schemas.microsoft.com/office/powerpoint/2010/main" val="160930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219200"/>
            <a:ext cx="8610600" cy="5486400"/>
          </a:xfrm>
        </p:spPr>
        <p:txBody>
          <a:bodyPr>
            <a:normAutofit fontScale="77500" lnSpcReduction="20000"/>
          </a:bodyPr>
          <a:lstStyle/>
          <a:p>
            <a:pPr marL="0" indent="0" algn="r" rtl="1">
              <a:buNone/>
            </a:pPr>
            <a:r>
              <a:rPr lang="fa-IR" dirty="0">
                <a:solidFill>
                  <a:schemeClr val="tx1"/>
                </a:solidFill>
              </a:rPr>
              <a:t>با افزایش حرارت، سرعت فعالیت آنزیم ها ابتدا</a:t>
            </a:r>
          </a:p>
          <a:p>
            <a:pPr marL="0" indent="0" algn="r" rtl="1">
              <a:buNone/>
            </a:pPr>
            <a:r>
              <a:rPr lang="fa-IR" dirty="0">
                <a:solidFill>
                  <a:schemeClr val="tx1"/>
                </a:solidFill>
              </a:rPr>
              <a:t>افزایش یافته ولی با بالا رفتن دما آنزیم ها غیر فعال</a:t>
            </a:r>
          </a:p>
          <a:p>
            <a:pPr marL="0" indent="0" algn="r" rtl="1">
              <a:buNone/>
            </a:pPr>
            <a:r>
              <a:rPr lang="fa-IR" dirty="0">
                <a:solidFill>
                  <a:schemeClr val="tx1"/>
                </a:solidFill>
              </a:rPr>
              <a:t>خواهند شد. دمایی که آنزیم بیشترین سرعت</a:t>
            </a:r>
          </a:p>
          <a:p>
            <a:pPr marL="0" indent="0" algn="r" rtl="1">
              <a:buNone/>
            </a:pPr>
            <a:r>
              <a:rPr lang="fa-IR" dirty="0">
                <a:solidFill>
                  <a:schemeClr val="tx1"/>
                </a:solidFill>
              </a:rPr>
              <a:t>فعالیت خود را نشان می دهد، دمای بهینه آنزیم</a:t>
            </a:r>
          </a:p>
          <a:p>
            <a:pPr marL="0" indent="0" algn="r" rtl="1">
              <a:buNone/>
            </a:pPr>
            <a:r>
              <a:rPr lang="fa-IR" dirty="0">
                <a:solidFill>
                  <a:schemeClr val="tx1"/>
                </a:solidFill>
              </a:rPr>
              <a:t>نامیده می شود. این دما بسته به نوع آنزیم متفاوت</a:t>
            </a:r>
          </a:p>
          <a:p>
            <a:pPr marL="0" indent="0" algn="r" rtl="1">
              <a:buNone/>
            </a:pPr>
            <a:r>
              <a:rPr lang="fa-IR" dirty="0">
                <a:solidFill>
                  <a:schemeClr val="tx1"/>
                </a:solidFill>
              </a:rPr>
              <a:t>است. برای مثال آنزیم آمیلاز که موجب تجزیه</a:t>
            </a:r>
          </a:p>
          <a:p>
            <a:pPr marL="0" indent="0" algn="r" rtl="1">
              <a:buNone/>
            </a:pPr>
            <a:r>
              <a:rPr lang="fa-IR" dirty="0">
                <a:solidFill>
                  <a:schemeClr val="tx1"/>
                </a:solidFill>
              </a:rPr>
              <a:t>نشاسته می شود تا دمای 40 درجه سلسیوس</a:t>
            </a:r>
          </a:p>
          <a:p>
            <a:pPr marL="0" indent="0" algn="r" rtl="1">
              <a:buNone/>
            </a:pPr>
            <a:r>
              <a:rPr lang="fa-IR" dirty="0">
                <a:solidFill>
                  <a:schemeClr val="tx1"/>
                </a:solidFill>
              </a:rPr>
              <a:t>روند افزایشی و سپس روند کاهشی پیدا می کند.</a:t>
            </a:r>
          </a:p>
          <a:p>
            <a:pPr marL="0" indent="0" algn="r" rtl="1">
              <a:buNone/>
            </a:pPr>
            <a:r>
              <a:rPr lang="fa-IR" dirty="0">
                <a:solidFill>
                  <a:schemeClr val="tx1"/>
                </a:solidFill>
              </a:rPr>
              <a:t>اکثر آنزیم ها نسبت به حرارت حساس هستند. به طوری که به منظور غیر فعال کردن آنها از فرایند رارتی موسوم به آنزیم بری (</a:t>
            </a:r>
            <a:r>
              <a:rPr lang="en-US" dirty="0">
                <a:solidFill>
                  <a:schemeClr val="tx1"/>
                </a:solidFill>
              </a:rPr>
              <a:t>Blanching</a:t>
            </a:r>
            <a:r>
              <a:rPr lang="fa-IR" dirty="0">
                <a:solidFill>
                  <a:schemeClr val="tx1"/>
                </a:solidFill>
              </a:rPr>
              <a:t>) استفاده می شود.</a:t>
            </a:r>
          </a:p>
          <a:p>
            <a:pPr marL="0" indent="0" algn="r" rtl="1">
              <a:buNone/>
            </a:pPr>
            <a:r>
              <a:rPr lang="fa-IR" dirty="0">
                <a:solidFill>
                  <a:schemeClr val="tx1"/>
                </a:solidFill>
              </a:rPr>
              <a:t>آنزیم بری نوعی فرایند حرارتی است که سبب غیر فعال شدن آنزیم ها شده و کیفیت ماده غذایی مانند عطر،</a:t>
            </a:r>
          </a:p>
          <a:p>
            <a:pPr marL="0" indent="0" algn="r" rtl="1">
              <a:buNone/>
            </a:pPr>
            <a:r>
              <a:rPr lang="fa-IR" dirty="0">
                <a:solidFill>
                  <a:schemeClr val="tx1"/>
                </a:solidFill>
              </a:rPr>
              <a:t>طعم و رنگ بهتر حفظ می شود. در این عمل علاوه بر آنزیم ها تعدادی از میکرو ارگانیسم های سطحی نیز ازبین می روند. </a:t>
            </a:r>
          </a:p>
          <a:p>
            <a:pPr marL="0" indent="0" algn="r" rtl="1">
              <a:buNone/>
            </a:pPr>
            <a:r>
              <a:rPr lang="fa-IR" dirty="0">
                <a:solidFill>
                  <a:schemeClr val="tx1"/>
                </a:solidFill>
              </a:rPr>
              <a:t>همچنین بافت ماده غذایی نرم شده و از شکنندگی آن جلوگیری می شود. این فرایند به وسیله</a:t>
            </a:r>
          </a:p>
          <a:p>
            <a:pPr marL="0" indent="0" algn="r" rtl="1">
              <a:buNone/>
            </a:pPr>
            <a:r>
              <a:rPr lang="fa-IR" dirty="0">
                <a:solidFill>
                  <a:schemeClr val="tx1"/>
                </a:solidFill>
              </a:rPr>
              <a:t>آب داغ و بخار انجام می شود. آنزیم بری با بخار سبب خروج ترکیبات مغذی کمتری از ماده غذایی می شود.</a:t>
            </a:r>
          </a:p>
          <a:p>
            <a:pPr marL="0" indent="0" algn="r" rtl="1">
              <a:buNone/>
            </a:pPr>
            <a:r>
              <a:rPr lang="fa-IR" b="1" dirty="0">
                <a:solidFill>
                  <a:schemeClr val="tx1"/>
                </a:solidFill>
              </a:rPr>
              <a:t> نکته :</a:t>
            </a:r>
            <a:r>
              <a:rPr lang="fa-IR" dirty="0">
                <a:solidFill>
                  <a:schemeClr val="tx1"/>
                </a:solidFill>
              </a:rPr>
              <a:t>گاهی از حساسیت حرارتی آنزیم ها به عنوان روشی برای تعیین صحت یک فرایند استفاده می شود. برای</a:t>
            </a:r>
          </a:p>
          <a:p>
            <a:pPr marL="0" indent="0" algn="r" rtl="1">
              <a:buNone/>
            </a:pPr>
            <a:r>
              <a:rPr lang="fa-IR" dirty="0">
                <a:solidFill>
                  <a:schemeClr val="tx1"/>
                </a:solidFill>
              </a:rPr>
              <a:t>مثال غیرفعال شدن آنزیم فسفاتاز قلیایی به عنوان شاخص صحت انجام پاستوریزاسیون شیر، و غیرفعال</a:t>
            </a:r>
          </a:p>
          <a:p>
            <a:pPr marL="0" indent="0" algn="r" rtl="1">
              <a:buNone/>
            </a:pPr>
            <a:r>
              <a:rPr lang="fa-IR" dirty="0">
                <a:solidFill>
                  <a:schemeClr val="tx1"/>
                </a:solidFill>
              </a:rPr>
              <a:t>شدن آنزیم های پراکسیداز و کاتالاز شاخص صحت انجام فرایند آنزیم بری هستند</a:t>
            </a:r>
            <a:endParaRPr lang="en-US" dirty="0">
              <a:solidFill>
                <a:schemeClr val="tx1"/>
              </a:solidFill>
            </a:endParaRPr>
          </a:p>
        </p:txBody>
      </p:sp>
      <p:sp>
        <p:nvSpPr>
          <p:cNvPr id="3" name="Title 2"/>
          <p:cNvSpPr>
            <a:spLocks noGrp="1"/>
          </p:cNvSpPr>
          <p:nvPr>
            <p:ph type="title"/>
          </p:nvPr>
        </p:nvSpPr>
        <p:spPr>
          <a:xfrm>
            <a:off x="457200" y="338328"/>
            <a:ext cx="8229600" cy="652272"/>
          </a:xfrm>
        </p:spPr>
        <p:txBody>
          <a:bodyPr>
            <a:normAutofit/>
          </a:bodyPr>
          <a:lstStyle/>
          <a:p>
            <a:pPr rtl="1"/>
            <a:r>
              <a:rPr lang="en-US" sz="2400" b="1" dirty="0" smtClean="0">
                <a:solidFill>
                  <a:srgbClr val="C00000"/>
                </a:solidFill>
              </a:rPr>
              <a:t>5</a:t>
            </a:r>
            <a:r>
              <a:rPr lang="fa-IR" sz="2400" b="1" dirty="0" smtClean="0">
                <a:solidFill>
                  <a:srgbClr val="C00000"/>
                </a:solidFill>
              </a:rPr>
              <a:t> </a:t>
            </a:r>
            <a:r>
              <a:rPr lang="fa-IR" sz="2400" b="1" dirty="0">
                <a:solidFill>
                  <a:srgbClr val="C00000"/>
                </a:solidFill>
              </a:rPr>
              <a:t>-اثر حرارت بر آنزیم ها</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1"/>
            <a:ext cx="3883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62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19200"/>
            <a:ext cx="8686800" cy="5334000"/>
          </a:xfrm>
        </p:spPr>
        <p:txBody>
          <a:bodyPr>
            <a:normAutofit fontScale="62500" lnSpcReduction="20000"/>
          </a:bodyPr>
          <a:lstStyle/>
          <a:p>
            <a:pPr marL="0" indent="0" algn="r" rtl="1">
              <a:buNone/>
            </a:pPr>
            <a:r>
              <a:rPr lang="fa-IR" b="1" dirty="0">
                <a:solidFill>
                  <a:schemeClr val="tx1"/>
                </a:solidFill>
              </a:rPr>
              <a:t>فرایند حرارتی روی هرکدام از اجزاء ترکیبات مغذی تأثیرات متفاوتی دارد. اثرات این فرایندها روی ترکیبات مغذی عمده به شرح زیر است:</a:t>
            </a:r>
            <a:endParaRPr lang="en-US" b="1" dirty="0">
              <a:solidFill>
                <a:schemeClr val="tx1"/>
              </a:solidFill>
            </a:endParaRPr>
          </a:p>
          <a:p>
            <a:pPr marL="0" indent="0" algn="r" rtl="1">
              <a:buNone/>
            </a:pPr>
            <a:r>
              <a:rPr lang="fa-IR" b="1" dirty="0">
                <a:solidFill>
                  <a:schemeClr val="tx1"/>
                </a:solidFill>
              </a:rPr>
              <a:t>مغذی عمده به شرح زیر است:</a:t>
            </a:r>
          </a:p>
          <a:p>
            <a:pPr marL="0" indent="0" algn="r" rtl="1">
              <a:buNone/>
            </a:pPr>
            <a:r>
              <a:rPr lang="fa-IR" sz="3200" b="1" dirty="0">
                <a:solidFill>
                  <a:schemeClr val="tx1"/>
                </a:solidFill>
              </a:rPr>
              <a:t>الف) پروتئین ها: </a:t>
            </a:r>
            <a:r>
              <a:rPr lang="fa-IR" b="1" dirty="0">
                <a:solidFill>
                  <a:schemeClr val="tx1"/>
                </a:solidFill>
              </a:rPr>
              <a:t>نگهداری مواد غذایی در اثر حرارت موجب بروز تغییرات مطلوب و یا نامطلوب در کیفیتت غذیه ای پروتئین ها می شود. تغییرات حرارتی عمده در پروتئین ها عبارت اند از دناتوراسیون (تغییر در ساختمان سه بعدی) تغییر در ویژگی های عملکردی،</a:t>
            </a:r>
          </a:p>
          <a:p>
            <a:pPr marL="0" indent="0" algn="r" rtl="1">
              <a:buNone/>
            </a:pPr>
            <a:r>
              <a:rPr lang="fa-IR" b="1" dirty="0">
                <a:solidFill>
                  <a:schemeClr val="tx1"/>
                </a:solidFill>
              </a:rPr>
              <a:t>تغییرات شیمیایی و قابلیت دسترسی</a:t>
            </a:r>
          </a:p>
          <a:p>
            <a:pPr marL="0" indent="0" algn="r" rtl="1">
              <a:buNone/>
            </a:pPr>
            <a:r>
              <a:rPr lang="fa-IR" b="1" dirty="0">
                <a:solidFill>
                  <a:schemeClr val="tx1"/>
                </a:solidFill>
              </a:rPr>
              <a:t>آمینواسیدها. طي دناتوراسیون ساختار</a:t>
            </a:r>
          </a:p>
          <a:p>
            <a:pPr marL="0" indent="0" algn="r" rtl="1">
              <a:buNone/>
            </a:pPr>
            <a:r>
              <a:rPr lang="fa-IR" b="1" dirty="0">
                <a:solidFill>
                  <a:schemeClr val="tx1"/>
                </a:solidFill>
              </a:rPr>
              <a:t>تا خورده پروتئين باز مي شود بدون اينكه</a:t>
            </a:r>
          </a:p>
          <a:p>
            <a:pPr marL="0" indent="0" algn="r" rtl="1">
              <a:buNone/>
            </a:pPr>
            <a:r>
              <a:rPr lang="fa-IR" b="1" dirty="0">
                <a:solidFill>
                  <a:schemeClr val="tx1"/>
                </a:solidFill>
              </a:rPr>
              <a:t>پیوندهای كووالانسی آن شكسته شود،</a:t>
            </a:r>
          </a:p>
          <a:p>
            <a:pPr marL="0" indent="0" algn="r" rtl="1">
              <a:buNone/>
            </a:pPr>
            <a:r>
              <a:rPr lang="fa-IR" b="1" dirty="0">
                <a:solidFill>
                  <a:schemeClr val="tx1"/>
                </a:solidFill>
              </a:rPr>
              <a:t>يعني ساختارهاي سوم و دوم باز مي شوند</a:t>
            </a:r>
          </a:p>
          <a:p>
            <a:pPr marL="0" indent="0" algn="r" rtl="1">
              <a:buNone/>
            </a:pPr>
            <a:r>
              <a:rPr lang="fa-IR" b="1" dirty="0">
                <a:solidFill>
                  <a:schemeClr val="tx1"/>
                </a:solidFill>
              </a:rPr>
              <a:t>بدون اینکه ساختار اول آن دچار تغییر شود .</a:t>
            </a:r>
          </a:p>
          <a:p>
            <a:pPr marL="0" indent="0" algn="r" rtl="1">
              <a:buNone/>
            </a:pPr>
            <a:endParaRPr lang="fa-IR" b="1" dirty="0">
              <a:solidFill>
                <a:schemeClr val="tx1"/>
              </a:solidFill>
            </a:endParaRPr>
          </a:p>
          <a:p>
            <a:pPr marL="0" indent="0" algn="r" rtl="1">
              <a:buNone/>
            </a:pPr>
            <a:endParaRPr lang="fa-IR" b="1" dirty="0">
              <a:solidFill>
                <a:schemeClr val="tx1"/>
              </a:solidFill>
            </a:endParaRPr>
          </a:p>
          <a:p>
            <a:pPr marL="0" indent="0" algn="r" rtl="1">
              <a:buNone/>
            </a:pPr>
            <a:r>
              <a:rPr lang="fa-IR" b="1" dirty="0">
                <a:solidFill>
                  <a:schemeClr val="tx1"/>
                </a:solidFill>
              </a:rPr>
              <a:t>دناتوراسیون عموماً موجب بهبود قابلیت هضم پروتئین ها توسط آنزیم های پروتئولیتیک می شود. برخی از آمینواسیدهای ضروری مانند لیزین به حرارت حساس هستند به طوری که در اثر فرایند حرارتی به ویژه حرارت دهی خشک( مقادیر قابل توجهی از آنها کاهش می یابند. برخی اثرات دناتوراسيون پروتئين ها عبارت اند از:</a:t>
            </a:r>
          </a:p>
          <a:p>
            <a:pPr marL="0" indent="0" algn="r" rtl="1">
              <a:buNone/>
            </a:pPr>
            <a:r>
              <a:rPr lang="fa-IR" b="1" dirty="0">
                <a:solidFill>
                  <a:schemeClr val="tx1"/>
                </a:solidFill>
              </a:rPr>
              <a:t>كاهش حلاليت و قدرت جذب آب؛</a:t>
            </a:r>
          </a:p>
          <a:p>
            <a:pPr marL="0" indent="0" algn="r" rtl="1">
              <a:buNone/>
            </a:pPr>
            <a:r>
              <a:rPr lang="fa-IR" b="1" dirty="0">
                <a:solidFill>
                  <a:schemeClr val="tx1"/>
                </a:solidFill>
              </a:rPr>
              <a:t> افزايش حساسيت به عمل آنزيم ها؛</a:t>
            </a:r>
          </a:p>
          <a:p>
            <a:pPr marL="0" indent="0" algn="r" rtl="1">
              <a:buNone/>
            </a:pPr>
            <a:r>
              <a:rPr lang="fa-IR" b="1" dirty="0">
                <a:solidFill>
                  <a:schemeClr val="tx1"/>
                </a:solidFill>
              </a:rPr>
              <a:t> كاهش فعاليت بيولوژيك؛</a:t>
            </a:r>
          </a:p>
          <a:p>
            <a:pPr marL="0" indent="0" algn="r" rtl="1">
              <a:buNone/>
            </a:pPr>
            <a:r>
              <a:rPr lang="fa-IR" b="1" dirty="0">
                <a:solidFill>
                  <a:schemeClr val="tx1"/>
                </a:solidFill>
              </a:rPr>
              <a:t> افزايش ويسكوزيته.</a:t>
            </a:r>
          </a:p>
          <a:p>
            <a:pPr marL="0" indent="0" algn="r" rtl="1">
              <a:buNone/>
            </a:pPr>
            <a:endParaRPr lang="fa-IR" b="1" dirty="0">
              <a:solidFill>
                <a:schemeClr val="tx1"/>
              </a:solidFill>
            </a:endParaRPr>
          </a:p>
          <a:p>
            <a:pPr marL="0" indent="0" algn="r" rtl="1">
              <a:buNone/>
            </a:pPr>
            <a:r>
              <a:rPr lang="fa-IR" b="1" dirty="0">
                <a:solidFill>
                  <a:schemeClr val="tx1"/>
                </a:solidFill>
              </a:rPr>
              <a:t>حساسيت پروتئين ها به دناتوراسيون حرارتی به شدت وابسته به مقدار رطوبت محيط است. یعنی با افزایش</a:t>
            </a:r>
          </a:p>
          <a:p>
            <a:pPr marL="0" indent="0" algn="r" rtl="1">
              <a:buNone/>
            </a:pPr>
            <a:r>
              <a:rPr lang="fa-IR" b="1" dirty="0">
                <a:solidFill>
                  <a:schemeClr val="tx1"/>
                </a:solidFill>
              </a:rPr>
              <a:t>رطوبت، شدت دناتوراسیون افزایش می یابد.شود.</a:t>
            </a:r>
          </a:p>
          <a:p>
            <a:pPr marL="0" indent="0" algn="r" rtl="1">
              <a:buNone/>
            </a:pPr>
            <a:endParaRPr lang="fa-IR" b="1" dirty="0">
              <a:solidFill>
                <a:schemeClr val="tx1"/>
              </a:solidFill>
            </a:endParaRPr>
          </a:p>
          <a:p>
            <a:pPr marL="0" indent="0" algn="r" rtl="1">
              <a:buNone/>
            </a:pPr>
            <a:endParaRPr lang="fa-IR" b="1" dirty="0">
              <a:solidFill>
                <a:schemeClr val="tx1"/>
              </a:solidFill>
            </a:endParaRPr>
          </a:p>
        </p:txBody>
      </p:sp>
      <p:sp>
        <p:nvSpPr>
          <p:cNvPr id="3" name="Title 2"/>
          <p:cNvSpPr>
            <a:spLocks noGrp="1"/>
          </p:cNvSpPr>
          <p:nvPr>
            <p:ph type="title"/>
          </p:nvPr>
        </p:nvSpPr>
        <p:spPr>
          <a:xfrm>
            <a:off x="457200" y="338328"/>
            <a:ext cx="8229600" cy="880872"/>
          </a:xfrm>
        </p:spPr>
        <p:txBody>
          <a:bodyPr>
            <a:normAutofit/>
          </a:bodyPr>
          <a:lstStyle/>
          <a:p>
            <a:pPr rtl="1"/>
            <a:r>
              <a:rPr lang="en-US" sz="3200" b="1" dirty="0" smtClean="0">
                <a:solidFill>
                  <a:srgbClr val="C00000"/>
                </a:solidFill>
              </a:rPr>
              <a:t>6</a:t>
            </a:r>
            <a:r>
              <a:rPr lang="fa-IR" sz="3200" b="1" dirty="0" smtClean="0">
                <a:solidFill>
                  <a:srgbClr val="C00000"/>
                </a:solidFill>
              </a:rPr>
              <a:t>- </a:t>
            </a:r>
            <a:r>
              <a:rPr lang="fa-IR" sz="3200" b="1" dirty="0">
                <a:solidFill>
                  <a:srgbClr val="C00000"/>
                </a:solidFill>
              </a:rPr>
              <a:t>مواد مغذی</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3084513"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82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95400"/>
            <a:ext cx="8610600" cy="4830763"/>
          </a:xfrm>
        </p:spPr>
        <p:txBody>
          <a:bodyPr>
            <a:normAutofit/>
          </a:bodyPr>
          <a:lstStyle/>
          <a:p>
            <a:pPr marL="0" indent="0" rtl="1">
              <a:buNone/>
            </a:pPr>
            <a:r>
              <a:rPr lang="fa-IR" b="1" dirty="0">
                <a:solidFill>
                  <a:srgbClr val="FF0000"/>
                </a:solidFill>
              </a:rPr>
              <a:t>1)</a:t>
            </a:r>
            <a:r>
              <a:rPr lang="fa-IR" dirty="0">
                <a:solidFill>
                  <a:srgbClr val="FF0000"/>
                </a:solidFill>
              </a:rPr>
              <a:t> </a:t>
            </a:r>
            <a:r>
              <a:rPr lang="fa-IR" dirty="0"/>
              <a:t>قند های احیاه کننده </a:t>
            </a:r>
            <a:r>
              <a:rPr lang="fa-IR" sz="3200" dirty="0">
                <a:solidFill>
                  <a:srgbClr val="C00000"/>
                </a:solidFill>
              </a:rPr>
              <a:t>+ </a:t>
            </a:r>
            <a:r>
              <a:rPr lang="fa-IR" dirty="0"/>
              <a:t>اسید های امینه </a:t>
            </a:r>
            <a:r>
              <a:rPr lang="fa-IR" sz="3200" dirty="0">
                <a:solidFill>
                  <a:srgbClr val="C00000"/>
                </a:solidFill>
              </a:rPr>
              <a:t>+ </a:t>
            </a:r>
            <a:r>
              <a:rPr lang="fa-IR" dirty="0"/>
              <a:t>حرارت </a:t>
            </a:r>
            <a:r>
              <a:rPr lang="fa-IR" b="1" dirty="0">
                <a:solidFill>
                  <a:srgbClr val="C00000"/>
                </a:solidFill>
              </a:rPr>
              <a:t>=  قهواه ای شدن غیر </a:t>
            </a:r>
          </a:p>
          <a:p>
            <a:pPr marL="0" indent="0" rtl="1">
              <a:buNone/>
            </a:pPr>
            <a:r>
              <a:rPr lang="fa-IR" b="1" dirty="0">
                <a:solidFill>
                  <a:srgbClr val="C00000"/>
                </a:solidFill>
              </a:rPr>
              <a:t>انزیمی میلارد</a:t>
            </a:r>
          </a:p>
          <a:p>
            <a:pPr marL="0" indent="0" algn="r" rtl="1">
              <a:buNone/>
            </a:pPr>
            <a:r>
              <a:rPr lang="fa-IR" b="1" dirty="0">
                <a:solidFill>
                  <a:srgbClr val="C00000"/>
                </a:solidFill>
              </a:rPr>
              <a:t>    </a:t>
            </a:r>
            <a:r>
              <a:rPr lang="fa-IR" dirty="0"/>
              <a:t>کاهش میزان اسید های آمینه ی  لیزین        کاهش ارزش بیولوژیکی پروتئین</a:t>
            </a:r>
          </a:p>
          <a:p>
            <a:pPr algn="r" rtl="1">
              <a:buFont typeface="Wingdings" panose="05000000000000000000" pitchFamily="2" charset="2"/>
              <a:buChar char="q"/>
            </a:pPr>
            <a:r>
              <a:rPr lang="fa-IR" dirty="0"/>
              <a:t>این اثرات در ارتباط مستقیم با شدت حرارت هستند؛ به طوری که حرارت زیاد، به طرز موثری، ارزش تغذیه ای غذا را کاهش می‌دهد.</a:t>
            </a:r>
          </a:p>
          <a:p>
            <a:pPr algn="r" rtl="1">
              <a:buFont typeface="Wingdings" panose="05000000000000000000" pitchFamily="2" charset="2"/>
              <a:buChar char="q"/>
            </a:pPr>
            <a:endParaRPr lang="fa-IR" dirty="0"/>
          </a:p>
          <a:p>
            <a:pPr marL="0" indent="0" algn="r" rtl="1">
              <a:buNone/>
            </a:pPr>
            <a:r>
              <a:rPr lang="fa-IR" b="1" dirty="0">
                <a:solidFill>
                  <a:srgbClr val="FF0000"/>
                </a:solidFill>
              </a:rPr>
              <a:t>2) </a:t>
            </a:r>
            <a:r>
              <a:rPr lang="fa-IR" dirty="0"/>
              <a:t>حرارت، باعث دناتوره شدن پروتئین می‌شود. دناتوره شدن پروتئین بر روی ارزش تغذیه ای آن تأثیر زیادی دارد</a:t>
            </a:r>
          </a:p>
          <a:p>
            <a:pPr marL="0" indent="0" algn="r" rtl="1">
              <a:buNone/>
            </a:pPr>
            <a:endParaRPr lang="fa-IR" dirty="0"/>
          </a:p>
          <a:p>
            <a:pPr marL="0" indent="0" algn="r" rtl="1">
              <a:buNone/>
            </a:pPr>
            <a:r>
              <a:rPr lang="fa-IR" b="1" dirty="0">
                <a:solidFill>
                  <a:srgbClr val="FF0000"/>
                </a:solidFill>
              </a:rPr>
              <a:t>3)</a:t>
            </a:r>
            <a:r>
              <a:rPr lang="fa-IR" dirty="0"/>
              <a:t> فرآیندهای حرارتی در دمای بالا و زمان طولانی، باعث اکسیداسیون اسیدهای آمینه (اسیدهای آمینه گوگرددار شامل متیونین و سیستئین) نیز می‌شود.</a:t>
            </a:r>
            <a:endParaRPr lang="fa-IR" b="1" dirty="0">
              <a:solidFill>
                <a:srgbClr val="FF0000"/>
              </a:solidFill>
            </a:endParaRPr>
          </a:p>
          <a:p>
            <a:pPr marL="0" indent="0" rtl="1">
              <a:buNone/>
            </a:pPr>
            <a:endParaRPr lang="en-US" b="1" dirty="0">
              <a:solidFill>
                <a:srgbClr val="C00000"/>
              </a:solidFill>
            </a:endParaRPr>
          </a:p>
          <a:p>
            <a:endParaRPr lang="en-US" dirty="0"/>
          </a:p>
        </p:txBody>
      </p:sp>
      <p:sp>
        <p:nvSpPr>
          <p:cNvPr id="3" name="Title 2"/>
          <p:cNvSpPr>
            <a:spLocks noGrp="1"/>
          </p:cNvSpPr>
          <p:nvPr>
            <p:ph type="title"/>
          </p:nvPr>
        </p:nvSpPr>
        <p:spPr>
          <a:xfrm>
            <a:off x="457200" y="338328"/>
            <a:ext cx="8229600" cy="804672"/>
          </a:xfrm>
        </p:spPr>
        <p:txBody>
          <a:bodyPr>
            <a:normAutofit/>
          </a:bodyPr>
          <a:lstStyle/>
          <a:p>
            <a:r>
              <a:rPr lang="fa-IR" sz="2800" b="1" dirty="0">
                <a:solidFill>
                  <a:srgbClr val="C00000"/>
                </a:solidFill>
              </a:rPr>
              <a:t>تأثیر فرآیندهای گرمایی بر روی پروتئین‌ها:</a:t>
            </a:r>
            <a:endParaRPr lang="en-US" sz="2800"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2514600"/>
            <a:ext cx="3238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8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b="1" dirty="0"/>
              <a:t>(اتصالات عرضی دی سولفیدی)        ( دناتوراسیون )     آلبومین طبیعی</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20000" cy="368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800" y="3105835"/>
            <a:ext cx="7620000" cy="369332"/>
          </a:xfrm>
          <a:prstGeom prst="rect">
            <a:avLst/>
          </a:prstGeom>
        </p:spPr>
        <p:txBody>
          <a:bodyPr wrap="square">
            <a:spAutoFit/>
          </a:bodyPr>
          <a:lstStyle/>
          <a:p>
            <a:r>
              <a:rPr lang="fa-IR" b="1" dirty="0"/>
              <a:t>آلبومین نامحلول در آب                                                     آلبومین محلول در آب</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418685"/>
            <a:ext cx="574833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51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0"/>
            <a:ext cx="7408333" cy="3450696"/>
          </a:xfrm>
        </p:spPr>
        <p:txBody>
          <a:bodyPr/>
          <a:lstStyle/>
          <a:p>
            <a:pPr marL="0" indent="0" algn="r" rtl="1">
              <a:buNone/>
            </a:pPr>
            <a:r>
              <a:rPr lang="fa-IR" dirty="0">
                <a:solidFill>
                  <a:schemeClr val="tx1"/>
                </a:solidFill>
              </a:rPr>
              <a:t>زمانی که چربی ها به ویژه چربی های غیر اشباع در حضور هوا یا اکسیژن حرارت داده شوند دچارپدیده اکسیداسیون می شوند. در اثر اکسیداسیون، علاوه بر ایجاد ترکیبات فرار مولد عطر و طعم نامطلوب، اسیدهای چرب از حالت طبیعی سیس به حالت ترانس تبدیل می شوند. اسیدهای چرب ترانس از لحاظ تغذیه ای و فیزیولوژیکی ترکیباتی نامطلوب هستند. به این ترتیب اکسیداسیون سبب کاهش ارزش تغذیه ای چربی ها خواهد شد.</a:t>
            </a: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r>
              <a:rPr lang="fa-IR" sz="3600" b="1" dirty="0" smtClean="0">
                <a:solidFill>
                  <a:srgbClr val="C00000"/>
                </a:solidFill>
              </a:rPr>
              <a:t>ب ) چربی ها</a:t>
            </a:r>
            <a:r>
              <a:rPr lang="fa-IR" sz="3600" dirty="0" smtClean="0">
                <a:solidFill>
                  <a:srgbClr val="C00000"/>
                </a:solidFill>
              </a:rPr>
              <a:t>:</a:t>
            </a:r>
            <a:endParaRPr lang="en-US" sz="3600"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39126"/>
            <a:ext cx="285273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46" y="4267200"/>
            <a:ext cx="21399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42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219200"/>
            <a:ext cx="8763000" cy="4906963"/>
          </a:xfrm>
        </p:spPr>
        <p:txBody>
          <a:bodyPr>
            <a:normAutofit/>
          </a:bodyPr>
          <a:lstStyle/>
          <a:p>
            <a:pPr marL="0" indent="0" algn="r" rtl="1">
              <a:buNone/>
            </a:pPr>
            <a:r>
              <a:rPr lang="fa-IR" dirty="0">
                <a:solidFill>
                  <a:schemeClr val="tx1"/>
                </a:solidFill>
              </a:rPr>
              <a:t>کربوهیدرات ها نسبت به سایر اجزای مواد غذایی به فرایندهای حرارتی حساسیت </a:t>
            </a:r>
            <a:r>
              <a:rPr lang="fa-IR" dirty="0" smtClean="0">
                <a:solidFill>
                  <a:schemeClr val="tx1"/>
                </a:solidFill>
              </a:rPr>
              <a:t>کمتری</a:t>
            </a:r>
            <a:r>
              <a:rPr lang="en-US" dirty="0" smtClean="0">
                <a:solidFill>
                  <a:schemeClr val="tx1"/>
                </a:solidFill>
              </a:rPr>
              <a:t> </a:t>
            </a:r>
            <a:r>
              <a:rPr lang="fa-IR" dirty="0" smtClean="0">
                <a:solidFill>
                  <a:schemeClr val="tx1"/>
                </a:solidFill>
              </a:rPr>
              <a:t>از </a:t>
            </a:r>
            <a:r>
              <a:rPr lang="fa-IR" dirty="0">
                <a:solidFill>
                  <a:schemeClr val="tx1"/>
                </a:solidFill>
              </a:rPr>
              <a:t>خود نشان می دهند. </a:t>
            </a:r>
          </a:p>
          <a:p>
            <a:pPr marL="0" indent="0" algn="r">
              <a:buNone/>
            </a:pPr>
            <a:r>
              <a:rPr lang="fa-IR" dirty="0" smtClean="0">
                <a:solidFill>
                  <a:schemeClr val="tx1"/>
                </a:solidFill>
              </a:rPr>
              <a:t>حرارت </a:t>
            </a:r>
            <a:r>
              <a:rPr lang="fa-IR" dirty="0">
                <a:solidFill>
                  <a:schemeClr val="tx1"/>
                </a:solidFill>
              </a:rPr>
              <a:t>دارای تأثیرات مشخص روی کربوهیدرات های مختلف است به عنوان مثال درمورد نشاسته، حرارت دادن و ژلاتینه شدن موجب افزایش قابلیت جذب آن می شود. یک مثال خوب در این مورد سیب زمینی است که به طور خام غیر قابل هضم است. سلولز، همی سلولز و پکتین که مسئول ایجادساختمان و بافت در مواد غذایی گیاهی هستند مي توانند به وسیله حرارت تجزیه شده و موجب نرم شدن بافت ماده غذایی و افزایش قابلیت خوراکی این قبیل مواد غذایی شوند</a:t>
            </a:r>
          </a:p>
          <a:p>
            <a:pPr marL="0" indent="0" algn="r">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a:buNone/>
            </a:pPr>
            <a:r>
              <a:rPr lang="fa-IR" dirty="0">
                <a:solidFill>
                  <a:schemeClr val="tx1"/>
                </a:solidFill>
              </a:rPr>
              <a:t>.</a:t>
            </a:r>
            <a:endParaRPr lang="en-US"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r>
              <a:rPr lang="fa-IR" sz="3200" b="1" dirty="0">
                <a:solidFill>
                  <a:srgbClr val="C00000"/>
                </a:solidFill>
              </a:rPr>
              <a:t>ج) کربوهیدرات ها:</a:t>
            </a:r>
            <a:endParaRPr lang="en-US" sz="3200"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67200"/>
            <a:ext cx="8305800"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5409473"/>
            <a:ext cx="8458200" cy="1200329"/>
          </a:xfrm>
          <a:prstGeom prst="rect">
            <a:avLst/>
          </a:prstGeom>
        </p:spPr>
        <p:txBody>
          <a:bodyPr wrap="square">
            <a:spAutoFit/>
          </a:bodyPr>
          <a:lstStyle/>
          <a:p>
            <a:r>
              <a:rPr lang="fa-IR" b="1" dirty="0"/>
              <a:t>ژلاتیناسیون                 تخریب آمیلاز             متورم شدن             </a:t>
            </a:r>
            <a:r>
              <a:rPr lang="fa-IR" b="1" dirty="0" smtClean="0"/>
              <a:t>      </a:t>
            </a:r>
            <a:r>
              <a:rPr lang="fa-IR" b="1" dirty="0"/>
              <a:t>نشاسته      </a:t>
            </a:r>
          </a:p>
          <a:p>
            <a:pPr algn="r"/>
            <a:r>
              <a:rPr lang="fa-IR" b="1" dirty="0"/>
              <a:t>       </a:t>
            </a:r>
          </a:p>
          <a:p>
            <a:pPr algn="r"/>
            <a:r>
              <a:rPr lang="fa-IR" b="1" dirty="0"/>
              <a:t>    اثر حرارت روی نشاسته</a:t>
            </a:r>
          </a:p>
          <a:p>
            <a:r>
              <a:rPr lang="fa-IR" b="1" dirty="0"/>
              <a:t> </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228600"/>
            <a:ext cx="2951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159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00200"/>
            <a:ext cx="8763000" cy="4525963"/>
          </a:xfrm>
        </p:spPr>
        <p:txBody>
          <a:bodyPr/>
          <a:lstStyle/>
          <a:p>
            <a:pPr marL="0" indent="0" algn="r">
              <a:buNone/>
            </a:pPr>
            <a:r>
              <a:rPr lang="fa-IR" dirty="0">
                <a:solidFill>
                  <a:schemeClr val="tx1"/>
                </a:solidFill>
              </a:rPr>
              <a:t>مواد معدنی معمولاً در شرایط حرارتی متداول پایدار هستند. اما ممکن است طی فرایندکنسروسازی بخشی از مواد معدنی از ماده غذایی خارج </a:t>
            </a:r>
            <a:r>
              <a:rPr lang="fa-IR" dirty="0" smtClean="0">
                <a:solidFill>
                  <a:schemeClr val="tx1"/>
                </a:solidFill>
              </a:rPr>
              <a:t>شده </a:t>
            </a:r>
            <a:r>
              <a:rPr lang="fa-IR" dirty="0">
                <a:solidFill>
                  <a:schemeClr val="tx1"/>
                </a:solidFill>
              </a:rPr>
              <a:t>و به مایع داخل قوطی وارد شوند. </a:t>
            </a:r>
            <a:r>
              <a:rPr lang="fa-IR" dirty="0" smtClean="0">
                <a:solidFill>
                  <a:schemeClr val="tx1"/>
                </a:solidFill>
              </a:rPr>
              <a:t>همچنین</a:t>
            </a:r>
            <a:endParaRPr lang="fa-IR" dirty="0">
              <a:solidFill>
                <a:schemeClr val="tx1"/>
              </a:solidFill>
            </a:endParaRPr>
          </a:p>
          <a:p>
            <a:pPr marL="0" indent="0" algn="r">
              <a:buNone/>
            </a:pPr>
            <a:r>
              <a:rPr lang="fa-IR" dirty="0" smtClean="0">
                <a:solidFill>
                  <a:schemeClr val="tx1"/>
                </a:solidFill>
              </a:rPr>
              <a:t>برخی عناصر معدنی نظیر سدیم و کلسیم می توانند از مایع داخل قوطی یا محیط حرارتی مانند آب بلانچربه ماده غذایی نفوذ کنند.</a:t>
            </a:r>
            <a:endParaRPr lang="en-US" dirty="0">
              <a:solidFill>
                <a:schemeClr val="tx1"/>
              </a:solidFill>
            </a:endParaRPr>
          </a:p>
        </p:txBody>
      </p:sp>
      <p:sp>
        <p:nvSpPr>
          <p:cNvPr id="3" name="Title 2"/>
          <p:cNvSpPr>
            <a:spLocks noGrp="1"/>
          </p:cNvSpPr>
          <p:nvPr>
            <p:ph type="title"/>
          </p:nvPr>
        </p:nvSpPr>
        <p:spPr/>
        <p:txBody>
          <a:bodyPr>
            <a:normAutofit/>
          </a:bodyPr>
          <a:lstStyle/>
          <a:p>
            <a:r>
              <a:rPr lang="fa-IR" sz="3600" b="1" dirty="0">
                <a:solidFill>
                  <a:srgbClr val="C00000"/>
                </a:solidFill>
              </a:rPr>
              <a:t>د) </a:t>
            </a:r>
            <a:r>
              <a:rPr lang="fa-IR" sz="3200" b="1" dirty="0">
                <a:solidFill>
                  <a:srgbClr val="C00000"/>
                </a:solidFill>
              </a:rPr>
              <a:t>مواد معدنی:</a:t>
            </a:r>
            <a:endParaRPr lang="en-US" sz="3200" dirty="0">
              <a:solidFill>
                <a:srgbClr val="C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33799"/>
            <a:ext cx="4191000" cy="314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06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r>
              <a:rPr lang="fa-IR" dirty="0">
                <a:solidFill>
                  <a:schemeClr val="tx1"/>
                </a:solidFill>
              </a:rPr>
              <a:t>کنترل نسبتاً آسان فرایند؛</a:t>
            </a:r>
          </a:p>
          <a:p>
            <a:pPr algn="r" rtl="1"/>
            <a:endParaRPr lang="fa-IR" dirty="0">
              <a:solidFill>
                <a:schemeClr val="tx1"/>
              </a:solidFill>
            </a:endParaRPr>
          </a:p>
          <a:p>
            <a:pPr algn="r" rtl="1"/>
            <a:r>
              <a:rPr lang="fa-IR" dirty="0">
                <a:solidFill>
                  <a:schemeClr val="tx1"/>
                </a:solidFill>
              </a:rPr>
              <a:t>تولید محصولات پایدار که نیاز به نگهداری در شرایط سرد ندارند؛</a:t>
            </a:r>
          </a:p>
          <a:p>
            <a:pPr algn="r" rtl="1"/>
            <a:endParaRPr lang="fa-IR" dirty="0">
              <a:solidFill>
                <a:schemeClr val="tx1"/>
              </a:solidFill>
            </a:endParaRPr>
          </a:p>
          <a:p>
            <a:pPr algn="r" rtl="1"/>
            <a:r>
              <a:rPr lang="fa-IR" dirty="0">
                <a:solidFill>
                  <a:schemeClr val="tx1"/>
                </a:solidFill>
              </a:rPr>
              <a:t>اثرات مفید تغذیه ای شامل تخریب فاکتورهای ضد تغذیه ای (بازدارنده های تریپسین سویا) و یا تخریب</a:t>
            </a:r>
          </a:p>
          <a:p>
            <a:pPr algn="r" rtl="1"/>
            <a:endParaRPr lang="fa-IR" dirty="0">
              <a:solidFill>
                <a:schemeClr val="tx1"/>
              </a:solidFill>
            </a:endParaRPr>
          </a:p>
          <a:p>
            <a:pPr algn="r" rtl="1"/>
            <a:r>
              <a:rPr lang="fa-IR" dirty="0">
                <a:solidFill>
                  <a:schemeClr val="tx1"/>
                </a:solidFill>
              </a:rPr>
              <a:t>ترکیبات آلرژن و افزایش قابلیت دسترسی به مواد مغذی</a:t>
            </a:r>
          </a:p>
          <a:p>
            <a:pPr algn="r" rtl="1"/>
            <a:endParaRPr lang="en-US" dirty="0">
              <a:solidFill>
                <a:schemeClr val="tx1"/>
              </a:solidFill>
            </a:endParaRPr>
          </a:p>
        </p:txBody>
      </p:sp>
      <p:sp>
        <p:nvSpPr>
          <p:cNvPr id="3" name="Title 2"/>
          <p:cNvSpPr>
            <a:spLocks noGrp="1"/>
          </p:cNvSpPr>
          <p:nvPr>
            <p:ph type="title"/>
          </p:nvPr>
        </p:nvSpPr>
        <p:spPr/>
        <p:txBody>
          <a:bodyPr>
            <a:normAutofit/>
          </a:bodyPr>
          <a:lstStyle/>
          <a:p>
            <a:r>
              <a:rPr lang="fa-IR" sz="3200" b="1" dirty="0">
                <a:solidFill>
                  <a:srgbClr val="C00000"/>
                </a:solidFill>
              </a:rPr>
              <a:t>مزایای عمده روش های نگهداری حرارتی مواد غذایی</a:t>
            </a:r>
            <a:endParaRPr lang="en-US" sz="3200" b="1" dirty="0">
              <a:solidFill>
                <a:srgbClr val="C00000"/>
              </a:solidFill>
            </a:endParaRPr>
          </a:p>
        </p:txBody>
      </p:sp>
    </p:spTree>
    <p:extLst>
      <p:ext uri="{BB962C8B-B14F-4D97-AF65-F5344CB8AC3E}">
        <p14:creationId xmlns:p14="http://schemas.microsoft.com/office/powerpoint/2010/main" val="379431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371600"/>
            <a:ext cx="8382000" cy="4754563"/>
          </a:xfrm>
        </p:spPr>
        <p:txBody>
          <a:bodyPr>
            <a:normAutofit lnSpcReduction="10000"/>
          </a:bodyPr>
          <a:lstStyle/>
          <a:p>
            <a:pPr marL="0" indent="0" algn="r" rtl="1">
              <a:buNone/>
            </a:pPr>
            <a:r>
              <a:rPr lang="fa-IR" dirty="0">
                <a:solidFill>
                  <a:schemeClr val="tx1"/>
                </a:solidFill>
              </a:rPr>
              <a:t>فرایند حرارتی عمدتاً اثر تخریبی روی ویتامین ها دارد. هرچند که شرایط حرارت دهی ملایم مي تواند اثرات مفیدی روی دسترسی زیستی برخی ویتامین ها به ویژه بیوتین و نیاسین داشته باشد. </a:t>
            </a:r>
            <a:r>
              <a:rPr lang="fa-IR" dirty="0" smtClean="0">
                <a:solidFill>
                  <a:schemeClr val="tx1"/>
                </a:solidFill>
              </a:rPr>
              <a:t>ثبات</a:t>
            </a:r>
            <a:r>
              <a:rPr lang="en-US" dirty="0" smtClean="0">
                <a:solidFill>
                  <a:schemeClr val="tx1"/>
                </a:solidFill>
              </a:rPr>
              <a:t> </a:t>
            </a:r>
            <a:r>
              <a:rPr lang="fa-IR" dirty="0" smtClean="0">
                <a:solidFill>
                  <a:schemeClr val="tx1"/>
                </a:solidFill>
              </a:rPr>
              <a:t>ویتامین </a:t>
            </a:r>
            <a:r>
              <a:rPr lang="fa-IR" dirty="0">
                <a:solidFill>
                  <a:schemeClr val="tx1"/>
                </a:solidFill>
              </a:rPr>
              <a:t>ها تحت شرایط مختلف متفاوت است. ویتامین </a:t>
            </a:r>
            <a:r>
              <a:rPr lang="en-US" dirty="0">
                <a:solidFill>
                  <a:schemeClr val="tx1"/>
                </a:solidFill>
              </a:rPr>
              <a:t>C </a:t>
            </a:r>
            <a:r>
              <a:rPr lang="fa-IR" dirty="0">
                <a:solidFill>
                  <a:schemeClr val="tx1"/>
                </a:solidFill>
              </a:rPr>
              <a:t>و تیامین حساس ترین ویتامین ها در برابر تخریب حرارتی هستند. البته تیامین حساسیت کمتری نسبت به ویتامین </a:t>
            </a:r>
            <a:r>
              <a:rPr lang="en-US" dirty="0">
                <a:solidFill>
                  <a:schemeClr val="tx1"/>
                </a:solidFill>
              </a:rPr>
              <a:t>C </a:t>
            </a:r>
            <a:r>
              <a:rPr lang="fa-IR" dirty="0">
                <a:solidFill>
                  <a:schemeClr val="tx1"/>
                </a:solidFill>
              </a:rPr>
              <a:t>دارد. فولی کاسید و پیریدوکسین نیز به تجزیه حرارتی حساس هستند. ویتامین های محلول در چربی ثبات حرارتی بالاتری </a:t>
            </a:r>
            <a:r>
              <a:rPr lang="fa-IR" dirty="0" smtClean="0">
                <a:solidFill>
                  <a:schemeClr val="tx1"/>
                </a:solidFill>
              </a:rPr>
              <a:t>دارند</a:t>
            </a:r>
            <a:endParaRPr lang="fa-IR" dirty="0">
              <a:solidFill>
                <a:schemeClr val="tx1"/>
              </a:solidFill>
            </a:endParaRPr>
          </a:p>
          <a:p>
            <a:pPr marL="0" indent="0" algn="r" rtl="1">
              <a:buNone/>
            </a:pPr>
            <a:r>
              <a:rPr lang="fa-IR" dirty="0">
                <a:solidFill>
                  <a:schemeClr val="tx1"/>
                </a:solidFill>
              </a:rPr>
              <a:t>ويتامين</a:t>
            </a:r>
            <a:r>
              <a:rPr lang="en-US" dirty="0">
                <a:solidFill>
                  <a:schemeClr val="tx1"/>
                </a:solidFill>
              </a:rPr>
              <a:t>C</a:t>
            </a:r>
            <a:r>
              <a:rPr lang="fa-IR" dirty="0">
                <a:solidFill>
                  <a:schemeClr val="tx1"/>
                </a:solidFill>
              </a:rPr>
              <a:t>  به آساني ضمن پختن از بين مي رود. به اين ترتيب مي توان میزان کاهش اين ويتامين </a:t>
            </a:r>
            <a:r>
              <a:rPr lang="fa-IR" dirty="0" smtClean="0">
                <a:solidFill>
                  <a:schemeClr val="tx1"/>
                </a:solidFill>
              </a:rPr>
              <a:t>را</a:t>
            </a:r>
            <a:r>
              <a:rPr lang="fa-IR" dirty="0">
                <a:solidFill>
                  <a:schemeClr val="tx1"/>
                </a:solidFill>
              </a:rPr>
              <a:t>به عنوان شاخص شدت فرايند پخت در نظر گرفت</a:t>
            </a:r>
          </a:p>
          <a:p>
            <a:pPr marL="0" indent="0" algn="r" rtl="1">
              <a:buNone/>
            </a:pPr>
            <a:endParaRPr lang="fa-IR" dirty="0">
              <a:solidFill>
                <a:schemeClr val="tx1"/>
              </a:solidFill>
            </a:endParaRPr>
          </a:p>
          <a:p>
            <a:pPr marL="0" indent="0" algn="r" rtl="1">
              <a:buNone/>
            </a:pPr>
            <a:r>
              <a:rPr lang="fa-IR" dirty="0" smtClean="0">
                <a:solidFill>
                  <a:schemeClr val="tx1"/>
                </a:solidFill>
              </a:rPr>
              <a:t> </a:t>
            </a:r>
            <a:endParaRPr lang="fa-IR" dirty="0">
              <a:solidFill>
                <a:schemeClr val="tx1"/>
              </a:solidFill>
            </a:endParaRPr>
          </a:p>
          <a:p>
            <a:pPr marL="0" indent="0" algn="r" rtl="1">
              <a:buNone/>
            </a:pPr>
            <a:r>
              <a:rPr lang="fa-IR" dirty="0">
                <a:solidFill>
                  <a:schemeClr val="tx1"/>
                </a:solidFill>
              </a:rPr>
              <a:t>.</a:t>
            </a:r>
          </a:p>
          <a:p>
            <a:pPr marL="0" indent="0" algn="r" rtl="1">
              <a:buNone/>
            </a:pPr>
            <a:endParaRPr lang="fa-IR" dirty="0">
              <a:solidFill>
                <a:schemeClr val="tx1"/>
              </a:solidFill>
            </a:endParaRPr>
          </a:p>
          <a:p>
            <a:endParaRPr lang="en-US" dirty="0">
              <a:solidFill>
                <a:schemeClr val="tx1"/>
              </a:solidFill>
            </a:endParaRPr>
          </a:p>
        </p:txBody>
      </p:sp>
      <p:sp>
        <p:nvSpPr>
          <p:cNvPr id="3" name="Title 2"/>
          <p:cNvSpPr>
            <a:spLocks noGrp="1"/>
          </p:cNvSpPr>
          <p:nvPr>
            <p:ph type="title"/>
          </p:nvPr>
        </p:nvSpPr>
        <p:spPr>
          <a:xfrm>
            <a:off x="457200" y="338328"/>
            <a:ext cx="8229600" cy="728472"/>
          </a:xfrm>
        </p:spPr>
        <p:txBody>
          <a:bodyPr>
            <a:normAutofit/>
          </a:bodyPr>
          <a:lstStyle/>
          <a:p>
            <a:r>
              <a:rPr lang="fa-IR" sz="3600" dirty="0">
                <a:solidFill>
                  <a:srgbClr val="C00000"/>
                </a:solidFill>
              </a:rPr>
              <a:t>ه) </a:t>
            </a:r>
            <a:r>
              <a:rPr lang="fa-IR" sz="3200" b="1" dirty="0">
                <a:solidFill>
                  <a:srgbClr val="C00000"/>
                </a:solidFill>
              </a:rPr>
              <a:t>ویتامین ها:</a:t>
            </a:r>
            <a:endParaRPr lang="en-US" sz="3200" dirty="0">
              <a:solidFill>
                <a:srgbClr val="C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648200"/>
            <a:ext cx="17922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79" y="4784683"/>
            <a:ext cx="1506537"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97956"/>
            <a:ext cx="13716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18113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18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304800"/>
            <a:ext cx="8686800" cy="6324600"/>
          </a:xfrm>
        </p:spPr>
        <p:txBody>
          <a:bodyPr>
            <a:normAutofit/>
          </a:bodyPr>
          <a:lstStyle/>
          <a:p>
            <a:pPr marL="0" indent="0" algn="r">
              <a:buNone/>
            </a:pPr>
            <a:r>
              <a:rPr lang="fa-IR" dirty="0">
                <a:solidFill>
                  <a:schemeClr val="tx1"/>
                </a:solidFill>
              </a:rPr>
              <a:t>هدف از فرایند حرارت دهی مواد غذایی ، کشتن میکروب ها می باشد اما مشکل حرارت از آن جهت است که می تواند موجب تخریب ترکیبات مغذی و کیفیت مواد غذایی شود. به یاد داشته باشید مواد غذایی خام حاوی میکروب های عامل فساد و بیماری زا هستند. پخت هر دو نوع میکروب را از بین می برد ولی باعث استریل شدن غذای خام نمی شود. مهندسان صنایع غذایی مسئول طراحی فرایندهای غذایی هستند که سالم و ایمن باشند. اگر فرایند حرارتی برای کشتن میکروب های مضر کافی نباشد، غذا بسیار سریع فاسد شده یا بدتر آنکه سلامتی مصرف کنندگان را به خطر می اندازد.</a:t>
            </a:r>
          </a:p>
          <a:p>
            <a:pPr marL="0" indent="0" algn="r">
              <a:buNone/>
            </a:pPr>
            <a:r>
              <a:rPr lang="fa-IR" dirty="0">
                <a:solidFill>
                  <a:schemeClr val="tx1"/>
                </a:solidFill>
              </a:rPr>
              <a:t>اگر فرایند مورد استفاده شدید باشد، کیفیت و ترکیبات مغذی مواد غذایی از دست می روند. روش های فرایند برای یک غذای خاص، با شناسایی میکروب های موجود در آن و خصوصیات آن غذا طراحی می شوند.</a:t>
            </a:r>
          </a:p>
          <a:p>
            <a:pPr marL="0" indent="0" algn="r">
              <a:buNone/>
            </a:pPr>
            <a:r>
              <a:rPr lang="fa-IR" dirty="0">
                <a:solidFill>
                  <a:schemeClr val="tx1"/>
                </a:solidFill>
              </a:rPr>
              <a:t>برای مثال بسیاری از میکروارگانیسم های بیماری زا قادر به رشد در غذاهای با اسیدیته بالا نیستند؛ پس فرایند حرارتی لازم برای استریل کردن مواد غذایی دارای اسیدیته بالا مثل گوجه به شدت فرایندهای مورد استفاده برای غذاهای کم اسید مثل لوبیای سبز انرژی حرارتی در غذاهای جامد مثل تن و پودینگ به روش هدایت (از یک مولکول به مولکول دیگر) و در غذاهای مایع مثل آب مرغ یا شیر تغلیظ شده که دارای الگوی چرخشی قابل پیش بینی هستند به روش همرفت منتقل می شود.نیست.</a:t>
            </a:r>
          </a:p>
          <a:p>
            <a:pPr marL="0" indent="0" algn="r" rtl="1">
              <a:buNone/>
            </a:pPr>
            <a:endParaRPr lang="en-US" dirty="0">
              <a:solidFill>
                <a:schemeClr val="tx1"/>
              </a:solidFill>
            </a:endParaRPr>
          </a:p>
        </p:txBody>
      </p:sp>
    </p:spTree>
    <p:extLst>
      <p:ext uri="{BB962C8B-B14F-4D97-AF65-F5344CB8AC3E}">
        <p14:creationId xmlns:p14="http://schemas.microsoft.com/office/powerpoint/2010/main" val="389496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295400"/>
            <a:ext cx="8686800" cy="5410200"/>
          </a:xfrm>
        </p:spPr>
        <p:txBody>
          <a:bodyPr>
            <a:normAutofit fontScale="92500" lnSpcReduction="10000"/>
          </a:bodyPr>
          <a:lstStyle/>
          <a:p>
            <a:pPr marL="0" indent="0" algn="r" rtl="1">
              <a:buNone/>
            </a:pPr>
            <a:r>
              <a:rPr lang="fa-IR" b="1" dirty="0"/>
              <a:t>مصرف بسياري از مواد غذايي به صورت پخته با شرايط فيزيولوژيك بدن ما سازگارتر است. پخت و پز باعث ايمن تو كام پذير تر شدن برخي گروه هاي غذايي مانند گوشت مي شود. معمولا ارزش تغذيه اي چنين خوراكي هايي بارپختن بيشتر مي شود. به طور کلی دو روش عمده حرارتی برای پختن مواد غذایی وجود دارد:</a:t>
            </a:r>
          </a:p>
          <a:p>
            <a:pPr marL="0" indent="0" algn="r" rtl="1">
              <a:buNone/>
            </a:pPr>
            <a:r>
              <a:rPr lang="fa-IR" sz="3600" b="1" dirty="0"/>
              <a:t>1- روش پخت مرطوب:</a:t>
            </a:r>
          </a:p>
          <a:p>
            <a:pPr marL="0" indent="0" algn="r" rtl="1">
              <a:buNone/>
            </a:pPr>
            <a:r>
              <a:rPr lang="fa-IR" b="1" dirty="0"/>
              <a:t>در این روش درجه حرارت نسبتاً کم است. بنابراين تخريب مواد مغذي کمتر صورت مي گيرد. ولي زمان پخت در چنين دماهایی کمي طولاني است و اين امر منجر به ورود مقداری از مواد مغذي محلول، به آب مورداستفاده براي طبخ مي شود. روش های پخت حرارتی مرطوب شامل جوشاندن، بخارپز کردن و آرام پختن می شود.</a:t>
            </a:r>
          </a:p>
          <a:p>
            <a:pPr marL="0" indent="0" algn="r" rtl="1">
              <a:buNone/>
            </a:pPr>
            <a:r>
              <a:rPr lang="fa-IR" b="1" dirty="0"/>
              <a:t> جوشاندن:</a:t>
            </a:r>
          </a:p>
          <a:p>
            <a:pPr marL="0" indent="0" algn="r" rtl="1">
              <a:buNone/>
            </a:pPr>
            <a:r>
              <a:rPr lang="fa-IR" b="1" dirty="0"/>
              <a:t>آب به واسطه دارا بودن گرماي ويژه بالا، محيط مناسبي براي انتقال حرارت به ماده غذايي است. به همين دليل از روش جوشاندن براي پخت بسياري از مواد غذايي استفاده مي شود. يکي از معايب استفاده ازآب براي پخت، حلالیت بالای آن است زیراممکن است ماده غذايي در آب مقداری ازمواد مغذي خود را از دست بدهد. به طور مثالسبزي ها را معمولاً براي پخت مي جوشانند واين امر موجب کاهش برخي از عناصر مغذي وويتامين ها به ویژه ويتامين </a:t>
            </a:r>
            <a:r>
              <a:rPr lang="en-US" b="1" dirty="0"/>
              <a:t>C </a:t>
            </a:r>
            <a:r>
              <a:rPr lang="fa-IR" b="1" dirty="0"/>
              <a:t>مي شود</a:t>
            </a:r>
          </a:p>
          <a:p>
            <a:pPr marL="0" indent="0" algn="r" rtl="1">
              <a:buNone/>
            </a:pPr>
            <a:endParaRPr lang="fa-IR" b="1" dirty="0"/>
          </a:p>
          <a:p>
            <a:pPr marL="0" indent="0" algn="r" rtl="1">
              <a:buNone/>
            </a:pPr>
            <a:endParaRPr lang="fa-IR" b="1" dirty="0"/>
          </a:p>
          <a:p>
            <a:pPr marL="0" indent="0" algn="r" rtl="1">
              <a:buNone/>
            </a:pPr>
            <a:endParaRPr lang="fa-IR" b="1" dirty="0"/>
          </a:p>
          <a:p>
            <a:pPr marL="0" indent="0" algn="r" rtl="1">
              <a:buNone/>
            </a:pPr>
            <a:endParaRPr lang="fa-IR" b="1" dirty="0"/>
          </a:p>
          <a:p>
            <a:pPr marL="0" indent="0" algn="r" rtl="1">
              <a:buNone/>
            </a:pPr>
            <a:endParaRPr lang="fa-IR" b="1" dirty="0"/>
          </a:p>
        </p:txBody>
      </p:sp>
      <p:sp>
        <p:nvSpPr>
          <p:cNvPr id="3" name="Title 2"/>
          <p:cNvSpPr>
            <a:spLocks noGrp="1"/>
          </p:cNvSpPr>
          <p:nvPr>
            <p:ph type="title"/>
          </p:nvPr>
        </p:nvSpPr>
        <p:spPr/>
        <p:txBody>
          <a:bodyPr>
            <a:normAutofit/>
          </a:bodyPr>
          <a:lstStyle/>
          <a:p>
            <a:r>
              <a:rPr lang="fa-IR" sz="2800" b="1" dirty="0">
                <a:solidFill>
                  <a:srgbClr val="C00000"/>
                </a:solidFill>
              </a:rPr>
              <a:t>روش های پخت مواد غذایی</a:t>
            </a:r>
            <a:endParaRPr lang="en-US" sz="2800" dirty="0">
              <a:solidFill>
                <a:srgbClr val="C00000"/>
              </a:solidFill>
            </a:endParaRPr>
          </a:p>
        </p:txBody>
      </p:sp>
    </p:spTree>
    <p:extLst>
      <p:ext uri="{BB962C8B-B14F-4D97-AF65-F5344CB8AC3E}">
        <p14:creationId xmlns:p14="http://schemas.microsoft.com/office/powerpoint/2010/main" val="179202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043333" cy="5897563"/>
          </a:xfrm>
        </p:spPr>
        <p:txBody>
          <a:bodyPr>
            <a:normAutofit lnSpcReduction="10000"/>
          </a:bodyPr>
          <a:lstStyle/>
          <a:p>
            <a:pPr marL="0" indent="0" algn="r" rtl="1">
              <a:buNone/>
            </a:pPr>
            <a:r>
              <a:rPr lang="fa-IR" b="1" dirty="0">
                <a:solidFill>
                  <a:srgbClr val="C00000"/>
                </a:solidFill>
              </a:rPr>
              <a:t> بخارپز کردن: </a:t>
            </a:r>
          </a:p>
          <a:p>
            <a:pPr marL="0" indent="0" algn="r" rtl="1">
              <a:buNone/>
            </a:pPr>
            <a:r>
              <a:rPr lang="fa-IR" b="1" dirty="0"/>
              <a:t>در اين روش از بخار آب براي پخت ماده غذايي استفاده مي شود. از آنجا که تماس بين </a:t>
            </a:r>
            <a:r>
              <a:rPr lang="fa-IR" b="1" dirty="0" smtClean="0"/>
              <a:t>ماده</a:t>
            </a:r>
            <a:r>
              <a:rPr lang="en-US" b="1" dirty="0" smtClean="0"/>
              <a:t> </a:t>
            </a:r>
            <a:r>
              <a:rPr lang="fa-IR" b="1" dirty="0" smtClean="0"/>
              <a:t>غذايي </a:t>
            </a:r>
            <a:r>
              <a:rPr lang="fa-IR" b="1" dirty="0"/>
              <a:t>و آب در اين روش کمتر از روش جوشاندن است، کاهش مواد مغذي از این طریق کمتر است، ولي </a:t>
            </a:r>
            <a:r>
              <a:rPr lang="fa-IR" b="1" dirty="0" smtClean="0"/>
              <a:t>به</a:t>
            </a:r>
            <a:r>
              <a:rPr lang="en-US" b="1" dirty="0" smtClean="0"/>
              <a:t> </a:t>
            </a:r>
            <a:r>
              <a:rPr lang="fa-IR" b="1" dirty="0" smtClean="0"/>
              <a:t>دليل </a:t>
            </a:r>
            <a:r>
              <a:rPr lang="fa-IR" b="1" dirty="0"/>
              <a:t>طولاني تر بودن زمان پخت، مقداری از مواد مغذی مثل ویتامین ها به واسطه تخریب حرارتی دچار </a:t>
            </a:r>
            <a:r>
              <a:rPr lang="fa-IR" b="1" dirty="0" smtClean="0"/>
              <a:t>افت</a:t>
            </a:r>
            <a:r>
              <a:rPr lang="en-US" b="1" dirty="0" smtClean="0"/>
              <a:t> </a:t>
            </a:r>
            <a:r>
              <a:rPr lang="fa-IR" b="1" dirty="0" smtClean="0"/>
              <a:t>می </a:t>
            </a:r>
            <a:r>
              <a:rPr lang="fa-IR" b="1" dirty="0"/>
              <a:t>شوند.</a:t>
            </a:r>
          </a:p>
          <a:p>
            <a:pPr marL="0" indent="0" algn="r" rtl="1">
              <a:buNone/>
            </a:pPr>
            <a:endParaRPr lang="fa-IR" b="1" dirty="0"/>
          </a:p>
          <a:p>
            <a:pPr marL="0" indent="0" algn="r" rtl="1">
              <a:buNone/>
            </a:pPr>
            <a:endParaRPr lang="fa-IR" b="1" dirty="0"/>
          </a:p>
          <a:p>
            <a:pPr marL="0" indent="0" algn="r" rtl="1">
              <a:buNone/>
            </a:pPr>
            <a:r>
              <a:rPr lang="fa-IR" b="1" dirty="0" smtClean="0">
                <a:solidFill>
                  <a:srgbClr val="C00000"/>
                </a:solidFill>
              </a:rPr>
              <a:t>آرام </a:t>
            </a:r>
            <a:r>
              <a:rPr lang="fa-IR" b="1" dirty="0">
                <a:solidFill>
                  <a:srgbClr val="C00000"/>
                </a:solidFill>
              </a:rPr>
              <a:t>پختن: </a:t>
            </a:r>
          </a:p>
          <a:p>
            <a:pPr marL="0" indent="0" algn="r" rtl="1">
              <a:buNone/>
            </a:pPr>
            <a:r>
              <a:rPr lang="fa-IR" b="1" dirty="0"/>
              <a:t>پختن مواد غذايي در آب داغ که دمای آن پا يين تر از نقطه جوش آب است، را </a:t>
            </a:r>
            <a:r>
              <a:rPr lang="fa-IR" b="1" dirty="0" smtClean="0"/>
              <a:t>روش</a:t>
            </a:r>
            <a:r>
              <a:rPr lang="fa-IR" b="1" dirty="0"/>
              <a:t>«آرام پختن » مي گويند. </a:t>
            </a:r>
          </a:p>
          <a:p>
            <a:pPr marL="0" indent="0" algn="r" rtl="1">
              <a:buNone/>
            </a:pPr>
            <a:r>
              <a:rPr lang="fa-IR" b="1" dirty="0" smtClean="0"/>
              <a:t>بنابراين </a:t>
            </a:r>
            <a:r>
              <a:rPr lang="fa-IR" b="1" dirty="0"/>
              <a:t>تغ ييراتي که در حين آرام پختن رخ مي دهد مشابه جوشاندن است ولي </a:t>
            </a:r>
            <a:r>
              <a:rPr lang="fa-IR" b="1" dirty="0" smtClean="0"/>
              <a:t>با</a:t>
            </a:r>
            <a:r>
              <a:rPr lang="fa-IR" b="1" dirty="0"/>
              <a:t>سرعت کمتر و زمان بیشتری انجام مي شود.</a:t>
            </a:r>
          </a:p>
          <a:p>
            <a:pPr marL="0" indent="0" algn="r" rtl="1">
              <a:buNone/>
            </a:pPr>
            <a:r>
              <a:rPr lang="fa-IR" b="1" dirty="0"/>
              <a:t>در این روش به دلیل زمان طولانی پخت، واکنش های شیمیایی ایجاد کننده ترکیبات مولد عطر و طعم، </a:t>
            </a:r>
            <a:r>
              <a:rPr lang="fa-IR" b="1" dirty="0" smtClean="0"/>
              <a:t>زمان</a:t>
            </a:r>
            <a:r>
              <a:rPr lang="en-US" b="1" dirty="0" smtClean="0"/>
              <a:t> </a:t>
            </a:r>
            <a:r>
              <a:rPr lang="fa-IR" b="1" dirty="0" smtClean="0"/>
              <a:t>بیشتری </a:t>
            </a:r>
            <a:r>
              <a:rPr lang="fa-IR" b="1" dirty="0"/>
              <a:t>برای انجام دارند. بنابراین غذای پخته شده با این روش دارای عطر و طعم بیشتری است.</a:t>
            </a:r>
            <a:endParaRPr lang="en-US" b="1" dirty="0"/>
          </a:p>
          <a:p>
            <a:pPr marL="0" indent="0" algn="r" rtl="1">
              <a:buNone/>
            </a:pPr>
            <a:endParaRPr lang="fa-IR" b="1" dirty="0"/>
          </a:p>
          <a:p>
            <a:pPr marL="0" indent="0" algn="r" rtl="1">
              <a:buNone/>
            </a:pPr>
            <a:endParaRPr lang="fa-IR" b="1" dirty="0"/>
          </a:p>
          <a:p>
            <a:endParaRPr lang="en-US" dirty="0"/>
          </a:p>
        </p:txBody>
      </p:sp>
    </p:spTree>
    <p:extLst>
      <p:ext uri="{BB962C8B-B14F-4D97-AF65-F5344CB8AC3E}">
        <p14:creationId xmlns:p14="http://schemas.microsoft.com/office/powerpoint/2010/main" val="67310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10600" cy="5897563"/>
          </a:xfrm>
        </p:spPr>
        <p:txBody>
          <a:bodyPr>
            <a:normAutofit/>
          </a:bodyPr>
          <a:lstStyle/>
          <a:p>
            <a:pPr marL="0" indent="0" algn="r" rtl="1">
              <a:buNone/>
            </a:pPr>
            <a:r>
              <a:rPr lang="fa-IR" sz="2800" b="1" dirty="0">
                <a:solidFill>
                  <a:srgbClr val="C00000"/>
                </a:solidFill>
              </a:rPr>
              <a:t>2- روش پخت خشک:</a:t>
            </a:r>
          </a:p>
          <a:p>
            <a:pPr marL="0" indent="0" algn="r" rtl="1">
              <a:buNone/>
            </a:pPr>
            <a:r>
              <a:rPr lang="fa-IR" dirty="0"/>
              <a:t>این روش شامل کباب کردن و پختن روی شعله مستقیم است. در روش پخت با حرارت خشک، از درجه حرارت بالاتري نسبت به روش مرطوب استفاده مي شود و به همان ميزان، افت مواد مغذي حساس به حرارت بيشتر است اگرچه حرارت دادن، برخی مواد مغذی را تخریب می کند، اما دسترسی بدن به برخی مواد مغذی دیگر راافزایش می دهد. در نتیجه، هر یک از روش های پخت مواد غذایی نسبت به دیگری مزایا و معایبی دارد. حتی مصرف محصولات به صورت خام نیز بهترین روش نیست. گرچه مي توان بيشتر اعضاي گروه ميوه ها و سبزي هارا به صورت خام مصرف كرد. اما در مورد برخی دیگر از این گروه مواد غذایی، پختن سبب بهبود ویژگی های آنها می شود برای مثال مي توان به رنگدانه با ارزش و مغذی گوجه فرنگی به نام لیکوپن  اشاره نمود. زیرا دسترسی بدن به آن در گوجه فرنگی خام کمتر است. ولي در حين فراوري   فرنگی برای تولید رب، سلول هاي گوجه فرنگی  خرد می شوند. بنابراين ليکوپن از سلول هاي گياهي خارج شده و جذب آن براي بدن آسان تر مي شود </a:t>
            </a:r>
          </a:p>
          <a:p>
            <a:pPr marL="0" indent="0" algn="r" rtl="1">
              <a:buNone/>
            </a:pPr>
            <a:endParaRPr lang="fa-IR" dirty="0"/>
          </a:p>
          <a:p>
            <a:pPr marL="0" indent="0" algn="r" rtl="1">
              <a:buNone/>
            </a:pPr>
            <a:r>
              <a:rPr lang="fa-IR" dirty="0"/>
              <a:t>.</a:t>
            </a:r>
            <a:endParaRPr lang="en-US" dirty="0"/>
          </a:p>
          <a:p>
            <a:pPr marL="0" indent="0" algn="r" rtl="1">
              <a:buNone/>
            </a:pPr>
            <a:endParaRPr lang="fa-IR" dirty="0"/>
          </a:p>
          <a:p>
            <a:pPr marL="0" indent="0" algn="r" rtl="1">
              <a:buNone/>
            </a:pPr>
            <a:endParaRPr lang="fa-IR" dirty="0"/>
          </a:p>
          <a:p>
            <a:pPr marL="0" indent="0" algn="r" rtl="1">
              <a:buNone/>
            </a:pPr>
            <a:endParaRPr lang="fa-IR" dirty="0"/>
          </a:p>
          <a:p>
            <a:pPr marL="0" indent="0" algn="r" rtl="1">
              <a:buNone/>
            </a:pPr>
            <a:endParaRPr lang="fa-IR" dirty="0"/>
          </a:p>
          <a:p>
            <a:pPr marL="0" indent="0" algn="r" rtl="1">
              <a:buNone/>
            </a:pPr>
            <a:endParaRPr lang="fa-IR" dirty="0"/>
          </a:p>
          <a:p>
            <a:pPr marL="0" indent="0" algn="r" rtl="1">
              <a:buNone/>
            </a:pPr>
            <a:endParaRPr lang="fa-IR" dirty="0"/>
          </a:p>
          <a:p>
            <a:endParaRPr lang="en-US" dirty="0"/>
          </a:p>
        </p:txBody>
      </p:sp>
    </p:spTree>
    <p:extLst>
      <p:ext uri="{BB962C8B-B14F-4D97-AF65-F5344CB8AC3E}">
        <p14:creationId xmlns:p14="http://schemas.microsoft.com/office/powerpoint/2010/main" val="114150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90600"/>
            <a:ext cx="8686800" cy="5135563"/>
          </a:xfrm>
        </p:spPr>
        <p:txBody>
          <a:bodyPr>
            <a:normAutofit fontScale="85000" lnSpcReduction="20000"/>
          </a:bodyPr>
          <a:lstStyle/>
          <a:p>
            <a:pPr marL="0" indent="0" algn="r" rtl="1">
              <a:buNone/>
            </a:pPr>
            <a:r>
              <a:rPr lang="fa-IR" dirty="0">
                <a:solidFill>
                  <a:schemeClr val="tx1"/>
                </a:solidFill>
              </a:rPr>
              <a:t>هدف دیگر فرایندهای حرارتی، سالم سازی محصول از طریق از بین بردن میکرو ارگانیسم ها است. فرایندهای حرارتی به منظور سالم سازی به روش های مختلفی صورت می گیرند که بسته به نوع محصول، هدف فرایند، ارگانیسم هدف و طول عمر نگهداری مورد نظر از فرایندهای ملایم تا شدید متفاوت هستند. مهم ترین این روش ها در این قسمت مورد بررسی قرار می گیرند.</a:t>
            </a:r>
            <a:endParaRPr lang="en-US" dirty="0">
              <a:solidFill>
                <a:schemeClr val="tx1"/>
              </a:solidFill>
            </a:endParaRPr>
          </a:p>
          <a:p>
            <a:pPr marL="0" indent="0" algn="r" rtl="1">
              <a:buNone/>
            </a:pPr>
            <a:r>
              <a:rPr lang="fa-IR" b="1" dirty="0">
                <a:solidFill>
                  <a:schemeClr val="tx1"/>
                </a:solidFill>
              </a:rPr>
              <a:t>1 -ترمیزاسیون </a:t>
            </a:r>
            <a:r>
              <a:rPr lang="en-US" b="1" dirty="0">
                <a:solidFill>
                  <a:schemeClr val="tx1"/>
                </a:solidFill>
              </a:rPr>
              <a:t>(</a:t>
            </a:r>
            <a:r>
              <a:rPr lang="en-US" b="1" dirty="0" err="1">
                <a:solidFill>
                  <a:schemeClr val="tx1"/>
                </a:solidFill>
              </a:rPr>
              <a:t>Termization</a:t>
            </a:r>
            <a:r>
              <a:rPr lang="en-US" b="1" dirty="0">
                <a:solidFill>
                  <a:schemeClr val="tx1"/>
                </a:solidFill>
              </a:rPr>
              <a:t>) </a:t>
            </a:r>
            <a:r>
              <a:rPr lang="fa-IR" b="1" dirty="0">
                <a:solidFill>
                  <a:schemeClr val="tx1"/>
                </a:solidFill>
              </a:rPr>
              <a:t>:</a:t>
            </a:r>
            <a:endParaRPr lang="fa-IR" dirty="0">
              <a:solidFill>
                <a:schemeClr val="tx1"/>
              </a:solidFill>
            </a:endParaRPr>
          </a:p>
          <a:p>
            <a:pPr marL="0" indent="0" algn="r" rtl="1">
              <a:buNone/>
            </a:pPr>
            <a:r>
              <a:rPr lang="fa-IR" dirty="0">
                <a:solidFill>
                  <a:schemeClr val="tx1"/>
                </a:solidFill>
              </a:rPr>
              <a:t>فرایند حرارتی ملایمی است که برای افزایش مدت زمان نگهداری شیر</a:t>
            </a:r>
          </a:p>
          <a:p>
            <a:pPr marL="0" indent="0" algn="r" rtl="1">
              <a:buNone/>
            </a:pPr>
            <a:r>
              <a:rPr lang="fa-IR" dirty="0">
                <a:solidFill>
                  <a:schemeClr val="tx1"/>
                </a:solidFill>
              </a:rPr>
              <a:t>خام طراحی شده است. این فرایند زمانی انجام می شود که امکان استفاده فوری از شیر خام ورودی در خط تولیدوجود نداشته باشد. هدف این فرایند در واقع کاهش باکتری های سایکروتروف موجود در شیر است. این باکتری ها قادر به تولید آنزیم های لیپاز و پروتئاز مقاوم به حرارت هستند. این آنزیم ها طی پاستوریزاسیون غیر فعال نشده وامکان دارد که در صورت استفاده شیر برای تولید پنیر یا شیر خشک سبب ایجاد طعم های نامطلوب در محصول شوند. دمای مورد استفاده در ترمیزاسیون 63 تا ۶5 درجه سلسیوس در زمان ۱۵ ثانیه است. به این ترتیب مي توان این شیر را در دمای کمتر از ۸ درجه سلسیوس برای مدت سه روز نگهداری کرد. تست فسفاتاز قلیایی در شیر ترمیزه شده مثبت است. زیرا شدت این فرایند در حدی نیست که این آنزیم را غیرفعال کند</a:t>
            </a:r>
          </a:p>
          <a:p>
            <a:pPr marL="0" indent="0" algn="r" rtl="1">
              <a:buNone/>
            </a:pPr>
            <a:r>
              <a:rPr lang="fa-IR" dirty="0">
                <a:solidFill>
                  <a:schemeClr val="tx1"/>
                </a:solidFill>
              </a:rPr>
              <a:t>شیر ترمیزه شده، باید بسته به هدف قبل از ارائه به مصرف کننده، پاستوریزه یا استریلیزه شود.</a:t>
            </a:r>
          </a:p>
          <a:p>
            <a:pPr marL="0" indent="0" algn="r" rtl="1">
              <a:buNone/>
            </a:pPr>
            <a:r>
              <a:rPr lang="fa-IR" b="1" dirty="0">
                <a:solidFill>
                  <a:schemeClr val="tx1"/>
                </a:solidFill>
              </a:rPr>
              <a:t>2- پاستوریزاسیون</a:t>
            </a:r>
          </a:p>
          <a:p>
            <a:pPr marL="0" indent="0" algn="r" rtl="1">
              <a:buNone/>
            </a:pPr>
            <a:r>
              <a:rPr lang="fa-IR" b="1" dirty="0">
                <a:solidFill>
                  <a:schemeClr val="tx1"/>
                </a:solidFill>
              </a:rPr>
              <a:t> 3- استریلیزاسیون</a:t>
            </a:r>
          </a:p>
          <a:p>
            <a:pPr marL="0" indent="0" algn="r" rtl="1">
              <a:buNone/>
            </a:pPr>
            <a:r>
              <a:rPr lang="fa-IR" b="1" dirty="0">
                <a:solidFill>
                  <a:schemeClr val="tx1"/>
                </a:solidFill>
              </a:rPr>
              <a:t>در مورد موارد 1 و 2 در بخش های بعدی خواهیم پرداخت</a:t>
            </a: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p:txBody>
      </p:sp>
      <p:sp>
        <p:nvSpPr>
          <p:cNvPr id="3" name="Title 2"/>
          <p:cNvSpPr>
            <a:spLocks noGrp="1"/>
          </p:cNvSpPr>
          <p:nvPr>
            <p:ph type="title"/>
          </p:nvPr>
        </p:nvSpPr>
        <p:spPr>
          <a:xfrm>
            <a:off x="457200" y="338328"/>
            <a:ext cx="8229600" cy="576072"/>
          </a:xfrm>
        </p:spPr>
        <p:txBody>
          <a:bodyPr>
            <a:normAutofit/>
          </a:bodyPr>
          <a:lstStyle/>
          <a:p>
            <a:r>
              <a:rPr lang="fa-IR" sz="2800" b="1" dirty="0">
                <a:solidFill>
                  <a:srgbClr val="FF0000"/>
                </a:solidFill>
              </a:rPr>
              <a:t>روش های سالم سازی حرارتی :</a:t>
            </a:r>
            <a:endParaRPr lang="en-US" sz="2800" dirty="0"/>
          </a:p>
        </p:txBody>
      </p:sp>
    </p:spTree>
    <p:extLst>
      <p:ext uri="{BB962C8B-B14F-4D97-AF65-F5344CB8AC3E}">
        <p14:creationId xmlns:p14="http://schemas.microsoft.com/office/powerpoint/2010/main" val="318373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52600"/>
            <a:ext cx="8686800" cy="4373563"/>
          </a:xfrm>
        </p:spPr>
        <p:txBody>
          <a:bodyPr>
            <a:normAutofit/>
          </a:bodyPr>
          <a:lstStyle/>
          <a:p>
            <a:pPr marL="0" indent="0" algn="r" rtl="1">
              <a:buNone/>
            </a:pPr>
            <a:r>
              <a:rPr lang="fa-IR" dirty="0"/>
              <a:t>بسیاری از تغییرات در ساختار شیمیایی مولکول‌های مواد غذایی، زمانی ایجاد می‌شود که انرژی گرمایی به غذا  داده می‌شود. </a:t>
            </a:r>
          </a:p>
          <a:p>
            <a:pPr marL="0" indent="0" algn="r" rtl="1">
              <a:buNone/>
            </a:pPr>
            <a:r>
              <a:rPr lang="fa-IR" dirty="0"/>
              <a:t>دراثر فرایند حرارتی واکنش های بسیاری در سطح مولکولی اتفاق می افتد که شامل:</a:t>
            </a:r>
          </a:p>
          <a:p>
            <a:pPr marL="0" indent="0" algn="r" rtl="1">
              <a:buNone/>
            </a:pPr>
            <a:r>
              <a:rPr lang="fa-IR" b="1" dirty="0">
                <a:solidFill>
                  <a:srgbClr val="FF0000"/>
                </a:solidFill>
              </a:rPr>
              <a:t>1) </a:t>
            </a:r>
            <a:r>
              <a:rPr lang="fa-IR" b="1" dirty="0"/>
              <a:t>دناتوراسیون پروتئین ها: </a:t>
            </a:r>
            <a:r>
              <a:rPr lang="fa-IR" dirty="0"/>
              <a:t>که نتیجه مهم ان غیر فعال شدن انزیم ها که باعث کاهش قابلیت هضم می شود</a:t>
            </a:r>
          </a:p>
          <a:p>
            <a:pPr marL="0" indent="0" algn="r" rtl="1">
              <a:buNone/>
            </a:pPr>
            <a:r>
              <a:rPr lang="fa-IR" dirty="0"/>
              <a:t>     مثال: لیپاز – لیپوکسیژناز – هیدرولاز – مهار کننده تریپسین</a:t>
            </a:r>
          </a:p>
          <a:p>
            <a:pPr marL="0" indent="0" algn="r" rtl="1">
              <a:buNone/>
            </a:pPr>
            <a:r>
              <a:rPr lang="fa-IR" b="1" dirty="0">
                <a:solidFill>
                  <a:srgbClr val="FF0000"/>
                </a:solidFill>
              </a:rPr>
              <a:t>2) </a:t>
            </a:r>
            <a:r>
              <a:rPr lang="fa-IR" b="1" dirty="0"/>
              <a:t>اکسیداسیون لیپید ها</a:t>
            </a:r>
          </a:p>
          <a:p>
            <a:pPr marL="0" indent="0" algn="r" rtl="1">
              <a:buNone/>
            </a:pPr>
            <a:r>
              <a:rPr lang="fa-IR" b="1" dirty="0">
                <a:solidFill>
                  <a:srgbClr val="FF0000"/>
                </a:solidFill>
              </a:rPr>
              <a:t>3) </a:t>
            </a:r>
            <a:r>
              <a:rPr lang="fa-IR" b="1" dirty="0"/>
              <a:t>تغیر شکل برخی ترکیبات مثل ویتامین ها</a:t>
            </a:r>
          </a:p>
          <a:p>
            <a:pPr marL="0" indent="0" algn="r" rtl="1">
              <a:buNone/>
            </a:pPr>
            <a:r>
              <a:rPr lang="fa-IR" b="1" dirty="0">
                <a:solidFill>
                  <a:srgbClr val="FF0000"/>
                </a:solidFill>
              </a:rPr>
              <a:t>4) </a:t>
            </a:r>
            <a:r>
              <a:rPr lang="fa-IR" b="1" dirty="0"/>
              <a:t>واکنش بین اسید های امینه ازاد یا پیوند های پروتئینی</a:t>
            </a:r>
          </a:p>
          <a:p>
            <a:pPr marL="0" indent="0" algn="r" rtl="1">
              <a:buNone/>
            </a:pPr>
            <a:endParaRPr lang="fa-IR" dirty="0"/>
          </a:p>
          <a:p>
            <a:endParaRPr lang="en-US" dirty="0"/>
          </a:p>
        </p:txBody>
      </p:sp>
      <p:sp>
        <p:nvSpPr>
          <p:cNvPr id="3" name="Title 2"/>
          <p:cNvSpPr>
            <a:spLocks noGrp="1"/>
          </p:cNvSpPr>
          <p:nvPr>
            <p:ph type="title"/>
          </p:nvPr>
        </p:nvSpPr>
        <p:spPr/>
        <p:txBody>
          <a:bodyPr>
            <a:normAutofit/>
          </a:bodyPr>
          <a:lstStyle/>
          <a:p>
            <a:r>
              <a:rPr lang="fa-IR" sz="2800" b="1" dirty="0">
                <a:solidFill>
                  <a:srgbClr val="C00000"/>
                </a:solidFill>
              </a:rPr>
              <a:t>تغییرات ساختاری حین فرآیند حرارتی:</a:t>
            </a:r>
            <a:endParaRPr lang="en-US" sz="2800" dirty="0">
              <a:solidFill>
                <a:srgbClr val="C00000"/>
              </a:solidFill>
            </a:endParaRPr>
          </a:p>
        </p:txBody>
      </p:sp>
    </p:spTree>
    <p:extLst>
      <p:ext uri="{BB962C8B-B14F-4D97-AF65-F5344CB8AC3E}">
        <p14:creationId xmlns:p14="http://schemas.microsoft.com/office/powerpoint/2010/main" val="46744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371600"/>
            <a:ext cx="8610600" cy="5257800"/>
          </a:xfrm>
        </p:spPr>
        <p:txBody>
          <a:bodyPr>
            <a:noAutofit/>
          </a:bodyPr>
          <a:lstStyle/>
          <a:p>
            <a:pPr marL="0" indent="0" algn="r" rtl="1">
              <a:buNone/>
            </a:pPr>
            <a:r>
              <a:rPr lang="fa-IR" sz="1800" b="1" dirty="0">
                <a:solidFill>
                  <a:srgbClr val="C00000"/>
                </a:solidFill>
              </a:rPr>
              <a:t>دناتوره شدن پروتئین ها</a:t>
            </a:r>
            <a:r>
              <a:rPr lang="en-US" sz="1800" b="1" dirty="0">
                <a:solidFill>
                  <a:srgbClr val="C00000"/>
                </a:solidFill>
              </a:rPr>
              <a:t> : Denaturation </a:t>
            </a:r>
            <a:r>
              <a:rPr lang="fa-IR" sz="1800" b="1" dirty="0">
                <a:solidFill>
                  <a:srgbClr val="C00000"/>
                </a:solidFill>
              </a:rPr>
              <a:t>   </a:t>
            </a:r>
            <a:r>
              <a:rPr lang="fa-IR" sz="1800" b="1" dirty="0">
                <a:solidFill>
                  <a:schemeClr val="tx1"/>
                </a:solidFill>
              </a:rPr>
              <a:t>  </a:t>
            </a:r>
            <a:endParaRPr lang="en-US" sz="1800" b="1" dirty="0">
              <a:solidFill>
                <a:schemeClr val="tx1"/>
              </a:solidFill>
            </a:endParaRPr>
          </a:p>
          <a:p>
            <a:pPr marL="0" indent="0" algn="r" rtl="1">
              <a:buNone/>
            </a:pPr>
            <a:r>
              <a:rPr lang="fa-IR" sz="1800" b="1" dirty="0">
                <a:solidFill>
                  <a:schemeClr val="tx1"/>
                </a:solidFill>
              </a:rPr>
              <a:t>مکانیسم اصلی کشندگی فرایند حرارتی ناشی از دناتوره شدن پروتئین ها است، که این امر مي تواند منجر</a:t>
            </a:r>
          </a:p>
          <a:p>
            <a:pPr marL="0" indent="0" algn="r" rtl="1">
              <a:buNone/>
            </a:pPr>
            <a:r>
              <a:rPr lang="fa-IR" sz="1800" b="1" dirty="0">
                <a:solidFill>
                  <a:schemeClr val="tx1"/>
                </a:solidFill>
              </a:rPr>
              <a:t>به نابودی فعالیت آنزیم ها و در نتیجه توقف متابولیسم سلولی شود. پاتوژن های موجود در مواد غذایی تنوع</a:t>
            </a:r>
          </a:p>
          <a:p>
            <a:pPr marL="0" indent="0" algn="r" rtl="1">
              <a:buNone/>
            </a:pPr>
            <a:r>
              <a:rPr lang="fa-IR" sz="1800" b="1" dirty="0">
                <a:solidFill>
                  <a:schemeClr val="tx1"/>
                </a:solidFill>
              </a:rPr>
              <a:t>قابل توجهی از نظر مقاومت حرارتی دارند. برخی از آنها نظیر کامپیلو باکتر، سالمونلا، لیستریا و اشرشیاکلی</a:t>
            </a:r>
          </a:p>
          <a:p>
            <a:pPr marL="0" indent="0" algn="r" rtl="1">
              <a:buNone/>
            </a:pPr>
            <a:r>
              <a:rPr lang="fa-IR" sz="1800" b="1" dirty="0">
                <a:solidFill>
                  <a:schemeClr val="tx1"/>
                </a:solidFill>
              </a:rPr>
              <a:t>حساس به حرارت بوده و به وسیله پاستوریزاسیون از بین می روند. در حالی که اسپورزاهایی نظیر باسیلوس</a:t>
            </a:r>
          </a:p>
          <a:p>
            <a:pPr marL="0" indent="0" algn="r" rtl="1">
              <a:buNone/>
            </a:pPr>
            <a:r>
              <a:rPr lang="fa-IR" sz="1800" b="1" dirty="0">
                <a:solidFill>
                  <a:schemeClr val="tx1"/>
                </a:solidFill>
              </a:rPr>
              <a:t>سرئوس مقاومت حرارتی بالایی دارند و طی پاستوریزاسیون سالم باقی می مانند. در بین باکتری های بیماری زا</a:t>
            </a:r>
          </a:p>
          <a:p>
            <a:pPr marL="0" indent="0" algn="r" rtl="1">
              <a:buNone/>
            </a:pPr>
            <a:r>
              <a:rPr lang="fa-IR" sz="1800" b="1" dirty="0">
                <a:solidFill>
                  <a:schemeClr val="tx1"/>
                </a:solidFill>
              </a:rPr>
              <a:t>اسپورهای کلستریدیوم بوتولینوم بیشترین اهمیت را دارند. علاوه بر باکتری های بیماری زا، غیر فعال نمودن</a:t>
            </a:r>
          </a:p>
          <a:p>
            <a:pPr marL="0" indent="0" algn="r" rtl="1">
              <a:buNone/>
            </a:pPr>
            <a:r>
              <a:rPr lang="fa-IR" sz="1800" b="1" dirty="0">
                <a:solidFill>
                  <a:schemeClr val="tx1"/>
                </a:solidFill>
              </a:rPr>
              <a:t>میکرو ارگانیسم های مولد فساد مواد غذایی نیز حائز اهمیت است. این گروه از نظر مقاومت حرارتی تنوع قابل</a:t>
            </a:r>
          </a:p>
          <a:p>
            <a:pPr marL="0" indent="0" algn="r" rtl="1">
              <a:buNone/>
            </a:pPr>
            <a:r>
              <a:rPr lang="fa-IR" sz="1800" b="1" dirty="0">
                <a:solidFill>
                  <a:schemeClr val="tx1"/>
                </a:solidFill>
              </a:rPr>
              <a:t>توجهی دارند.</a:t>
            </a:r>
          </a:p>
          <a:p>
            <a:pPr marL="0" indent="0" algn="r" rtl="1">
              <a:buNone/>
            </a:pPr>
            <a:r>
              <a:rPr lang="fa-IR" sz="1800" b="1" dirty="0">
                <a:solidFill>
                  <a:schemeClr val="tx1"/>
                </a:solidFill>
              </a:rPr>
              <a:t>طی فرایند و در حین نگهداری، تغییرات فیزیکی و شیمیایی در محصول به وجود می آیند که روی کیفیت آن</a:t>
            </a:r>
          </a:p>
          <a:p>
            <a:pPr marL="0" indent="0" algn="r" rtl="1">
              <a:buNone/>
            </a:pPr>
            <a:r>
              <a:rPr lang="fa-IR" sz="1800" b="1" dirty="0">
                <a:solidFill>
                  <a:schemeClr val="tx1"/>
                </a:solidFill>
              </a:rPr>
              <a:t>از نظر خصوصیات حسی و ارزش تغذیه ای، نقش تعیین کننده ای دارند. واکنش های فیزیکی و شیمیایی رخ</a:t>
            </a:r>
          </a:p>
          <a:p>
            <a:pPr marL="0" indent="0" algn="r" rtl="1">
              <a:buNone/>
            </a:pPr>
            <a:r>
              <a:rPr lang="fa-IR" sz="1800" b="1" dirty="0">
                <a:solidFill>
                  <a:schemeClr val="tx1"/>
                </a:solidFill>
              </a:rPr>
              <a:t>داده طی فرایند حرارتی، می توانند مطلوب و یا نامطلوب باشند. شدت فرایند حرارتی بسته به نوع محصول</a:t>
            </a:r>
          </a:p>
          <a:p>
            <a:pPr marL="0" indent="0" algn="r" rtl="1">
              <a:buNone/>
            </a:pPr>
            <a:r>
              <a:rPr lang="fa-IR" sz="1800" b="1" dirty="0">
                <a:solidFill>
                  <a:schemeClr val="tx1"/>
                </a:solidFill>
              </a:rPr>
              <a:t>متفاوت است، از این رو تغییراتی که طی این فرایند به وقوع می پیوندد متفاوت خواهد بود.</a:t>
            </a:r>
            <a:endParaRPr lang="fa-IR" sz="1800" b="1" dirty="0">
              <a:solidFill>
                <a:schemeClr val="tx1"/>
              </a:solidFill>
            </a:endParaRPr>
          </a:p>
        </p:txBody>
      </p:sp>
      <p:sp>
        <p:nvSpPr>
          <p:cNvPr id="3" name="Title 2"/>
          <p:cNvSpPr>
            <a:spLocks noGrp="1"/>
          </p:cNvSpPr>
          <p:nvPr>
            <p:ph type="title"/>
          </p:nvPr>
        </p:nvSpPr>
        <p:spPr/>
        <p:txBody>
          <a:bodyPr>
            <a:normAutofit/>
          </a:bodyPr>
          <a:lstStyle/>
          <a:p>
            <a:r>
              <a:rPr lang="fa-IR" sz="3200" b="1" dirty="0">
                <a:solidFill>
                  <a:srgbClr val="C00000"/>
                </a:solidFill>
              </a:rPr>
              <a:t>اثر حرارت به ویژگی های حسی مواد غذایی</a:t>
            </a:r>
            <a:endParaRPr lang="en-US" sz="3200" dirty="0">
              <a:solidFill>
                <a:srgbClr val="C00000"/>
              </a:solidFill>
            </a:endParaRPr>
          </a:p>
        </p:txBody>
      </p:sp>
    </p:spTree>
    <p:extLst>
      <p:ext uri="{BB962C8B-B14F-4D97-AF65-F5344CB8AC3E}">
        <p14:creationId xmlns:p14="http://schemas.microsoft.com/office/powerpoint/2010/main" val="3171231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TotalTime>
  <Words>3271</Words>
  <Application>Microsoft Office PowerPoint</Application>
  <PresentationFormat>On-screen Show (4:3)</PresentationFormat>
  <Paragraphs>177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فرآیند حرارتی چیست؟</vt:lpstr>
      <vt:lpstr>مزایای عمده روش های نگهداری حرارتی مواد غذایی</vt:lpstr>
      <vt:lpstr>PowerPoint Presentation</vt:lpstr>
      <vt:lpstr>روش های پخت مواد غذایی</vt:lpstr>
      <vt:lpstr>PowerPoint Presentation</vt:lpstr>
      <vt:lpstr>PowerPoint Presentation</vt:lpstr>
      <vt:lpstr>روش های سالم سازی حرارتی :</vt:lpstr>
      <vt:lpstr>تغییرات ساختاری حین فرآیند حرارتی:</vt:lpstr>
      <vt:lpstr>اثر حرارت به ویژگی های حسی مواد غذایی</vt:lpstr>
      <vt:lpstr>1- بافت</vt:lpstr>
      <vt:lpstr>2- رنگ :</vt:lpstr>
      <vt:lpstr>3- طعم و بو</vt:lpstr>
      <vt:lpstr>5 -اثر حرارت بر آنزیم ها</vt:lpstr>
      <vt:lpstr>6- مواد مغذی</vt:lpstr>
      <vt:lpstr>تأثیر فرآیندهای گرمایی بر روی پروتئین‌ها:</vt:lpstr>
      <vt:lpstr>PowerPoint Presentation</vt:lpstr>
      <vt:lpstr>ب ) چربی ها:</vt:lpstr>
      <vt:lpstr>ج) کربوهیدرات ها:</vt:lpstr>
      <vt:lpstr>د) مواد معدنی:</vt:lpstr>
      <vt:lpstr>ه) ویتامین ها:</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فرآیند حرارتی چیست؟</dc:title>
  <dc:creator>Elnaz</dc:creator>
  <cp:lastModifiedBy>Elnaz</cp:lastModifiedBy>
  <cp:revision>9</cp:revision>
  <dcterms:created xsi:type="dcterms:W3CDTF">2006-08-16T00:00:00Z</dcterms:created>
  <dcterms:modified xsi:type="dcterms:W3CDTF">2020-04-04T19:27:37Z</dcterms:modified>
</cp:coreProperties>
</file>