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2" r:id="rId2"/>
    <p:sldId id="256" r:id="rId3"/>
    <p:sldId id="258" r:id="rId4"/>
    <p:sldId id="355" r:id="rId5"/>
    <p:sldId id="330" r:id="rId6"/>
    <p:sldId id="332" r:id="rId7"/>
    <p:sldId id="352" r:id="rId8"/>
    <p:sldId id="351" r:id="rId9"/>
    <p:sldId id="354" r:id="rId10"/>
    <p:sldId id="353" r:id="rId11"/>
    <p:sldId id="357" r:id="rId12"/>
    <p:sldId id="358" r:id="rId13"/>
    <p:sldId id="359" r:id="rId14"/>
    <p:sldId id="331" r:id="rId15"/>
    <p:sldId id="344" r:id="rId16"/>
    <p:sldId id="337" r:id="rId17"/>
    <p:sldId id="338" r:id="rId18"/>
    <p:sldId id="343" r:id="rId19"/>
    <p:sldId id="339" r:id="rId20"/>
    <p:sldId id="360" r:id="rId21"/>
    <p:sldId id="336" r:id="rId22"/>
    <p:sldId id="345" r:id="rId23"/>
    <p:sldId id="347" r:id="rId24"/>
    <p:sldId id="362" r:id="rId25"/>
    <p:sldId id="346" r:id="rId26"/>
    <p:sldId id="335" r:id="rId27"/>
    <p:sldId id="349" r:id="rId28"/>
    <p:sldId id="350" r:id="rId29"/>
    <p:sldId id="361" r:id="rId30"/>
    <p:sldId id="363" r:id="rId31"/>
    <p:sldId id="3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4ADDEEEB-37D1-4BEB-857F-D38F3847530F}" type="slidenum">
              <a:rPr lang="en-US" smtClean="0"/>
              <a:t>‹#›</a:t>
            </a:fld>
            <a:endParaRPr lang="en-US"/>
          </a:p>
        </p:txBody>
      </p:sp>
    </p:spTree>
    <p:extLst>
      <p:ext uri="{BB962C8B-B14F-4D97-AF65-F5344CB8AC3E}">
        <p14:creationId xmlns:p14="http://schemas.microsoft.com/office/powerpoint/2010/main" val="174694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9B5ED9-E9E5-49E8-A15D-AF68494D490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9351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2100343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74471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18370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9B5ED9-E9E5-49E8-A15D-AF68494D490A}"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53875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59B5ED9-E9E5-49E8-A15D-AF68494D490A}"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60285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61988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299544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13191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9B5ED9-E9E5-49E8-A15D-AF68494D490A}"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87070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9B5ED9-E9E5-49E8-A15D-AF68494D490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92547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9B5ED9-E9E5-49E8-A15D-AF68494D490A}"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302138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9B5ED9-E9E5-49E8-A15D-AF68494D490A}"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3926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B5ED9-E9E5-49E8-A15D-AF68494D490A}"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92451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9B5ED9-E9E5-49E8-A15D-AF68494D490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203639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9B5ED9-E9E5-49E8-A15D-AF68494D490A}"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ADDEEEB-37D1-4BEB-857F-D38F3847530F}" type="slidenum">
              <a:rPr lang="en-US" smtClean="0"/>
              <a:t>‹#›</a:t>
            </a:fld>
            <a:endParaRPr lang="en-US"/>
          </a:p>
        </p:txBody>
      </p:sp>
    </p:spTree>
    <p:extLst>
      <p:ext uri="{BB962C8B-B14F-4D97-AF65-F5344CB8AC3E}">
        <p14:creationId xmlns:p14="http://schemas.microsoft.com/office/powerpoint/2010/main" val="376160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59B5ED9-E9E5-49E8-A15D-AF68494D490A}" type="datetimeFigureOut">
              <a:rPr lang="en-US" smtClean="0"/>
              <a:t>4/3/2020</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ADDEEEB-37D1-4BEB-857F-D38F3847530F}" type="slidenum">
              <a:rPr lang="en-US" smtClean="0"/>
              <a:t>‹#›</a:t>
            </a:fld>
            <a:endParaRPr lang="en-US"/>
          </a:p>
        </p:txBody>
      </p:sp>
    </p:spTree>
    <p:extLst>
      <p:ext uri="{BB962C8B-B14F-4D97-AF65-F5344CB8AC3E}">
        <p14:creationId xmlns:p14="http://schemas.microsoft.com/office/powerpoint/2010/main" val="13837425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41A2F3-5E9C-4C6F-BAAA-B9ADE136CE1C}"/>
              </a:ext>
            </a:extLst>
          </p:cNvPr>
          <p:cNvSpPr>
            <a:spLocks noGrp="1"/>
          </p:cNvSpPr>
          <p:nvPr>
            <p:ph idx="1"/>
          </p:nvPr>
        </p:nvSpPr>
        <p:spPr>
          <a:xfrm>
            <a:off x="1618780" y="2775778"/>
            <a:ext cx="8761413" cy="34163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marL="0" indent="0" algn="ctr">
              <a:buNone/>
            </a:pPr>
            <a:r>
              <a:rPr lang="fa-IR" sz="2400" b="1" dirty="0">
                <a:ln/>
                <a:solidFill>
                  <a:schemeClr val="tx2">
                    <a:lumMod val="75000"/>
                  </a:schemeClr>
                </a:solidFill>
                <a:effectLst>
                  <a:outerShdw blurRad="38100" dist="19050" dir="2700000" algn="tl" rotWithShape="0">
                    <a:schemeClr val="dk1">
                      <a:lumMod val="50000"/>
                      <a:alpha val="40000"/>
                    </a:schemeClr>
                  </a:outerShdw>
                </a:effectLst>
              </a:rPr>
              <a:t>نام درس: </a:t>
            </a:r>
            <a:r>
              <a:rPr lang="fa-IR" sz="2400" b="1" dirty="0">
                <a:ln/>
                <a:solidFill>
                  <a:schemeClr val="accent2">
                    <a:lumMod val="75000"/>
                  </a:schemeClr>
                </a:solidFill>
                <a:effectLst>
                  <a:outerShdw blurRad="38100" dist="19050" dir="2700000" algn="tl" rotWithShape="0">
                    <a:schemeClr val="dk1">
                      <a:lumMod val="50000"/>
                      <a:alpha val="40000"/>
                    </a:schemeClr>
                  </a:outerShdw>
                </a:effectLst>
              </a:rPr>
              <a:t>برنامه ریزی آموزش حرکات ورزشی و اصلاحی کودکان</a:t>
            </a:r>
          </a:p>
          <a:p>
            <a:pPr marL="0" indent="0" algn="ctr">
              <a:buNone/>
            </a:pPr>
            <a:r>
              <a:rPr lang="fa-IR" sz="2400" b="1" dirty="0">
                <a:ln/>
                <a:solidFill>
                  <a:schemeClr val="tx2">
                    <a:lumMod val="75000"/>
                  </a:schemeClr>
                </a:solidFill>
                <a:effectLst>
                  <a:outerShdw blurRad="38100" dist="19050" dir="2700000" algn="tl" rotWithShape="0">
                    <a:schemeClr val="dk1">
                      <a:lumMod val="50000"/>
                      <a:alpha val="40000"/>
                    </a:schemeClr>
                  </a:outerShdw>
                </a:effectLst>
              </a:rPr>
              <a:t>نام استاد: </a:t>
            </a:r>
            <a:r>
              <a:rPr lang="fa-IR" sz="2400" b="1" dirty="0">
                <a:ln/>
                <a:solidFill>
                  <a:schemeClr val="accent2">
                    <a:lumMod val="75000"/>
                  </a:schemeClr>
                </a:solidFill>
                <a:effectLst>
                  <a:outerShdw blurRad="38100" dist="19050" dir="2700000" algn="tl" rotWithShape="0">
                    <a:schemeClr val="dk1">
                      <a:lumMod val="50000"/>
                      <a:alpha val="40000"/>
                    </a:schemeClr>
                  </a:outerShdw>
                </a:effectLst>
              </a:rPr>
              <a:t>آیسان فردمهرگان</a:t>
            </a:r>
          </a:p>
          <a:p>
            <a:pPr marL="0" indent="0" algn="ctr">
              <a:buNone/>
            </a:pPr>
            <a:r>
              <a:rPr lang="fa-IR" sz="2400" b="1" dirty="0">
                <a:ln/>
                <a:solidFill>
                  <a:schemeClr val="tx2">
                    <a:lumMod val="75000"/>
                  </a:schemeClr>
                </a:solidFill>
                <a:effectLst>
                  <a:outerShdw blurRad="38100" dist="19050" dir="2700000" algn="tl" rotWithShape="0">
                    <a:schemeClr val="dk1">
                      <a:lumMod val="50000"/>
                      <a:alpha val="40000"/>
                    </a:schemeClr>
                  </a:outerShdw>
                </a:effectLst>
              </a:rPr>
              <a:t>جلسه: </a:t>
            </a:r>
            <a:r>
              <a:rPr lang="fa-IR" sz="2400" b="1" dirty="0">
                <a:ln/>
                <a:solidFill>
                  <a:schemeClr val="accent2">
                    <a:lumMod val="75000"/>
                  </a:schemeClr>
                </a:solidFill>
                <a:effectLst>
                  <a:outerShdw blurRad="38100" dist="19050" dir="2700000" algn="tl" rotWithShape="0">
                    <a:schemeClr val="dk1">
                      <a:lumMod val="50000"/>
                      <a:alpha val="40000"/>
                    </a:schemeClr>
                  </a:outerShdw>
                </a:effectLst>
              </a:rPr>
              <a:t>چهارم</a:t>
            </a:r>
          </a:p>
          <a:p>
            <a:pPr marL="0" indent="0" algn="ctr">
              <a:buNone/>
            </a:pPr>
            <a:r>
              <a:rPr lang="fa-IR" sz="2400" b="1" dirty="0">
                <a:ln/>
                <a:solidFill>
                  <a:schemeClr val="tx2">
                    <a:lumMod val="75000"/>
                  </a:schemeClr>
                </a:solidFill>
                <a:effectLst>
                  <a:outerShdw blurRad="38100" dist="19050" dir="2700000" algn="tl" rotWithShape="0">
                    <a:schemeClr val="dk1">
                      <a:lumMod val="50000"/>
                      <a:alpha val="40000"/>
                    </a:schemeClr>
                  </a:outerShdw>
                </a:effectLst>
              </a:rPr>
              <a:t>نیمسال: </a:t>
            </a:r>
            <a:r>
              <a:rPr lang="fa-IR" sz="2400" b="1" dirty="0">
                <a:ln/>
                <a:solidFill>
                  <a:schemeClr val="accent2">
                    <a:lumMod val="75000"/>
                  </a:schemeClr>
                </a:solidFill>
                <a:effectLst>
                  <a:outerShdw blurRad="38100" dist="19050" dir="2700000" algn="tl" rotWithShape="0">
                    <a:schemeClr val="dk1">
                      <a:lumMod val="50000"/>
                      <a:alpha val="40000"/>
                    </a:schemeClr>
                  </a:outerShdw>
                </a:effectLst>
              </a:rPr>
              <a:t>دوم 98-99</a:t>
            </a:r>
          </a:p>
          <a:p>
            <a:pPr marL="0" indent="0" algn="ctr">
              <a:buNone/>
            </a:pPr>
            <a:r>
              <a:rPr lang="fa-IR" sz="2400" b="1" dirty="0">
                <a:ln/>
                <a:solidFill>
                  <a:schemeClr val="tx2">
                    <a:lumMod val="75000"/>
                  </a:schemeClr>
                </a:solidFill>
                <a:effectLst>
                  <a:outerShdw blurRad="38100" dist="19050" dir="2700000" algn="tl" rotWithShape="0">
                    <a:schemeClr val="dk1">
                      <a:lumMod val="50000"/>
                      <a:alpha val="40000"/>
                    </a:schemeClr>
                  </a:outerShdw>
                </a:effectLst>
              </a:rPr>
              <a:t>رشته: </a:t>
            </a:r>
            <a:r>
              <a:rPr lang="fa-IR" sz="2400" b="1" dirty="0">
                <a:ln/>
                <a:solidFill>
                  <a:schemeClr val="accent2">
                    <a:lumMod val="75000"/>
                  </a:schemeClr>
                </a:solidFill>
                <a:effectLst>
                  <a:outerShdw blurRad="38100" dist="19050" dir="2700000" algn="tl" rotWithShape="0">
                    <a:schemeClr val="dk1">
                      <a:lumMod val="50000"/>
                      <a:alpha val="40000"/>
                    </a:schemeClr>
                  </a:outerShdw>
                </a:effectLst>
              </a:rPr>
              <a:t>تربیت مربی کودک</a:t>
            </a:r>
          </a:p>
        </p:txBody>
      </p:sp>
    </p:spTree>
    <p:extLst>
      <p:ext uri="{BB962C8B-B14F-4D97-AF65-F5344CB8AC3E}">
        <p14:creationId xmlns:p14="http://schemas.microsoft.com/office/powerpoint/2010/main" val="422574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استفاده از خط شاقولی برای تشخیص ناهنجاری ها</a:t>
            </a:r>
          </a:p>
        </p:txBody>
      </p:sp>
      <p:sp>
        <p:nvSpPr>
          <p:cNvPr id="3" name="Subtitle 2"/>
          <p:cNvSpPr>
            <a:spLocks noGrp="1"/>
          </p:cNvSpPr>
          <p:nvPr>
            <p:ph type="subTitle" idx="1"/>
          </p:nvPr>
        </p:nvSpPr>
        <p:spPr>
          <a:xfrm>
            <a:off x="1322173" y="2533135"/>
            <a:ext cx="9787268" cy="4324865"/>
          </a:xfrm>
        </p:spPr>
        <p:txBody>
          <a:bodyPr>
            <a:normAutofit/>
          </a:bodyPr>
          <a:lstStyle/>
          <a:p>
            <a:pPr marL="342900" lvl="0" indent="-342900" algn="just" defTabSz="914400" rtl="1" fontAlgn="base">
              <a:spcBef>
                <a:spcPct val="20000"/>
              </a:spcBef>
              <a:spcAft>
                <a:spcPct val="0"/>
              </a:spcAft>
              <a:buClr>
                <a:srgbClr val="86D1EC"/>
              </a:buClr>
              <a:buSzPct val="90000"/>
            </a:pPr>
            <a:r>
              <a:rPr lang="fa-IR" sz="2600" kern="0" cap="none" dirty="0">
                <a:solidFill>
                  <a:srgbClr val="FFFF00"/>
                </a:solidFill>
                <a:effectLst>
                  <a:outerShdw blurRad="38100" dist="38100" dir="2700000" algn="tl">
                    <a:srgbClr val="000000"/>
                  </a:outerShdw>
                </a:effectLst>
                <a:latin typeface="Arial"/>
                <a:cs typeface="Arial"/>
              </a:rPr>
              <a:t>یکی از روشهاي ساده تشخیص ناهنجاری هاي قامتی استفاده از خط شاقولی </a:t>
            </a:r>
            <a:r>
              <a:rPr lang="fa-IR" sz="2600" kern="0" cap="none" dirty="0" smtClean="0">
                <a:solidFill>
                  <a:srgbClr val="FFFF00"/>
                </a:solidFill>
                <a:effectLst>
                  <a:outerShdw blurRad="38100" dist="38100" dir="2700000" algn="tl">
                    <a:srgbClr val="000000"/>
                  </a:outerShdw>
                </a:effectLst>
                <a:latin typeface="Arial"/>
                <a:cs typeface="Arial"/>
              </a:rPr>
              <a:t>است</a:t>
            </a:r>
            <a:r>
              <a:rPr lang="en-US" sz="2600" kern="0" cap="none" dirty="0" smtClean="0">
                <a:solidFill>
                  <a:srgbClr val="FFFF00"/>
                </a:solidFill>
                <a:effectLst>
                  <a:outerShdw blurRad="38100" dist="38100" dir="2700000" algn="tl">
                    <a:srgbClr val="000000"/>
                  </a:outerShdw>
                </a:effectLst>
                <a:latin typeface="Arial"/>
                <a:cs typeface="Arial"/>
              </a:rPr>
              <a:t>.</a:t>
            </a:r>
            <a:endParaRPr lang="fa-IR" sz="2600" kern="0" cap="none" dirty="0">
              <a:solidFill>
                <a:srgbClr val="FFFF00"/>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150122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نمای خلفی (عقب)</a:t>
            </a:r>
          </a:p>
        </p:txBody>
      </p:sp>
      <p:sp>
        <p:nvSpPr>
          <p:cNvPr id="3" name="Subtitle 2"/>
          <p:cNvSpPr>
            <a:spLocks noGrp="1"/>
          </p:cNvSpPr>
          <p:nvPr>
            <p:ph type="subTitle" idx="1"/>
          </p:nvPr>
        </p:nvSpPr>
        <p:spPr>
          <a:xfrm>
            <a:off x="1322173" y="2533135"/>
            <a:ext cx="9787268" cy="4324865"/>
          </a:xfrm>
        </p:spPr>
        <p:txBody>
          <a:bodyPr>
            <a:normAutofit/>
          </a:bodyPr>
          <a:lstStyle/>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وسط جمجمه</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خط میانی تنه، ستون فقرات و لگن خاصره</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خط میانی میان اندام تحتانی</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خط میانی بین پاشنه ها</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455" y="766119"/>
            <a:ext cx="4020025" cy="5232509"/>
          </a:xfrm>
          <a:prstGeom prst="rect">
            <a:avLst/>
          </a:prstGeom>
        </p:spPr>
      </p:pic>
    </p:spTree>
    <p:extLst>
      <p:ext uri="{BB962C8B-B14F-4D97-AF65-F5344CB8AC3E}">
        <p14:creationId xmlns:p14="http://schemas.microsoft.com/office/powerpoint/2010/main" val="310247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نمای جانبی </a:t>
            </a:r>
          </a:p>
        </p:txBody>
      </p:sp>
      <p:sp>
        <p:nvSpPr>
          <p:cNvPr id="3" name="Subtitle 2"/>
          <p:cNvSpPr>
            <a:spLocks noGrp="1"/>
          </p:cNvSpPr>
          <p:nvPr>
            <p:ph type="subTitle" idx="1"/>
          </p:nvPr>
        </p:nvSpPr>
        <p:spPr>
          <a:xfrm>
            <a:off x="1322173" y="2187146"/>
            <a:ext cx="9787268" cy="4324865"/>
          </a:xfrm>
        </p:spPr>
        <p:txBody>
          <a:bodyPr>
            <a:normAutofit/>
          </a:bodyPr>
          <a:lstStyle/>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لاله گوش</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جسم مهره های گردن</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زائدهٔ اخرمی کتف</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جسم مهره های کمری</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برجستگی بزرگ استخوان ران</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لقمه خارجی استخوان ران</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جلوی قوزک خارجی مچ پا</a:t>
            </a:r>
          </a:p>
          <a:p>
            <a:pPr marL="514350" lvl="0" indent="-514350" algn="just" defTabSz="914400" rtl="1" fontAlgn="base">
              <a:spcBef>
                <a:spcPct val="20000"/>
              </a:spcBef>
              <a:spcAft>
                <a:spcPct val="0"/>
              </a:spcAft>
              <a:buClr>
                <a:srgbClr val="86D1EC"/>
              </a:buClr>
              <a:buSzPct val="90000"/>
              <a:buFont typeface="+mj-lt"/>
              <a:buAutoNum type="arabicPeriod"/>
            </a:pPr>
            <a:endParaRPr lang="fa-IR" sz="2600" kern="0" cap="none" dirty="0">
              <a:solidFill>
                <a:srgbClr val="FFFF00"/>
              </a:solidFill>
              <a:effectLst>
                <a:outerShdw blurRad="38100" dist="38100" dir="2700000" algn="tl">
                  <a:srgbClr val="000000"/>
                </a:outerShdw>
              </a:effectLst>
              <a:latin typeface="Arial"/>
              <a:cs typeface="Aria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173" y="988541"/>
            <a:ext cx="4831492" cy="5068902"/>
          </a:xfrm>
          <a:prstGeom prst="rect">
            <a:avLst/>
          </a:prstGeom>
        </p:spPr>
      </p:pic>
    </p:spTree>
    <p:extLst>
      <p:ext uri="{BB962C8B-B14F-4D97-AF65-F5344CB8AC3E}">
        <p14:creationId xmlns:p14="http://schemas.microsoft.com/office/powerpoint/2010/main" val="182124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نمای قدامی (جلو)</a:t>
            </a:r>
          </a:p>
        </p:txBody>
      </p:sp>
      <p:sp>
        <p:nvSpPr>
          <p:cNvPr id="3" name="Subtitle 2"/>
          <p:cNvSpPr>
            <a:spLocks noGrp="1"/>
          </p:cNvSpPr>
          <p:nvPr>
            <p:ph type="subTitle" idx="1"/>
          </p:nvPr>
        </p:nvSpPr>
        <p:spPr>
          <a:xfrm>
            <a:off x="1322173" y="2533135"/>
            <a:ext cx="9787268" cy="4324865"/>
          </a:xfrm>
        </p:spPr>
        <p:txBody>
          <a:bodyPr>
            <a:normAutofit/>
          </a:bodyPr>
          <a:lstStyle/>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بینی</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جناغ سینه</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مفصل عانه</a:t>
            </a:r>
          </a:p>
          <a:p>
            <a:pPr marL="514350" lvl="0" indent="-514350" algn="just" defTabSz="914400" rtl="1" fontAlgn="base">
              <a:spcBef>
                <a:spcPct val="20000"/>
              </a:spcBef>
              <a:spcAft>
                <a:spcPct val="0"/>
              </a:spcAft>
              <a:buClr>
                <a:srgbClr val="86D1EC"/>
              </a:buClr>
              <a:buSzPct val="90000"/>
              <a:buFont typeface="+mj-lt"/>
              <a:buAutoNum type="arabicPeriod"/>
            </a:pPr>
            <a:r>
              <a:rPr lang="fa-IR" sz="2600" kern="0" cap="none" dirty="0">
                <a:solidFill>
                  <a:srgbClr val="FFFF00"/>
                </a:solidFill>
                <a:effectLst>
                  <a:outerShdw blurRad="38100" dist="38100" dir="2700000" algn="tl">
                    <a:srgbClr val="000000"/>
                  </a:outerShdw>
                </a:effectLst>
                <a:latin typeface="Arial"/>
                <a:cs typeface="Arial"/>
              </a:rPr>
              <a:t>بین پاها</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183" y="635990"/>
            <a:ext cx="3818238" cy="5487166"/>
          </a:xfrm>
          <a:prstGeom prst="rect">
            <a:avLst/>
          </a:prstGeom>
        </p:spPr>
      </p:pic>
    </p:spTree>
    <p:extLst>
      <p:ext uri="{BB962C8B-B14F-4D97-AF65-F5344CB8AC3E}">
        <p14:creationId xmlns:p14="http://schemas.microsoft.com/office/powerpoint/2010/main" val="215621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200" b="1" dirty="0"/>
              <a:t>ناهنجاری های شایع ستون فقرات</a:t>
            </a:r>
            <a:endParaRPr lang="en-US" sz="3200" b="1" dirty="0"/>
          </a:p>
        </p:txBody>
      </p:sp>
      <p:sp>
        <p:nvSpPr>
          <p:cNvPr id="3" name="Subtitle 2"/>
          <p:cNvSpPr>
            <a:spLocks noGrp="1"/>
          </p:cNvSpPr>
          <p:nvPr>
            <p:ph type="subTitle" idx="1"/>
          </p:nvPr>
        </p:nvSpPr>
        <p:spPr>
          <a:xfrm>
            <a:off x="4762902" y="2174789"/>
            <a:ext cx="6432320" cy="4324865"/>
          </a:xfrm>
        </p:spPr>
        <p:txBody>
          <a:bodyPr>
            <a:normAutofit/>
          </a:bodyPr>
          <a:lstStyle/>
          <a:p>
            <a:pPr algn="just" rtl="1"/>
            <a:r>
              <a:rPr lang="fa-IR" sz="3200" dirty="0">
                <a:solidFill>
                  <a:srgbClr val="FFFF00"/>
                </a:solidFill>
                <a:cs typeface="B Zar" panose="00000400000000000000" pitchFamily="2" charset="-78"/>
              </a:rPr>
              <a:t>وضعیت طبیعی ستون فقرات</a:t>
            </a:r>
          </a:p>
          <a:p>
            <a:pPr algn="just" rtl="1"/>
            <a:endParaRPr lang="fa-IR" sz="2400" b="1" dirty="0">
              <a:solidFill>
                <a:schemeClr val="accent1">
                  <a:lumMod val="60000"/>
                  <a:lumOff val="40000"/>
                </a:schemeClr>
              </a:solidFill>
              <a:cs typeface="B Zar" panose="00000400000000000000" pitchFamily="2" charset="-78"/>
            </a:endParaRPr>
          </a:p>
          <a:p>
            <a:pPr algn="just" rtl="1"/>
            <a:endParaRPr lang="fa-IR" sz="2400" b="1" dirty="0">
              <a:solidFill>
                <a:schemeClr val="accent1">
                  <a:lumMod val="60000"/>
                  <a:lumOff val="40000"/>
                </a:schemeClr>
              </a:solidFill>
              <a:cs typeface="B Zar"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173" y="1115613"/>
            <a:ext cx="3780694" cy="4951555"/>
          </a:xfrm>
          <a:prstGeom prst="rect">
            <a:avLst/>
          </a:prstGeom>
        </p:spPr>
      </p:pic>
    </p:spTree>
    <p:extLst>
      <p:ext uri="{BB962C8B-B14F-4D97-AF65-F5344CB8AC3E}">
        <p14:creationId xmlns:p14="http://schemas.microsoft.com/office/powerpoint/2010/main" val="111450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ناهنجاری های لوردوز گردنی</a:t>
            </a:r>
            <a:endParaRPr lang="en-US" sz="3600" b="1" dirty="0"/>
          </a:p>
        </p:txBody>
      </p:sp>
      <p:sp>
        <p:nvSpPr>
          <p:cNvPr id="3" name="Subtitle 2"/>
          <p:cNvSpPr>
            <a:spLocks noGrp="1"/>
          </p:cNvSpPr>
          <p:nvPr>
            <p:ph type="subTitle" idx="1"/>
          </p:nvPr>
        </p:nvSpPr>
        <p:spPr>
          <a:xfrm>
            <a:off x="3758647" y="1950040"/>
            <a:ext cx="7550471" cy="4324865"/>
          </a:xfrm>
        </p:spPr>
        <p:txBody>
          <a:bodyPr>
            <a:normAutofit/>
          </a:bodyPr>
          <a:lstStyle/>
          <a:p>
            <a:pPr marL="342900" lvl="0" indent="-342900" algn="just" defTabSz="914400" rtl="1" fontAlgn="base">
              <a:spcBef>
                <a:spcPct val="20000"/>
              </a:spcBef>
              <a:spcAft>
                <a:spcPct val="0"/>
              </a:spcAft>
              <a:buClr>
                <a:srgbClr val="86D1EC"/>
              </a:buClr>
              <a:buSzPct val="90000"/>
            </a:pPr>
            <a:r>
              <a:rPr lang="fa-IR" sz="2600" kern="0" cap="none" dirty="0">
                <a:solidFill>
                  <a:schemeClr val="accent1">
                    <a:lumMod val="60000"/>
                    <a:lumOff val="40000"/>
                  </a:schemeClr>
                </a:solidFill>
                <a:effectLst>
                  <a:outerShdw blurRad="38100" dist="38100" dir="2700000" algn="tl">
                    <a:srgbClr val="000000"/>
                  </a:outerShdw>
                </a:effectLst>
                <a:latin typeface="Arial"/>
                <a:cs typeface="Arial"/>
              </a:rPr>
              <a:t>ستون فقرات در ناحیه گردن به سمت جلو تحدب دارد. اگر این انحنا بیش از حد طبیعی باشد به آن لوردوز گردنی یا ناهنجاری قوس گردنی گفته می شود.</a:t>
            </a:r>
          </a:p>
          <a:p>
            <a:pPr marL="342900" lvl="0" indent="-342900" algn="just" defTabSz="914400" rtl="1" fontAlgn="base">
              <a:spcBef>
                <a:spcPct val="20000"/>
              </a:spcBef>
              <a:spcAft>
                <a:spcPct val="0"/>
              </a:spcAft>
              <a:buClr>
                <a:srgbClr val="86D1EC"/>
              </a:buClr>
              <a:buSzPct val="90000"/>
            </a:pPr>
            <a:r>
              <a:rPr lang="fa-IR" sz="2600" kern="0" cap="none" dirty="0">
                <a:solidFill>
                  <a:schemeClr val="accent1">
                    <a:lumMod val="60000"/>
                    <a:lumOff val="40000"/>
                  </a:schemeClr>
                </a:solidFill>
                <a:effectLst>
                  <a:outerShdw blurRad="38100" dist="38100" dir="2700000" algn="tl">
                    <a:srgbClr val="000000"/>
                  </a:outerShdw>
                </a:effectLst>
                <a:latin typeface="Arial"/>
                <a:cs typeface="Arial"/>
              </a:rPr>
              <a:t>قوس طبیعی ناحیه گردن به لحاظ کوچک بودن مهره ها و ضخامت دیسک ها نسبت به سایر قوس های ستون فقرات خفیف تر است.</a:t>
            </a:r>
          </a:p>
          <a:p>
            <a:pPr marL="342900" lvl="0" indent="-342900" algn="just" defTabSz="914400" rtl="1" fontAlgn="base">
              <a:spcBef>
                <a:spcPct val="20000"/>
              </a:spcBef>
              <a:spcAft>
                <a:spcPct val="0"/>
              </a:spcAft>
              <a:buClr>
                <a:srgbClr val="86D1EC"/>
              </a:buClr>
              <a:buSzPct val="90000"/>
            </a:pPr>
            <a:r>
              <a:rPr lang="fa-IR" sz="2600" kern="0" cap="none" dirty="0">
                <a:solidFill>
                  <a:schemeClr val="accent1">
                    <a:lumMod val="60000"/>
                    <a:lumOff val="40000"/>
                  </a:schemeClr>
                </a:solidFill>
                <a:effectLst>
                  <a:outerShdw blurRad="38100" dist="38100" dir="2700000" algn="tl">
                    <a:srgbClr val="000000"/>
                  </a:outerShdw>
                </a:effectLst>
                <a:latin typeface="Arial"/>
                <a:cs typeface="Arial"/>
              </a:rPr>
              <a:t>جلو بودن گردن یکی از مشکلات شایع بخصوص در بین افراد جوان است که اغلب به دلیل سبک زندگی نادرست و خم کردن بیش از حد گردن هنگام کار با رایانه یا تلفن همراه رخ می دهد.</a:t>
            </a:r>
          </a:p>
          <a:p>
            <a:pPr marL="342900" lvl="0" indent="-342900" algn="just" defTabSz="914400" rtl="1" fontAlgn="base">
              <a:spcBef>
                <a:spcPct val="20000"/>
              </a:spcBef>
              <a:spcAft>
                <a:spcPct val="0"/>
              </a:spcAft>
              <a:buClr>
                <a:srgbClr val="86D1EC"/>
              </a:buClr>
              <a:buSzPct val="90000"/>
            </a:pPr>
            <a:r>
              <a:rPr lang="fa-IR" sz="2600" kern="0" cap="none" dirty="0">
                <a:solidFill>
                  <a:schemeClr val="accent1">
                    <a:lumMod val="60000"/>
                    <a:lumOff val="40000"/>
                  </a:schemeClr>
                </a:solidFill>
                <a:effectLst>
                  <a:outerShdw blurRad="38100" dist="38100" dir="2700000" algn="tl">
                    <a:srgbClr val="000000"/>
                  </a:outerShdw>
                </a:effectLst>
                <a:latin typeface="Arial"/>
                <a:cs typeface="Arial"/>
              </a:rPr>
              <a:t>لوردوز گردنی زمانی رخ می دهد که فرد به‌طور مداوم سر خود را خم می کند.</a:t>
            </a:r>
          </a:p>
          <a:p>
            <a:pPr marL="342900" lvl="0" indent="-342900" algn="just" defTabSz="914400" rtl="1" fontAlgn="base">
              <a:spcBef>
                <a:spcPct val="20000"/>
              </a:spcBef>
              <a:spcAft>
                <a:spcPct val="0"/>
              </a:spcAft>
              <a:buClr>
                <a:srgbClr val="86D1EC"/>
              </a:buClr>
              <a:buSzPct val="90000"/>
            </a:pPr>
            <a:endParaRPr lang="fa-IR" sz="2800" kern="0" cap="none" dirty="0">
              <a:solidFill>
                <a:schemeClr val="accent1">
                  <a:lumMod val="60000"/>
                  <a:lumOff val="40000"/>
                </a:schemeClr>
              </a:solidFill>
              <a:effectLst>
                <a:outerShdw blurRad="38100" dist="38100" dir="2700000" algn="tl">
                  <a:srgbClr val="000000"/>
                </a:outerShdw>
              </a:effectLst>
              <a:latin typeface="Arial"/>
              <a:cs typeface="Arial"/>
            </a:endParaRPr>
          </a:p>
          <a:p>
            <a:pPr algn="just" rtl="1"/>
            <a:endParaRPr lang="fa-IR" sz="2400" b="1" dirty="0">
              <a:solidFill>
                <a:schemeClr val="accent1">
                  <a:lumMod val="60000"/>
                  <a:lumOff val="40000"/>
                </a:schemeClr>
              </a:solidFill>
              <a:cs typeface="B Zar" panose="00000400000000000000" pitchFamily="2" charset="-78"/>
            </a:endParaRPr>
          </a:p>
        </p:txBody>
      </p:sp>
      <p:pic>
        <p:nvPicPr>
          <p:cNvPr id="4" name="Picture 3">
            <a:extLst>
              <a:ext uri="{FF2B5EF4-FFF2-40B4-BE49-F238E27FC236}">
                <a16:creationId xmlns:a16="http://schemas.microsoft.com/office/drawing/2014/main" id="{513A36B9-CDC5-49D5-A9A8-64DDA8882559}"/>
              </a:ext>
            </a:extLst>
          </p:cNvPr>
          <p:cNvPicPr>
            <a:picLocks noChangeAspect="1"/>
          </p:cNvPicPr>
          <p:nvPr/>
        </p:nvPicPr>
        <p:blipFill>
          <a:blip r:embed="rId2"/>
          <a:stretch>
            <a:fillRect/>
          </a:stretch>
        </p:blipFill>
        <p:spPr>
          <a:xfrm>
            <a:off x="424070" y="2977979"/>
            <a:ext cx="3215309" cy="3419508"/>
          </a:xfrm>
          <a:prstGeom prst="rect">
            <a:avLst/>
          </a:prstGeom>
        </p:spPr>
      </p:pic>
    </p:spTree>
    <p:extLst>
      <p:ext uri="{BB962C8B-B14F-4D97-AF65-F5344CB8AC3E}">
        <p14:creationId xmlns:p14="http://schemas.microsoft.com/office/powerpoint/2010/main" val="345669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علائم لوردوز گردنی</a:t>
            </a:r>
            <a:endParaRPr lang="en-US" sz="3600" b="1" dirty="0"/>
          </a:p>
        </p:txBody>
      </p:sp>
      <p:sp>
        <p:nvSpPr>
          <p:cNvPr id="3" name="Subtitle 2"/>
          <p:cNvSpPr>
            <a:spLocks noGrp="1"/>
          </p:cNvSpPr>
          <p:nvPr>
            <p:ph type="subTitle" idx="1"/>
          </p:nvPr>
        </p:nvSpPr>
        <p:spPr>
          <a:xfrm>
            <a:off x="689114" y="2043342"/>
            <a:ext cx="10752528" cy="4324865"/>
          </a:xfrm>
        </p:spPr>
        <p:txBody>
          <a:bodyPr>
            <a:normAutofit/>
          </a:bodyPr>
          <a:lstStyle/>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سر به جلو</a:t>
            </a:r>
          </a:p>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قرار گرفتن چانه جلوتر از وضعیت طبیعی</a:t>
            </a:r>
          </a:p>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قرار نگرفتن لاله گوش در خط شاقولی و جلوتر بودن از وضعیت طبیعی نسبت به انحنای گردن</a:t>
            </a:r>
          </a:p>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تشکیل زاویه ای حدود ۹۰ درجه بین فک و گردن (این زاویه در حالت طبیعی خیلی کمتر است)</a:t>
            </a:r>
          </a:p>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قرار گرفتن گردن در سطح جلویی سینه به جای آنکه در وسط شانه قرار داشته باشد.</a:t>
            </a:r>
          </a:p>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کوتاه تر بودن ارتفاع گردن این افراد نسبت به وضعیت طبیعی</a:t>
            </a:r>
          </a:p>
          <a:p>
            <a:pPr marL="342900" indent="-342900" algn="just" rtl="1">
              <a:buFont typeface="Arial" panose="020B0604020202020204" pitchFamily="34" charset="0"/>
              <a:buChar char="•"/>
            </a:pPr>
            <a:r>
              <a:rPr lang="fa-IR" sz="2600" dirty="0">
                <a:solidFill>
                  <a:schemeClr val="accent1">
                    <a:lumMod val="40000"/>
                    <a:lumOff val="60000"/>
                  </a:schemeClr>
                </a:solidFill>
                <a:cs typeface="B Zar" panose="00000400000000000000" pitchFamily="2" charset="-78"/>
              </a:rPr>
              <a:t>گردن درد و گاهی حتی کمردرد</a:t>
            </a:r>
          </a:p>
          <a:p>
            <a:pPr algn="just" rtl="1"/>
            <a:endParaRPr lang="fa-IR" sz="2400" b="1" dirty="0">
              <a:solidFill>
                <a:schemeClr val="accent1">
                  <a:lumMod val="60000"/>
                  <a:lumOff val="40000"/>
                </a:schemeClr>
              </a:solidFill>
              <a:cs typeface="B Zar" panose="00000400000000000000" pitchFamily="2" charset="-78"/>
            </a:endParaRPr>
          </a:p>
        </p:txBody>
      </p:sp>
      <p:pic>
        <p:nvPicPr>
          <p:cNvPr id="5" name="Picture 4">
            <a:extLst>
              <a:ext uri="{FF2B5EF4-FFF2-40B4-BE49-F238E27FC236}">
                <a16:creationId xmlns:a16="http://schemas.microsoft.com/office/drawing/2014/main" id="{59997C02-9FA2-4C9C-A7A5-FCF3ACEC1FEC}"/>
              </a:ext>
            </a:extLst>
          </p:cNvPr>
          <p:cNvPicPr>
            <a:picLocks noChangeAspect="1"/>
          </p:cNvPicPr>
          <p:nvPr/>
        </p:nvPicPr>
        <p:blipFill>
          <a:blip r:embed="rId2"/>
          <a:stretch>
            <a:fillRect/>
          </a:stretch>
        </p:blipFill>
        <p:spPr>
          <a:xfrm>
            <a:off x="477079" y="391561"/>
            <a:ext cx="4134677" cy="2522153"/>
          </a:xfrm>
          <a:prstGeom prst="rect">
            <a:avLst/>
          </a:prstGeom>
        </p:spPr>
      </p:pic>
    </p:spTree>
    <p:extLst>
      <p:ext uri="{BB962C8B-B14F-4D97-AF65-F5344CB8AC3E}">
        <p14:creationId xmlns:p14="http://schemas.microsoft.com/office/powerpoint/2010/main" val="210691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دلایل بروز لوردوز گردنی</a:t>
            </a:r>
          </a:p>
        </p:txBody>
      </p:sp>
      <p:sp>
        <p:nvSpPr>
          <p:cNvPr id="3" name="Subtitle 2"/>
          <p:cNvSpPr>
            <a:spLocks noGrp="1"/>
          </p:cNvSpPr>
          <p:nvPr>
            <p:ph type="subTitle" idx="1"/>
          </p:nvPr>
        </p:nvSpPr>
        <p:spPr>
          <a:xfrm>
            <a:off x="954158" y="1883778"/>
            <a:ext cx="10447726" cy="4324865"/>
          </a:xfrm>
        </p:spPr>
        <p:txBody>
          <a:bodyPr>
            <a:normAutofit/>
          </a:bodyPr>
          <a:lstStyle/>
          <a:p>
            <a:pPr marL="342900" indent="-342900" algn="r" rtl="1">
              <a:buFont typeface="Arial" panose="020B0604020202020204" pitchFamily="34" charset="0"/>
              <a:buChar char="•"/>
            </a:pPr>
            <a:r>
              <a:rPr lang="fa-IR" sz="2400" dirty="0">
                <a:solidFill>
                  <a:schemeClr val="accent1">
                    <a:lumMod val="40000"/>
                    <a:lumOff val="60000"/>
                  </a:schemeClr>
                </a:solidFill>
              </a:rPr>
              <a:t>خمیدگی و افتادگی گردن بخصوص در زمان کودکی</a:t>
            </a:r>
          </a:p>
          <a:p>
            <a:pPr marL="342900" indent="-342900" algn="r" rtl="1">
              <a:buFont typeface="Arial" panose="020B0604020202020204" pitchFamily="34" charset="0"/>
              <a:buChar char="•"/>
            </a:pPr>
            <a:r>
              <a:rPr lang="fa-IR" sz="2400" dirty="0">
                <a:solidFill>
                  <a:schemeClr val="accent1">
                    <a:lumMod val="40000"/>
                    <a:lumOff val="60000"/>
                  </a:schemeClr>
                </a:solidFill>
              </a:rPr>
              <a:t>در افراد نابینا به علت اینکه سر آنها برای درک محیط مدام به جلو تمایل دارد شایع است.</a:t>
            </a:r>
          </a:p>
          <a:p>
            <a:pPr marL="342900" indent="-342900" algn="r" rtl="1">
              <a:buFont typeface="Arial" panose="020B0604020202020204" pitchFamily="34" charset="0"/>
              <a:buChar char="•"/>
            </a:pPr>
            <a:r>
              <a:rPr lang="fa-IR" sz="2400" dirty="0">
                <a:solidFill>
                  <a:schemeClr val="accent1">
                    <a:lumMod val="40000"/>
                    <a:lumOff val="60000"/>
                  </a:schemeClr>
                </a:solidFill>
              </a:rPr>
              <a:t>خوابیدن به شیوه نادرست و استفاده از بالش بلند هنگام خواب</a:t>
            </a:r>
          </a:p>
          <a:p>
            <a:pPr marL="342900" indent="-342900" algn="r" rtl="1">
              <a:buFont typeface="Arial" panose="020B0604020202020204" pitchFamily="34" charset="0"/>
              <a:buChar char="•"/>
            </a:pPr>
            <a:r>
              <a:rPr lang="fa-IR" sz="2400" dirty="0">
                <a:solidFill>
                  <a:schemeClr val="accent1">
                    <a:lumMod val="40000"/>
                    <a:lumOff val="60000"/>
                  </a:schemeClr>
                </a:solidFill>
              </a:rPr>
              <a:t>پارگی دیسک بین مهره ای در ناحیه گردن</a:t>
            </a:r>
          </a:p>
          <a:p>
            <a:pPr marL="342900" indent="-342900" algn="r" rtl="1">
              <a:buFont typeface="Arial" panose="020B0604020202020204" pitchFamily="34" charset="0"/>
              <a:buChar char="•"/>
            </a:pPr>
            <a:r>
              <a:rPr lang="fa-IR" sz="2400" dirty="0">
                <a:solidFill>
                  <a:schemeClr val="accent1">
                    <a:lumMod val="40000"/>
                    <a:lumOff val="60000"/>
                  </a:schemeClr>
                </a:solidFill>
              </a:rPr>
              <a:t>حرکات ناگهانی و یا اسپاسم عضلات گردن در حین حوادث ناگهانی</a:t>
            </a:r>
          </a:p>
          <a:p>
            <a:pPr marL="342900" indent="-342900" algn="r" rtl="1">
              <a:buFont typeface="Arial" panose="020B0604020202020204" pitchFamily="34" charset="0"/>
              <a:buChar char="•"/>
            </a:pPr>
            <a:r>
              <a:rPr lang="fa-IR" sz="2400" dirty="0">
                <a:solidFill>
                  <a:schemeClr val="accent1">
                    <a:lumMod val="40000"/>
                    <a:lumOff val="60000"/>
                  </a:schemeClr>
                </a:solidFill>
              </a:rPr>
              <a:t>سل ستون مهره ها در ناحیه گردن</a:t>
            </a:r>
          </a:p>
          <a:p>
            <a:pPr marL="342900" indent="-342900" algn="r" rtl="1">
              <a:buFont typeface="Arial" panose="020B0604020202020204" pitchFamily="34" charset="0"/>
              <a:buChar char="•"/>
            </a:pPr>
            <a:r>
              <a:rPr lang="fa-IR" sz="2400" dirty="0">
                <a:solidFill>
                  <a:schemeClr val="accent1">
                    <a:lumMod val="40000"/>
                    <a:lumOff val="60000"/>
                  </a:schemeClr>
                </a:solidFill>
              </a:rPr>
              <a:t>عفونت ستون مهره ها</a:t>
            </a:r>
          </a:p>
          <a:p>
            <a:pPr marL="342900" indent="-342900" algn="r" rtl="1">
              <a:buFont typeface="Arial" panose="020B0604020202020204" pitchFamily="34" charset="0"/>
              <a:buChar char="•"/>
            </a:pPr>
            <a:r>
              <a:rPr lang="fa-IR" sz="2400" dirty="0">
                <a:solidFill>
                  <a:schemeClr val="accent1">
                    <a:lumMod val="40000"/>
                    <a:lumOff val="60000"/>
                  </a:schemeClr>
                </a:solidFill>
              </a:rPr>
              <a:t>حمل کیف های سنگین که فرد را مجبور به خم کردن ستون فقرات می کند.</a:t>
            </a:r>
            <a:endParaRPr lang="fa-IR" sz="2400" dirty="0">
              <a:solidFill>
                <a:schemeClr val="accent1">
                  <a:lumMod val="40000"/>
                  <a:lumOff val="60000"/>
                </a:schemeClr>
              </a:solidFill>
              <a:cs typeface="B Zar" panose="00000400000000000000" pitchFamily="2" charset="-78"/>
            </a:endParaRPr>
          </a:p>
        </p:txBody>
      </p:sp>
      <p:pic>
        <p:nvPicPr>
          <p:cNvPr id="5" name="Picture 4">
            <a:extLst>
              <a:ext uri="{FF2B5EF4-FFF2-40B4-BE49-F238E27FC236}">
                <a16:creationId xmlns:a16="http://schemas.microsoft.com/office/drawing/2014/main" id="{1536E3F4-00C9-4A44-B7EA-C6EEB083B067}"/>
              </a:ext>
            </a:extLst>
          </p:cNvPr>
          <p:cNvPicPr>
            <a:picLocks noChangeAspect="1"/>
          </p:cNvPicPr>
          <p:nvPr/>
        </p:nvPicPr>
        <p:blipFill>
          <a:blip r:embed="rId2"/>
          <a:stretch>
            <a:fillRect/>
          </a:stretch>
        </p:blipFill>
        <p:spPr>
          <a:xfrm>
            <a:off x="460782" y="3550754"/>
            <a:ext cx="3210070" cy="2857500"/>
          </a:xfrm>
          <a:prstGeom prst="rect">
            <a:avLst/>
          </a:prstGeom>
        </p:spPr>
      </p:pic>
    </p:spTree>
    <p:extLst>
      <p:ext uri="{BB962C8B-B14F-4D97-AF65-F5344CB8AC3E}">
        <p14:creationId xmlns:p14="http://schemas.microsoft.com/office/powerpoint/2010/main" val="24075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4000" kern="0" dirty="0">
                <a:solidFill>
                  <a:srgbClr val="FFFFFF"/>
                </a:solidFill>
                <a:effectLst>
                  <a:outerShdw blurRad="38100" dist="38100" dir="2700000" algn="tl">
                    <a:srgbClr val="000000"/>
                  </a:outerShdw>
                </a:effectLst>
                <a:latin typeface="Arial"/>
                <a:cs typeface="Arial"/>
              </a:rPr>
              <a:t>درمان لوردوز گردنی</a:t>
            </a:r>
            <a:endParaRPr lang="en-US" sz="3200" b="1" dirty="0"/>
          </a:p>
        </p:txBody>
      </p:sp>
      <p:sp>
        <p:nvSpPr>
          <p:cNvPr id="3" name="Subtitle 2"/>
          <p:cNvSpPr>
            <a:spLocks noGrp="1"/>
          </p:cNvSpPr>
          <p:nvPr>
            <p:ph type="subTitle" idx="1"/>
          </p:nvPr>
        </p:nvSpPr>
        <p:spPr>
          <a:xfrm>
            <a:off x="945023" y="1950577"/>
            <a:ext cx="10301954" cy="4324865"/>
          </a:xfrm>
        </p:spPr>
        <p:txBody>
          <a:bodyPr>
            <a:normAutofit/>
          </a:bodyPr>
          <a:lstStyle/>
          <a:p>
            <a:pPr marL="342900" lvl="0" indent="-3429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rgbClr val="FFFF00"/>
                </a:solidFill>
                <a:effectLst>
                  <a:outerShdw blurRad="38100" dist="38100" dir="2700000" algn="tl">
                    <a:srgbClr val="000000"/>
                  </a:outerShdw>
                </a:effectLst>
                <a:latin typeface="Arial"/>
                <a:cs typeface="Arial"/>
              </a:rPr>
              <a:t>فرد مبتلا به این عارضه در گام اول باید عادات حرکتی غلط را ترک کند، عاداتی که خم کردن سر به جلو به مدت طولانی همراه هستند و سعی کند در هنگام انجام فعالیت ها سر خود را در حالت طبیعی قرار دهد.</a:t>
            </a:r>
          </a:p>
          <a:p>
            <a:pPr marL="342900" lvl="0" indent="-342900" algn="just" defTabSz="914400" rtl="1" fontAlgn="base">
              <a:spcBef>
                <a:spcPct val="20000"/>
              </a:spcBef>
              <a:spcAft>
                <a:spcPct val="0"/>
              </a:spcAft>
              <a:buClr>
                <a:srgbClr val="86D1EC"/>
              </a:buClr>
              <a:buSzPct val="90000"/>
              <a:buFont typeface="Arial" panose="020B0604020202020204" pitchFamily="34" charset="0"/>
              <a:buChar char="•"/>
            </a:pPr>
            <a:endParaRPr lang="fa-IR" sz="2400" kern="0" cap="none" dirty="0">
              <a:solidFill>
                <a:srgbClr val="FFFFFF"/>
              </a:solidFill>
              <a:effectLst>
                <a:outerShdw blurRad="38100" dist="38100" dir="2700000" algn="tl">
                  <a:srgbClr val="000000"/>
                </a:outerShdw>
              </a:effectLst>
              <a:latin typeface="Arial"/>
              <a:cs typeface="Arial"/>
            </a:endParaRPr>
          </a:p>
          <a:p>
            <a:pPr marL="342900" lvl="0" indent="-3429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2">
                    <a:lumMod val="20000"/>
                    <a:lumOff val="80000"/>
                  </a:schemeClr>
                </a:solidFill>
                <a:effectLst>
                  <a:outerShdw blurRad="38100" dist="38100" dir="2700000" algn="tl">
                    <a:srgbClr val="000000"/>
                  </a:outerShdw>
                </a:effectLst>
                <a:latin typeface="Arial"/>
                <a:cs typeface="Arial"/>
              </a:rPr>
              <a:t>انجام تمرین های ورزشی برای اصلاح لوردوز گردنی تحت نظر فیزیوتراپیست موثرترین راهکار درمان لوردوز گردنی است.</a:t>
            </a:r>
          </a:p>
          <a:p>
            <a:pPr marL="342900" lvl="0" indent="-3429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2">
                    <a:lumMod val="20000"/>
                    <a:lumOff val="80000"/>
                  </a:schemeClr>
                </a:solidFill>
                <a:effectLst>
                  <a:outerShdw blurRad="38100" dist="38100" dir="2700000" algn="tl">
                    <a:srgbClr val="000000"/>
                  </a:outerShdw>
                </a:effectLst>
                <a:latin typeface="Arial"/>
                <a:cs typeface="Arial"/>
              </a:rPr>
              <a:t>تقویت عضلات گردن </a:t>
            </a:r>
          </a:p>
          <a:p>
            <a:pPr marL="342900" lvl="0" indent="-3429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2">
                    <a:lumMod val="20000"/>
                    <a:lumOff val="80000"/>
                  </a:schemeClr>
                </a:solidFill>
                <a:effectLst>
                  <a:outerShdw blurRad="38100" dist="38100" dir="2700000" algn="tl">
                    <a:srgbClr val="000000"/>
                  </a:outerShdw>
                </a:effectLst>
                <a:latin typeface="Arial"/>
                <a:cs typeface="Arial"/>
              </a:rPr>
              <a:t>افزایش انعطاف عضلات ناحیه بالایی سینه و بخش جلویی گردن با انجام تمرینات کششی مناسب.</a:t>
            </a:r>
          </a:p>
          <a:p>
            <a:pPr marL="342900" lvl="0" indent="-3429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2">
                    <a:lumMod val="20000"/>
                    <a:lumOff val="80000"/>
                  </a:schemeClr>
                </a:solidFill>
                <a:effectLst>
                  <a:outerShdw blurRad="38100" dist="38100" dir="2700000" algn="tl">
                    <a:srgbClr val="000000"/>
                  </a:outerShdw>
                </a:effectLst>
                <a:latin typeface="Arial"/>
                <a:cs typeface="Arial"/>
              </a:rPr>
              <a:t>استفاده از بریس های مخصوص گردن به مدت چند هفته تا چند ماه با تجویز متخصص فیزیوتراپی می تواند به قرار گیری گردن در وضعیت طبیعی و اصلاح ناهنجاری کمک کند.</a:t>
            </a:r>
            <a:endParaRPr lang="fa-IR" sz="1600" b="1" dirty="0">
              <a:solidFill>
                <a:schemeClr val="accent2">
                  <a:lumMod val="20000"/>
                  <a:lumOff val="80000"/>
                </a:schemeClr>
              </a:solidFill>
              <a:cs typeface="B Zar" panose="00000400000000000000" pitchFamily="2" charset="-78"/>
            </a:endParaRPr>
          </a:p>
        </p:txBody>
      </p:sp>
    </p:spTree>
    <p:extLst>
      <p:ext uri="{BB962C8B-B14F-4D97-AF65-F5344CB8AC3E}">
        <p14:creationId xmlns:p14="http://schemas.microsoft.com/office/powerpoint/2010/main" val="29038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660" y="577267"/>
            <a:ext cx="9143999" cy="885003"/>
          </a:xfrm>
        </p:spPr>
        <p:txBody>
          <a:bodyPr/>
          <a:lstStyle/>
          <a:p>
            <a:pPr algn="r" rtl="1"/>
            <a:r>
              <a:rPr lang="fa-IR" sz="3600" kern="0" dirty="0">
                <a:solidFill>
                  <a:srgbClr val="FFFFFF"/>
                </a:solidFill>
                <a:effectLst>
                  <a:outerShdw blurRad="38100" dist="38100" dir="2700000" algn="tl">
                    <a:srgbClr val="000000"/>
                  </a:outerShdw>
                </a:effectLst>
                <a:latin typeface="Arial"/>
                <a:cs typeface="Arial"/>
              </a:rPr>
              <a:t>تمرینات اصلاحی سر به جلو</a:t>
            </a:r>
            <a:endParaRPr lang="en-US" sz="2800" b="1" dirty="0"/>
          </a:p>
        </p:txBody>
      </p:sp>
      <p:sp>
        <p:nvSpPr>
          <p:cNvPr id="3" name="Subtitle 2"/>
          <p:cNvSpPr>
            <a:spLocks noGrp="1"/>
          </p:cNvSpPr>
          <p:nvPr>
            <p:ph type="subTitle" idx="1"/>
          </p:nvPr>
        </p:nvSpPr>
        <p:spPr>
          <a:xfrm>
            <a:off x="6451301" y="1584047"/>
            <a:ext cx="4934824" cy="4324865"/>
          </a:xfrm>
        </p:spPr>
        <p:txBody>
          <a:bodyPr>
            <a:normAutofit/>
          </a:bodyPr>
          <a:lstStyle/>
          <a:p>
            <a:pPr marL="457200" lvl="0" indent="-4572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20000"/>
                    <a:lumOff val="80000"/>
                  </a:schemeClr>
                </a:solidFill>
                <a:effectLst>
                  <a:outerShdw blurRad="38100" dist="38100" dir="2700000" algn="tl">
                    <a:srgbClr val="000000"/>
                  </a:outerShdw>
                </a:effectLst>
                <a:latin typeface="Arial"/>
                <a:cs typeface="Arial"/>
              </a:rPr>
              <a:t>سر خود را در وضعیت خنثی قرار دهید. وضعیت خنثی وقتی است که سر با ستون فقرات در یک خط قرار گیرد.</a:t>
            </a:r>
          </a:p>
          <a:p>
            <a:pPr marL="342900" lvl="0" indent="-342900" algn="r" defTabSz="914400" fontAlgn="base">
              <a:spcBef>
                <a:spcPct val="20000"/>
              </a:spcBef>
              <a:spcAft>
                <a:spcPct val="0"/>
              </a:spcAft>
              <a:buClr>
                <a:srgbClr val="86D1EC"/>
              </a:buClr>
              <a:buSzPct val="90000"/>
            </a:pPr>
            <a:endParaRPr lang="fa-IR" sz="2800" kern="0" cap="none" dirty="0">
              <a:solidFill>
                <a:srgbClr val="FFFFFF"/>
              </a:solidFill>
              <a:effectLst>
                <a:outerShdw blurRad="38100" dist="38100" dir="2700000" algn="tl">
                  <a:srgbClr val="000000"/>
                </a:outerShdw>
              </a:effectLst>
              <a:latin typeface="Arial"/>
              <a:cs typeface="Arial"/>
            </a:endParaRPr>
          </a:p>
        </p:txBody>
      </p:sp>
      <p:pic>
        <p:nvPicPr>
          <p:cNvPr id="4" name="Picture 3">
            <a:extLst>
              <a:ext uri="{FF2B5EF4-FFF2-40B4-BE49-F238E27FC236}">
                <a16:creationId xmlns:a16="http://schemas.microsoft.com/office/drawing/2014/main" id="{6BCD3125-9855-48D5-B518-E18507039D68}"/>
              </a:ext>
            </a:extLst>
          </p:cNvPr>
          <p:cNvPicPr>
            <a:picLocks noChangeAspect="1"/>
          </p:cNvPicPr>
          <p:nvPr/>
        </p:nvPicPr>
        <p:blipFill>
          <a:blip r:embed="rId2"/>
          <a:stretch>
            <a:fillRect/>
          </a:stretch>
        </p:blipFill>
        <p:spPr>
          <a:xfrm>
            <a:off x="7013713" y="3429000"/>
            <a:ext cx="3810000" cy="2851733"/>
          </a:xfrm>
          <a:prstGeom prst="rect">
            <a:avLst/>
          </a:prstGeom>
        </p:spPr>
      </p:pic>
      <p:sp>
        <p:nvSpPr>
          <p:cNvPr id="6" name="Subtitle 2">
            <a:extLst>
              <a:ext uri="{FF2B5EF4-FFF2-40B4-BE49-F238E27FC236}">
                <a16:creationId xmlns:a16="http://schemas.microsoft.com/office/drawing/2014/main" id="{B9D0E9CE-9BB0-4555-8D91-8E20F86DD7EE}"/>
              </a:ext>
            </a:extLst>
          </p:cNvPr>
          <p:cNvSpPr txBox="1">
            <a:spLocks/>
          </p:cNvSpPr>
          <p:nvPr/>
        </p:nvSpPr>
        <p:spPr>
          <a:xfrm>
            <a:off x="1242660" y="1478029"/>
            <a:ext cx="4934824" cy="43248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457200" indent="-4572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20000"/>
                    <a:lumOff val="80000"/>
                  </a:schemeClr>
                </a:solidFill>
                <a:effectLst>
                  <a:outerShdw blurRad="38100" dist="38100" dir="2700000" algn="tl">
                    <a:srgbClr val="000000"/>
                  </a:outerShdw>
                </a:effectLst>
                <a:latin typeface="Arial"/>
                <a:cs typeface="Arial"/>
              </a:rPr>
              <a:t>حالت قرارگیری تمام قسمت‌های بدن خود را تغییر دهید. حالت قرارگیری سرتان نیز یکی از حالت‌های بدن شما است. باید حالت‌های قرارگیری تمام قسمت‌های بدنتان ارزیابی و اصلاح شوند.</a:t>
            </a:r>
          </a:p>
          <a:p>
            <a:pPr marL="342900" indent="-342900" algn="r" defTabSz="914400" fontAlgn="base">
              <a:spcBef>
                <a:spcPct val="20000"/>
              </a:spcBef>
              <a:spcAft>
                <a:spcPct val="0"/>
              </a:spcAft>
              <a:buClr>
                <a:srgbClr val="86D1EC"/>
              </a:buClr>
              <a:buSzPct val="90000"/>
            </a:pPr>
            <a:endParaRPr lang="fa-IR" sz="2800" kern="0" cap="none" dirty="0">
              <a:solidFill>
                <a:srgbClr val="FFFFFF"/>
              </a:solidFill>
              <a:effectLst>
                <a:outerShdw blurRad="38100" dist="38100" dir="2700000" algn="tl">
                  <a:srgbClr val="000000"/>
                </a:outerShdw>
              </a:effectLst>
              <a:latin typeface="Arial"/>
              <a:cs typeface="Arial"/>
            </a:endParaRPr>
          </a:p>
        </p:txBody>
      </p:sp>
      <p:pic>
        <p:nvPicPr>
          <p:cNvPr id="7" name="Picture 6">
            <a:extLst>
              <a:ext uri="{FF2B5EF4-FFF2-40B4-BE49-F238E27FC236}">
                <a16:creationId xmlns:a16="http://schemas.microsoft.com/office/drawing/2014/main" id="{BD8A864B-1BFF-4BC3-926F-787364022D92}"/>
              </a:ext>
            </a:extLst>
          </p:cNvPr>
          <p:cNvPicPr>
            <a:picLocks noChangeAspect="1"/>
          </p:cNvPicPr>
          <p:nvPr/>
        </p:nvPicPr>
        <p:blipFill>
          <a:blip r:embed="rId3"/>
          <a:stretch>
            <a:fillRect/>
          </a:stretch>
        </p:blipFill>
        <p:spPr>
          <a:xfrm>
            <a:off x="1593574" y="3429000"/>
            <a:ext cx="3810000" cy="2857500"/>
          </a:xfrm>
          <a:prstGeom prst="rect">
            <a:avLst/>
          </a:prstGeom>
        </p:spPr>
      </p:pic>
    </p:spTree>
    <p:extLst>
      <p:ext uri="{BB962C8B-B14F-4D97-AF65-F5344CB8AC3E}">
        <p14:creationId xmlns:p14="http://schemas.microsoft.com/office/powerpoint/2010/main" val="79713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582" y="778476"/>
            <a:ext cx="4047240" cy="1008570"/>
          </a:xfrm>
        </p:spPr>
        <p:txBody>
          <a:bodyPr/>
          <a:lstStyle/>
          <a:p>
            <a:pPr algn="r" rtl="1"/>
            <a:r>
              <a:rPr lang="fa-IR" sz="4400" b="1" dirty="0"/>
              <a:t>حرکات اصلاحی</a:t>
            </a:r>
            <a:endParaRPr lang="en-US" sz="4400" b="1" dirty="0"/>
          </a:p>
        </p:txBody>
      </p:sp>
      <p:sp>
        <p:nvSpPr>
          <p:cNvPr id="3" name="Subtitle 2"/>
          <p:cNvSpPr>
            <a:spLocks noGrp="1"/>
          </p:cNvSpPr>
          <p:nvPr>
            <p:ph type="subTitle" idx="1"/>
          </p:nvPr>
        </p:nvSpPr>
        <p:spPr>
          <a:xfrm>
            <a:off x="840260" y="1977081"/>
            <a:ext cx="10450772" cy="4102443"/>
          </a:xfrm>
        </p:spPr>
        <p:txBody>
          <a:bodyPr>
            <a:noAutofit/>
          </a:bodyPr>
          <a:lstStyle/>
          <a:p>
            <a:pPr algn="just" rtl="1"/>
            <a:r>
              <a:rPr lang="fa-IR" sz="2400" dirty="0">
                <a:solidFill>
                  <a:schemeClr val="accent1">
                    <a:lumMod val="60000"/>
                    <a:lumOff val="40000"/>
                  </a:schemeClr>
                </a:solidFill>
              </a:rPr>
              <a:t>حرکات اصلاحی به مجموعه حرکات کششی و تقویتی اطلاق می شود که انجام آنها، ضمن تقویت عضـلات و یا ایجاد کشش در آنها، باعث تغییر شکل در جهت اصلاح مفاصل و عضلات و در نتیجـه وضـعیت بـدنی مـی شود.</a:t>
            </a:r>
          </a:p>
          <a:p>
            <a:pPr algn="just" rtl="1"/>
            <a:endParaRPr lang="fa-IR" sz="2400" dirty="0">
              <a:solidFill>
                <a:schemeClr val="accent1">
                  <a:lumMod val="60000"/>
                  <a:lumOff val="40000"/>
                </a:schemeClr>
              </a:solidFill>
            </a:endParaRPr>
          </a:p>
          <a:p>
            <a:pPr algn="just" rtl="1"/>
            <a:r>
              <a:rPr lang="fa-IR" sz="2400" dirty="0">
                <a:solidFill>
                  <a:schemeClr val="accent1">
                    <a:lumMod val="60000"/>
                    <a:lumOff val="40000"/>
                  </a:schemeClr>
                </a:solidFill>
              </a:rPr>
              <a:t>در کودکان دبستانی ونوجوانان دوره راهنمایی که در سنین رشد هستند و هنوزصفحه رشد ( اپیفیز) استخوان هایشان بسته نشده و قابل انعطاف است، حرکات ورزشی اصلاحی بیشترین تاثیر را در اصلاح وضعیت قامتی دارد، لذا توجه به حرکات اصلاحی در این سنین از اهمیت خاصی برخوردار است.</a:t>
            </a:r>
          </a:p>
        </p:txBody>
      </p:sp>
    </p:spTree>
    <p:extLst>
      <p:ext uri="{BB962C8B-B14F-4D97-AF65-F5344CB8AC3E}">
        <p14:creationId xmlns:p14="http://schemas.microsoft.com/office/powerpoint/2010/main" val="417593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2660" y="577267"/>
            <a:ext cx="9143999" cy="885003"/>
          </a:xfrm>
        </p:spPr>
        <p:txBody>
          <a:bodyPr/>
          <a:lstStyle/>
          <a:p>
            <a:pPr algn="r" rtl="1"/>
            <a:r>
              <a:rPr lang="fa-IR" sz="3600" kern="0" dirty="0">
                <a:solidFill>
                  <a:srgbClr val="FFFFFF"/>
                </a:solidFill>
                <a:effectLst>
                  <a:outerShdw blurRad="38100" dist="38100" dir="2700000" algn="tl">
                    <a:srgbClr val="000000"/>
                  </a:outerShdw>
                </a:effectLst>
                <a:latin typeface="Arial"/>
                <a:cs typeface="Arial"/>
              </a:rPr>
              <a:t>تمرینات اصلاحی سر به جلو</a:t>
            </a:r>
            <a:endParaRPr lang="en-US" sz="2800" b="1" dirty="0"/>
          </a:p>
        </p:txBody>
      </p:sp>
      <p:sp>
        <p:nvSpPr>
          <p:cNvPr id="3" name="Subtitle 2"/>
          <p:cNvSpPr>
            <a:spLocks noGrp="1"/>
          </p:cNvSpPr>
          <p:nvPr>
            <p:ph type="subTitle" idx="1"/>
          </p:nvPr>
        </p:nvSpPr>
        <p:spPr>
          <a:xfrm>
            <a:off x="6451301" y="1584047"/>
            <a:ext cx="4934824" cy="4324865"/>
          </a:xfrm>
        </p:spPr>
        <p:txBody>
          <a:bodyPr>
            <a:normAutofit/>
          </a:bodyPr>
          <a:lstStyle/>
          <a:p>
            <a:pPr marL="457200" lvl="0" indent="-4572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20000"/>
                    <a:lumOff val="80000"/>
                  </a:schemeClr>
                </a:solidFill>
                <a:effectLst>
                  <a:outerShdw blurRad="38100" dist="38100" dir="2700000" algn="tl">
                    <a:srgbClr val="000000"/>
                  </a:outerShdw>
                </a:effectLst>
                <a:latin typeface="Arial"/>
                <a:cs typeface="Arial"/>
              </a:rPr>
              <a:t>طرز نشستن تان را تغییر دهید. به احتمال خیلی زیاد طرز نشستنتان باعث می‌شود سرتان رو به جلو قرار گیرد</a:t>
            </a:r>
            <a:endParaRPr lang="fa-IR" sz="2800" kern="0" cap="none" dirty="0">
              <a:solidFill>
                <a:srgbClr val="FFFFFF"/>
              </a:solidFill>
              <a:effectLst>
                <a:outerShdw blurRad="38100" dist="38100" dir="2700000" algn="tl">
                  <a:srgbClr val="000000"/>
                </a:outerShdw>
              </a:effectLst>
              <a:latin typeface="Arial"/>
              <a:cs typeface="Arial"/>
            </a:endParaRPr>
          </a:p>
        </p:txBody>
      </p:sp>
      <p:sp>
        <p:nvSpPr>
          <p:cNvPr id="6" name="Subtitle 2">
            <a:extLst>
              <a:ext uri="{FF2B5EF4-FFF2-40B4-BE49-F238E27FC236}">
                <a16:creationId xmlns:a16="http://schemas.microsoft.com/office/drawing/2014/main" id="{B9D0E9CE-9BB0-4555-8D91-8E20F86DD7EE}"/>
              </a:ext>
            </a:extLst>
          </p:cNvPr>
          <p:cNvSpPr txBox="1">
            <a:spLocks/>
          </p:cNvSpPr>
          <p:nvPr/>
        </p:nvSpPr>
        <p:spPr>
          <a:xfrm>
            <a:off x="1242660" y="1478029"/>
            <a:ext cx="4934824" cy="43248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457200" indent="-457200" algn="just"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20000"/>
                    <a:lumOff val="80000"/>
                  </a:schemeClr>
                </a:solidFill>
                <a:effectLst>
                  <a:outerShdw blurRad="38100" dist="38100" dir="2700000" algn="tl">
                    <a:srgbClr val="000000"/>
                  </a:outerShdw>
                </a:effectLst>
                <a:latin typeface="Arial"/>
                <a:cs typeface="Arial"/>
              </a:rPr>
              <a:t>حرکت چین تاک (نزدیک کردن چانه به گردن)</a:t>
            </a:r>
          </a:p>
          <a:p>
            <a:pPr marL="342900" indent="-342900" algn="r" defTabSz="914400" fontAlgn="base">
              <a:spcBef>
                <a:spcPct val="20000"/>
              </a:spcBef>
              <a:spcAft>
                <a:spcPct val="0"/>
              </a:spcAft>
              <a:buClr>
                <a:srgbClr val="86D1EC"/>
              </a:buClr>
              <a:buSzPct val="90000"/>
            </a:pPr>
            <a:endParaRPr lang="fa-IR" sz="2800" kern="0" cap="none" dirty="0">
              <a:solidFill>
                <a:srgbClr val="FFFFFF"/>
              </a:solidFill>
              <a:effectLst>
                <a:outerShdw blurRad="38100" dist="38100" dir="2700000" algn="tl">
                  <a:srgbClr val="000000"/>
                </a:outerShdw>
              </a:effectLst>
              <a:latin typeface="Arial"/>
              <a:cs typeface="Arial"/>
            </a:endParaRPr>
          </a:p>
        </p:txBody>
      </p:sp>
      <p:pic>
        <p:nvPicPr>
          <p:cNvPr id="5" name="Picture 4">
            <a:extLst>
              <a:ext uri="{FF2B5EF4-FFF2-40B4-BE49-F238E27FC236}">
                <a16:creationId xmlns:a16="http://schemas.microsoft.com/office/drawing/2014/main" id="{2203806E-3CE5-4A8E-AEB7-7BAC57132110}"/>
              </a:ext>
            </a:extLst>
          </p:cNvPr>
          <p:cNvPicPr>
            <a:picLocks noChangeAspect="1"/>
          </p:cNvPicPr>
          <p:nvPr/>
        </p:nvPicPr>
        <p:blipFill>
          <a:blip r:embed="rId2"/>
          <a:stretch>
            <a:fillRect/>
          </a:stretch>
        </p:blipFill>
        <p:spPr>
          <a:xfrm>
            <a:off x="6799799" y="3140765"/>
            <a:ext cx="4149541" cy="3009194"/>
          </a:xfrm>
          <a:prstGeom prst="rect">
            <a:avLst/>
          </a:prstGeom>
        </p:spPr>
      </p:pic>
      <p:pic>
        <p:nvPicPr>
          <p:cNvPr id="10" name="Picture 9">
            <a:extLst>
              <a:ext uri="{FF2B5EF4-FFF2-40B4-BE49-F238E27FC236}">
                <a16:creationId xmlns:a16="http://schemas.microsoft.com/office/drawing/2014/main" id="{BA37ABB8-8313-48C8-BFB2-3D8A22190C2D}"/>
              </a:ext>
            </a:extLst>
          </p:cNvPr>
          <p:cNvPicPr>
            <a:picLocks noChangeAspect="1"/>
          </p:cNvPicPr>
          <p:nvPr/>
        </p:nvPicPr>
        <p:blipFill rotWithShape="1">
          <a:blip r:embed="rId3"/>
          <a:srcRect l="-1" r="-434" b="45710"/>
          <a:stretch/>
        </p:blipFill>
        <p:spPr>
          <a:xfrm>
            <a:off x="1447799" y="2702615"/>
            <a:ext cx="4224131" cy="3340376"/>
          </a:xfrm>
          <a:prstGeom prst="rect">
            <a:avLst/>
          </a:prstGeom>
        </p:spPr>
      </p:pic>
    </p:spTree>
    <p:extLst>
      <p:ext uri="{BB962C8B-B14F-4D97-AF65-F5344CB8AC3E}">
        <p14:creationId xmlns:p14="http://schemas.microsoft.com/office/powerpoint/2010/main" val="377311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ورزش های کششی</a:t>
            </a:r>
            <a:endParaRPr lang="en-US" sz="3600" b="1" dirty="0"/>
          </a:p>
        </p:txBody>
      </p:sp>
      <p:pic>
        <p:nvPicPr>
          <p:cNvPr id="4" name="Picture 3">
            <a:extLst>
              <a:ext uri="{FF2B5EF4-FFF2-40B4-BE49-F238E27FC236}">
                <a16:creationId xmlns:a16="http://schemas.microsoft.com/office/drawing/2014/main" id="{FE03824C-523E-414E-8E25-86B916CEF33F}"/>
              </a:ext>
            </a:extLst>
          </p:cNvPr>
          <p:cNvPicPr>
            <a:picLocks noChangeAspect="1"/>
          </p:cNvPicPr>
          <p:nvPr/>
        </p:nvPicPr>
        <p:blipFill>
          <a:blip r:embed="rId2"/>
          <a:stretch>
            <a:fillRect/>
          </a:stretch>
        </p:blipFill>
        <p:spPr>
          <a:xfrm>
            <a:off x="1769165" y="1975470"/>
            <a:ext cx="8653670" cy="4324865"/>
          </a:xfrm>
          <a:prstGeom prst="rect">
            <a:avLst/>
          </a:prstGeom>
        </p:spPr>
      </p:pic>
    </p:spTree>
    <p:extLst>
      <p:ext uri="{BB962C8B-B14F-4D97-AF65-F5344CB8AC3E}">
        <p14:creationId xmlns:p14="http://schemas.microsoft.com/office/powerpoint/2010/main" val="244001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200" b="1" dirty="0"/>
              <a:t>ناهنجاری پشت گرد یا کیفوز</a:t>
            </a:r>
            <a:endParaRPr lang="en-US" sz="3200" b="1" dirty="0"/>
          </a:p>
        </p:txBody>
      </p:sp>
      <p:sp>
        <p:nvSpPr>
          <p:cNvPr id="3" name="Subtitle 2"/>
          <p:cNvSpPr>
            <a:spLocks noGrp="1"/>
          </p:cNvSpPr>
          <p:nvPr>
            <p:ph type="subTitle" idx="1"/>
          </p:nvPr>
        </p:nvSpPr>
        <p:spPr>
          <a:xfrm>
            <a:off x="5976730" y="2161001"/>
            <a:ext cx="5474134" cy="4324865"/>
          </a:xfrm>
        </p:spPr>
        <p:txBody>
          <a:bodyPr>
            <a:normAutofit/>
          </a:bodyPr>
          <a:lstStyle/>
          <a:p>
            <a:pPr lvl="0" algn="just" defTabSz="914400" rtl="1" fontAlgn="base">
              <a:spcBef>
                <a:spcPct val="20000"/>
              </a:spcBef>
              <a:spcAft>
                <a:spcPct val="0"/>
              </a:spcAft>
              <a:buClr>
                <a:srgbClr val="86D1EC"/>
              </a:buClr>
              <a:buSzPct val="90000"/>
            </a:pPr>
            <a:r>
              <a:rPr lang="fa-IR" sz="2400" kern="0" cap="none" dirty="0">
                <a:solidFill>
                  <a:schemeClr val="accent1">
                    <a:lumMod val="40000"/>
                    <a:lumOff val="60000"/>
                  </a:schemeClr>
                </a:solidFill>
                <a:effectLst>
                  <a:outerShdw blurRad="38100" dist="38100" dir="2700000" algn="tl">
                    <a:srgbClr val="000000"/>
                  </a:outerShdw>
                </a:effectLst>
                <a:latin typeface="Arial"/>
                <a:cs typeface="Arial"/>
              </a:rPr>
              <a:t>کیفوز ستون مهره نوعی افزایش قوس ستون فقرات درناحیه پشتی </a:t>
            </a:r>
            <a:r>
              <a:rPr lang="fa-IR" sz="2400" kern="0" cap="none" dirty="0" smtClean="0">
                <a:solidFill>
                  <a:schemeClr val="accent1">
                    <a:lumMod val="40000"/>
                    <a:lumOff val="60000"/>
                  </a:schemeClr>
                </a:solidFill>
                <a:effectLst>
                  <a:outerShdw blurRad="38100" dist="38100" dir="2700000" algn="tl">
                    <a:srgbClr val="000000"/>
                  </a:outerShdw>
                </a:effectLst>
                <a:latin typeface="Arial"/>
                <a:cs typeface="Arial"/>
              </a:rPr>
              <a:t>است</a:t>
            </a:r>
            <a:r>
              <a:rPr lang="fa-IR" sz="2400" kern="0" cap="none" dirty="0">
                <a:solidFill>
                  <a:schemeClr val="accent1">
                    <a:lumMod val="40000"/>
                    <a:lumOff val="60000"/>
                  </a:schemeClr>
                </a:solidFill>
                <a:effectLst>
                  <a:outerShdw blurRad="38100" dist="38100" dir="2700000" algn="tl">
                    <a:srgbClr val="000000"/>
                  </a:outerShdw>
                </a:effectLst>
                <a:latin typeface="Arial"/>
                <a:cs typeface="Arial"/>
              </a:rPr>
              <a:t>. گِرد بودن ستون فقرات در قسمت سینه ای تا حدودی طبیعی است. اما وقتی این خم بودن به جلو از حدی بیشتر باشد به آن هایپر_کیفوز یا قوس افزایش یافته پشتی می گویند. </a:t>
            </a:r>
            <a:endParaRPr lang="en-US" sz="2400" kern="0" cap="none" dirty="0" smtClean="0">
              <a:solidFill>
                <a:schemeClr val="accent1">
                  <a:lumMod val="40000"/>
                  <a:lumOff val="60000"/>
                </a:schemeClr>
              </a:solidFill>
              <a:effectLst>
                <a:outerShdw blurRad="38100" dist="38100" dir="2700000" algn="tl">
                  <a:srgbClr val="000000"/>
                </a:outerShdw>
              </a:effectLst>
              <a:latin typeface="Arial"/>
              <a:cs typeface="Arial"/>
            </a:endParaRPr>
          </a:p>
          <a:p>
            <a:pPr lvl="0" algn="just" defTabSz="914400" rtl="1" fontAlgn="base">
              <a:spcBef>
                <a:spcPct val="20000"/>
              </a:spcBef>
              <a:spcAft>
                <a:spcPct val="0"/>
              </a:spcAft>
              <a:buClr>
                <a:srgbClr val="86D1EC"/>
              </a:buClr>
              <a:buSzPct val="90000"/>
            </a:pPr>
            <a:r>
              <a:rPr lang="fa-IR" sz="2400" kern="0" cap="none" dirty="0" smtClean="0">
                <a:solidFill>
                  <a:schemeClr val="accent1">
                    <a:lumMod val="40000"/>
                    <a:lumOff val="60000"/>
                  </a:schemeClr>
                </a:solidFill>
                <a:effectLst>
                  <a:outerShdw blurRad="38100" dist="38100" dir="2700000" algn="tl">
                    <a:srgbClr val="000000"/>
                  </a:outerShdw>
                </a:effectLst>
                <a:latin typeface="Arial"/>
                <a:cs typeface="Arial"/>
              </a:rPr>
              <a:t>مهره </a:t>
            </a:r>
            <a:r>
              <a:rPr lang="fa-IR" sz="2400" kern="0" cap="none" dirty="0">
                <a:solidFill>
                  <a:schemeClr val="accent1">
                    <a:lumMod val="40000"/>
                    <a:lumOff val="60000"/>
                  </a:schemeClr>
                </a:solidFill>
                <a:effectLst>
                  <a:outerShdw blurRad="38100" dist="38100" dir="2700000" algn="tl">
                    <a:srgbClr val="000000"/>
                  </a:outerShdw>
                </a:effectLst>
                <a:latin typeface="Arial"/>
                <a:cs typeface="Arial"/>
              </a:rPr>
              <a:t>های اول تا دوازدهم سینه ای قوسی را تشکیل می دهند که زاویه بین آنها 45-20 درجه است. اگر زاویه پشتی از 50 درجه بیشتر باشد غیر طبیعی محسوب می شود.</a:t>
            </a:r>
            <a:endParaRPr lang="fa-IR" sz="2400" dirty="0">
              <a:solidFill>
                <a:schemeClr val="accent1">
                  <a:lumMod val="40000"/>
                  <a:lumOff val="60000"/>
                </a:schemeClr>
              </a:solidFill>
              <a:cs typeface="B Zar" panose="00000400000000000000" pitchFamily="2" charset="-78"/>
            </a:endParaRPr>
          </a:p>
        </p:txBody>
      </p:sp>
      <p:pic>
        <p:nvPicPr>
          <p:cNvPr id="5" name="Picture 4">
            <a:extLst>
              <a:ext uri="{FF2B5EF4-FFF2-40B4-BE49-F238E27FC236}">
                <a16:creationId xmlns:a16="http://schemas.microsoft.com/office/drawing/2014/main" id="{32BA1D56-9B42-47D0-8B31-C5E6E90C86EC}"/>
              </a:ext>
            </a:extLst>
          </p:cNvPr>
          <p:cNvPicPr>
            <a:picLocks noChangeAspect="1"/>
          </p:cNvPicPr>
          <p:nvPr/>
        </p:nvPicPr>
        <p:blipFill>
          <a:blip r:embed="rId2"/>
          <a:stretch>
            <a:fillRect/>
          </a:stretch>
        </p:blipFill>
        <p:spPr>
          <a:xfrm>
            <a:off x="1205119" y="2332383"/>
            <a:ext cx="4334290" cy="3366052"/>
          </a:xfrm>
          <a:prstGeom prst="rect">
            <a:avLst/>
          </a:prstGeom>
          <a:ln>
            <a:noFill/>
          </a:ln>
          <a:effectLst>
            <a:softEdge rad="112500"/>
          </a:effectLst>
        </p:spPr>
      </p:pic>
    </p:spTree>
    <p:extLst>
      <p:ext uri="{BB962C8B-B14F-4D97-AF65-F5344CB8AC3E}">
        <p14:creationId xmlns:p14="http://schemas.microsoft.com/office/powerpoint/2010/main" val="355400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200" b="1" dirty="0"/>
              <a:t> انواع کیفوز :</a:t>
            </a:r>
            <a:endParaRPr lang="en-US" sz="3200" b="1" dirty="0"/>
          </a:p>
        </p:txBody>
      </p:sp>
      <p:sp>
        <p:nvSpPr>
          <p:cNvPr id="3" name="Subtitle 2"/>
          <p:cNvSpPr>
            <a:spLocks noGrp="1"/>
          </p:cNvSpPr>
          <p:nvPr>
            <p:ph type="subTitle" idx="1"/>
          </p:nvPr>
        </p:nvSpPr>
        <p:spPr>
          <a:xfrm>
            <a:off x="960290" y="1922461"/>
            <a:ext cx="10271420" cy="4324865"/>
          </a:xfrm>
        </p:spPr>
        <p:txBody>
          <a:bodyPr>
            <a:normAutofit fontScale="92500" lnSpcReduction="20000"/>
          </a:bodyPr>
          <a:lstStyle/>
          <a:p>
            <a:pPr lvl="0" algn="just" defTabSz="914400" rtl="1" fontAlgn="base">
              <a:spcBef>
                <a:spcPct val="20000"/>
              </a:spcBef>
              <a:spcAft>
                <a:spcPct val="0"/>
              </a:spcAft>
              <a:buClr>
                <a:srgbClr val="86D1EC"/>
              </a:buClr>
              <a:buSzPct val="90000"/>
            </a:pPr>
            <a:r>
              <a:rPr lang="fa-IR" sz="2400" b="1" kern="0" cap="none" dirty="0">
                <a:solidFill>
                  <a:srgbClr val="FFFF00"/>
                </a:solidFill>
                <a:effectLst>
                  <a:outerShdw blurRad="38100" dist="38100" dir="2700000" algn="tl">
                    <a:srgbClr val="000000"/>
                  </a:outerShdw>
                </a:effectLst>
                <a:latin typeface="Arial"/>
                <a:cs typeface="Arial"/>
              </a:rPr>
              <a:t>کیفوز وضعیتی</a:t>
            </a:r>
          </a:p>
          <a:p>
            <a:pPr lvl="0" algn="just" defTabSz="914400" rtl="1" fontAlgn="base">
              <a:spcBef>
                <a:spcPct val="20000"/>
              </a:spcBef>
              <a:spcAft>
                <a:spcPct val="0"/>
              </a:spcAft>
              <a:buClr>
                <a:srgbClr val="86D1EC"/>
              </a:buClr>
              <a:buSzPct val="90000"/>
            </a:pPr>
            <a:r>
              <a:rPr lang="fa-IR" sz="2400" kern="0" cap="none" dirty="0">
                <a:solidFill>
                  <a:srgbClr val="FFFFFF"/>
                </a:solidFill>
                <a:effectLst>
                  <a:outerShdw blurRad="38100" dist="38100" dir="2700000" algn="tl">
                    <a:srgbClr val="000000"/>
                  </a:outerShdw>
                </a:effectLst>
                <a:latin typeface="Arial"/>
                <a:cs typeface="Arial"/>
              </a:rPr>
              <a:t>در اثر اتخاذ وضعیت بدنی نا مناسب به وجود می آید. شایعترین نوع کیفوز،کیفوز وضعیتی است و به طور طبیعی احتمال بروز آن در جوانان و افراد سالمند وجود دارد. این نوع ناهنجاری با تمرینات اصلاحی و حفظ تعادل عضلانی، برطرف می شود.</a:t>
            </a:r>
          </a:p>
          <a:p>
            <a:pPr lvl="0" algn="just" defTabSz="914400" rtl="1" fontAlgn="base">
              <a:spcBef>
                <a:spcPct val="20000"/>
              </a:spcBef>
              <a:spcAft>
                <a:spcPct val="0"/>
              </a:spcAft>
              <a:buClr>
                <a:srgbClr val="86D1EC"/>
              </a:buClr>
              <a:buSzPct val="90000"/>
            </a:pPr>
            <a:endParaRPr lang="fa-IR" sz="2400" kern="0" cap="none" dirty="0">
              <a:solidFill>
                <a:srgbClr val="FFFFFF"/>
              </a:solidFill>
              <a:effectLst>
                <a:outerShdw blurRad="38100" dist="38100" dir="2700000" algn="tl">
                  <a:srgbClr val="000000"/>
                </a:outerShdw>
              </a:effectLst>
              <a:latin typeface="Arial"/>
              <a:cs typeface="Arial"/>
            </a:endParaRPr>
          </a:p>
          <a:p>
            <a:pPr lvl="0" algn="just" defTabSz="914400" rtl="1" fontAlgn="base">
              <a:spcBef>
                <a:spcPct val="20000"/>
              </a:spcBef>
              <a:spcAft>
                <a:spcPct val="0"/>
              </a:spcAft>
              <a:buClr>
                <a:srgbClr val="86D1EC"/>
              </a:buClr>
              <a:buSzPct val="90000"/>
            </a:pPr>
            <a:r>
              <a:rPr lang="fa-IR" sz="2400" b="1" kern="0" cap="none" dirty="0">
                <a:solidFill>
                  <a:srgbClr val="FFFF00"/>
                </a:solidFill>
                <a:effectLst>
                  <a:outerShdw blurRad="38100" dist="38100" dir="2700000" algn="tl">
                    <a:srgbClr val="000000"/>
                  </a:outerShdw>
                </a:effectLst>
                <a:latin typeface="Arial"/>
                <a:cs typeface="Arial"/>
              </a:rPr>
              <a:t> کیفوز ساختاری</a:t>
            </a:r>
          </a:p>
          <a:p>
            <a:pPr lvl="0" algn="just" defTabSz="914400" rtl="1" fontAlgn="base">
              <a:spcBef>
                <a:spcPct val="20000"/>
              </a:spcBef>
              <a:spcAft>
                <a:spcPct val="0"/>
              </a:spcAft>
              <a:buClr>
                <a:srgbClr val="86D1EC"/>
              </a:buClr>
              <a:buSzPct val="90000"/>
            </a:pPr>
            <a:r>
              <a:rPr lang="fa-IR" sz="2400" kern="0" cap="none" dirty="0">
                <a:solidFill>
                  <a:srgbClr val="FFFFFF"/>
                </a:solidFill>
                <a:effectLst>
                  <a:outerShdw blurRad="38100" dist="38100" dir="2700000" algn="tl">
                    <a:srgbClr val="000000"/>
                  </a:outerShdw>
                </a:effectLst>
                <a:latin typeface="Arial"/>
                <a:cs typeface="Arial"/>
              </a:rPr>
              <a:t>این نوع از کیفوز به علت عواملی مانند ناهنجاری های موجود در استخوان ها، دیسک های بین مهره ای، اعصاب، لیگامنتها یا عضلات بوجود می آید. در افراد مبتلا به کیفوز ساختاری، برای درمان باید از مداخلات پزشکی استفاده شود.</a:t>
            </a:r>
          </a:p>
          <a:p>
            <a:pPr lvl="0" algn="just" defTabSz="914400" rtl="1" fontAlgn="base">
              <a:spcBef>
                <a:spcPct val="20000"/>
              </a:spcBef>
              <a:spcAft>
                <a:spcPct val="0"/>
              </a:spcAft>
              <a:buClr>
                <a:srgbClr val="86D1EC"/>
              </a:buClr>
              <a:buSzPct val="90000"/>
            </a:pPr>
            <a:endParaRPr lang="fa-IR" sz="2400" kern="0" cap="none" dirty="0">
              <a:solidFill>
                <a:srgbClr val="FFFFFF"/>
              </a:solidFill>
              <a:effectLst>
                <a:outerShdw blurRad="38100" dist="38100" dir="2700000" algn="tl">
                  <a:srgbClr val="000000"/>
                </a:outerShdw>
              </a:effectLst>
              <a:latin typeface="Arial"/>
              <a:cs typeface="Arial"/>
            </a:endParaRPr>
          </a:p>
          <a:p>
            <a:pPr lvl="0" algn="just" defTabSz="914400" rtl="1" fontAlgn="base">
              <a:spcBef>
                <a:spcPct val="20000"/>
              </a:spcBef>
              <a:spcAft>
                <a:spcPct val="0"/>
              </a:spcAft>
              <a:buClr>
                <a:srgbClr val="86D1EC"/>
              </a:buClr>
              <a:buSzPct val="90000"/>
            </a:pPr>
            <a:r>
              <a:rPr lang="fa-IR" sz="2400" b="1" kern="0" cap="none" dirty="0">
                <a:solidFill>
                  <a:srgbClr val="FFFF00"/>
                </a:solidFill>
                <a:effectLst>
                  <a:outerShdw blurRad="38100" dist="38100" dir="2700000" algn="tl">
                    <a:srgbClr val="000000"/>
                  </a:outerShdw>
                </a:effectLst>
                <a:latin typeface="Arial"/>
                <a:cs typeface="Arial"/>
              </a:rPr>
              <a:t>کیفوز پیری</a:t>
            </a:r>
          </a:p>
          <a:p>
            <a:pPr lvl="0" algn="just" defTabSz="914400" rtl="1" fontAlgn="base">
              <a:spcBef>
                <a:spcPct val="20000"/>
              </a:spcBef>
              <a:spcAft>
                <a:spcPct val="0"/>
              </a:spcAft>
              <a:buClr>
                <a:srgbClr val="86D1EC"/>
              </a:buClr>
              <a:buSzPct val="90000"/>
            </a:pPr>
            <a:r>
              <a:rPr lang="fa-IR" sz="2400" kern="0" cap="none" dirty="0">
                <a:solidFill>
                  <a:srgbClr val="FFFFFF"/>
                </a:solidFill>
                <a:effectLst>
                  <a:outerShdw blurRad="38100" dist="38100" dir="2700000" algn="tl">
                    <a:srgbClr val="000000"/>
                  </a:outerShdw>
                </a:effectLst>
                <a:latin typeface="Arial"/>
                <a:cs typeface="Arial"/>
              </a:rPr>
              <a:t>علل کیفوز پیری را می توان چند مسئه دانست، از جمله : پوکی استخوان، کیفوز منتقل شده از دوران جوانی، قوز پشتی حقیقی، کیفوز ناشی از سل ستون مهره ها و ...</a:t>
            </a:r>
            <a:endParaRPr lang="fa-IR" sz="2400" dirty="0">
              <a:solidFill>
                <a:schemeClr val="accent1">
                  <a:lumMod val="60000"/>
                  <a:lumOff val="40000"/>
                </a:schemeClr>
              </a:solidFill>
              <a:cs typeface="B Zar" panose="00000400000000000000" pitchFamily="2" charset="-78"/>
            </a:endParaRPr>
          </a:p>
        </p:txBody>
      </p:sp>
    </p:spTree>
    <p:extLst>
      <p:ext uri="{BB962C8B-B14F-4D97-AF65-F5344CB8AC3E}">
        <p14:creationId xmlns:p14="http://schemas.microsoft.com/office/powerpoint/2010/main" val="297015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5364" y="1432129"/>
            <a:ext cx="9143999" cy="885003"/>
          </a:xfrm>
        </p:spPr>
        <p:txBody>
          <a:bodyPr/>
          <a:lstStyle/>
          <a:p>
            <a:pPr algn="r" rtl="1"/>
            <a:r>
              <a:rPr lang="fa-IR" sz="2800" b="1" dirty="0"/>
              <a:t>عوامل ایجاد کننده گرد پشتی یا کیفوز :</a:t>
            </a:r>
            <a:br>
              <a:rPr lang="fa-IR" sz="2800" b="1" dirty="0"/>
            </a:br>
            <a:endParaRPr lang="fa-IR" sz="2800" b="1" dirty="0"/>
          </a:p>
        </p:txBody>
      </p:sp>
      <p:sp>
        <p:nvSpPr>
          <p:cNvPr id="3" name="Subtitle 2"/>
          <p:cNvSpPr>
            <a:spLocks noGrp="1"/>
          </p:cNvSpPr>
          <p:nvPr>
            <p:ph type="subTitle" idx="1"/>
          </p:nvPr>
        </p:nvSpPr>
        <p:spPr>
          <a:xfrm>
            <a:off x="1204516" y="2069309"/>
            <a:ext cx="10064847" cy="4324865"/>
          </a:xfrm>
        </p:spPr>
        <p:txBody>
          <a:bodyPr>
            <a:normAutofit/>
          </a:bodyPr>
          <a:lstStyle/>
          <a:p>
            <a:pPr marL="342900" indent="-342900" algn="just" rtl="1">
              <a:buFont typeface="Arial" panose="020B0604020202020204" pitchFamily="34" charset="0"/>
              <a:buChar char="•"/>
            </a:pPr>
            <a:r>
              <a:rPr lang="fa-IR" sz="2400" dirty="0">
                <a:solidFill>
                  <a:srgbClr val="FFFF00"/>
                </a:solidFill>
              </a:rPr>
              <a:t>اتخاذ وضعیت بدنی نامناسب به مدت طولانی مثل نشستن و ایستادن </a:t>
            </a:r>
          </a:p>
          <a:p>
            <a:pPr marL="342900" indent="-342900" algn="just" rtl="1">
              <a:buFont typeface="Arial" panose="020B0604020202020204" pitchFamily="34" charset="0"/>
              <a:buChar char="•"/>
            </a:pPr>
            <a:r>
              <a:rPr lang="fa-IR" sz="2400" dirty="0">
                <a:solidFill>
                  <a:srgbClr val="FFFF00"/>
                </a:solidFill>
              </a:rPr>
              <a:t> خجالتی بودن افراد</a:t>
            </a:r>
          </a:p>
          <a:p>
            <a:pPr marL="342900" indent="-342900" algn="just" rtl="1">
              <a:buFont typeface="Arial" panose="020B0604020202020204" pitchFamily="34" charset="0"/>
              <a:buChar char="•"/>
            </a:pPr>
            <a:r>
              <a:rPr lang="fa-IR" sz="2400" dirty="0">
                <a:solidFill>
                  <a:srgbClr val="FFFF00"/>
                </a:solidFill>
              </a:rPr>
              <a:t>انجام حرکات تکراری به مدت طولانی</a:t>
            </a:r>
          </a:p>
          <a:p>
            <a:pPr marL="342900" indent="-342900" algn="just" rtl="1">
              <a:buFont typeface="Arial" panose="020B0604020202020204" pitchFamily="34" charset="0"/>
              <a:buChar char="•"/>
            </a:pPr>
            <a:r>
              <a:rPr lang="fa-IR" sz="2400" dirty="0">
                <a:solidFill>
                  <a:srgbClr val="FFFF00"/>
                </a:solidFill>
              </a:rPr>
              <a:t>حمل کوله پشتی سنگین</a:t>
            </a:r>
          </a:p>
          <a:p>
            <a:pPr marL="342900" indent="-342900" algn="just" rtl="1">
              <a:buFont typeface="Arial" panose="020B0604020202020204" pitchFamily="34" charset="0"/>
              <a:buChar char="•"/>
            </a:pPr>
            <a:r>
              <a:rPr lang="fa-IR" sz="2400" dirty="0">
                <a:solidFill>
                  <a:srgbClr val="FFFF00"/>
                </a:solidFill>
              </a:rPr>
              <a:t>کوتاهی عضلات سینه ای</a:t>
            </a:r>
          </a:p>
          <a:p>
            <a:pPr marL="342900" indent="-342900" algn="just" rtl="1">
              <a:buFont typeface="Arial" panose="020B0604020202020204" pitchFamily="34" charset="0"/>
              <a:buChar char="•"/>
            </a:pPr>
            <a:r>
              <a:rPr lang="fa-IR" sz="2400" dirty="0">
                <a:solidFill>
                  <a:srgbClr val="FFFF00"/>
                </a:solidFill>
              </a:rPr>
              <a:t>ضعف عضلات راست کننده ستون فقرات و ذوزنقه ای</a:t>
            </a:r>
            <a:endParaRPr lang="fa-IR" sz="2000" dirty="0">
              <a:solidFill>
                <a:srgbClr val="FFFF00"/>
              </a:solidFill>
              <a:cs typeface="B Zar" panose="00000400000000000000" pitchFamily="2" charset="-78"/>
            </a:endParaRPr>
          </a:p>
        </p:txBody>
      </p:sp>
    </p:spTree>
    <p:extLst>
      <p:ext uri="{BB962C8B-B14F-4D97-AF65-F5344CB8AC3E}">
        <p14:creationId xmlns:p14="http://schemas.microsoft.com/office/powerpoint/2010/main" val="1287410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200" b="1" dirty="0"/>
              <a:t>عوارض و علائم ظاهری کیفوز :</a:t>
            </a:r>
          </a:p>
        </p:txBody>
      </p:sp>
      <p:sp>
        <p:nvSpPr>
          <p:cNvPr id="3" name="Subtitle 2"/>
          <p:cNvSpPr>
            <a:spLocks noGrp="1"/>
          </p:cNvSpPr>
          <p:nvPr>
            <p:ph type="subTitle" idx="1"/>
          </p:nvPr>
        </p:nvSpPr>
        <p:spPr>
          <a:xfrm>
            <a:off x="2320117" y="1975470"/>
            <a:ext cx="9143999" cy="4324865"/>
          </a:xfrm>
        </p:spPr>
        <p:txBody>
          <a:bodyPr>
            <a:normAutofit/>
          </a:bodyPr>
          <a:lstStyle/>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کوتاهی قد و قامت</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جلو آمدن سر و گردن</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گرد شدن شانه ها</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خستگی مزمن و درد</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کوتاهی و ضعف عضلات قفسه سینه</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کشیده شدن عضلات پشتی</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کاهش انعطاف پذیری در حرکات چرخشی ستون فقرات</a:t>
            </a:r>
          </a:p>
          <a:p>
            <a:pPr marL="342900" lvl="0" indent="-342900" algn="r" defTabSz="914400" rtl="1" fontAlgn="base">
              <a:spcBef>
                <a:spcPct val="20000"/>
              </a:spcBef>
              <a:spcAft>
                <a:spcPct val="0"/>
              </a:spcAft>
              <a:buClr>
                <a:srgbClr val="86D1EC"/>
              </a:buClr>
              <a:buSzPct val="90000"/>
              <a:buFont typeface="Arial" panose="020B0604020202020204" pitchFamily="34" charset="0"/>
              <a:buChar char="•"/>
            </a:pPr>
            <a:r>
              <a:rPr lang="fa-IR" sz="2400" kern="0" cap="none" dirty="0">
                <a:solidFill>
                  <a:schemeClr val="accent5">
                    <a:lumMod val="60000"/>
                    <a:lumOff val="40000"/>
                  </a:schemeClr>
                </a:solidFill>
                <a:effectLst>
                  <a:outerShdw blurRad="38100" dist="38100" dir="2700000" algn="tl">
                    <a:srgbClr val="000000"/>
                  </a:outerShdw>
                </a:effectLst>
                <a:latin typeface="Arial"/>
                <a:cs typeface="Arial"/>
              </a:rPr>
              <a:t>کاهش حجم های ریوی ومشکلات تنفسی</a:t>
            </a:r>
            <a:endParaRPr lang="fa-IR" sz="2400" dirty="0">
              <a:solidFill>
                <a:schemeClr val="accent5">
                  <a:lumMod val="60000"/>
                  <a:lumOff val="40000"/>
                </a:schemeClr>
              </a:solidFill>
              <a:cs typeface="B Zar" panose="00000400000000000000" pitchFamily="2" charset="-78"/>
            </a:endParaRPr>
          </a:p>
        </p:txBody>
      </p:sp>
      <p:pic>
        <p:nvPicPr>
          <p:cNvPr id="4" name="Picture 3">
            <a:extLst>
              <a:ext uri="{FF2B5EF4-FFF2-40B4-BE49-F238E27FC236}">
                <a16:creationId xmlns:a16="http://schemas.microsoft.com/office/drawing/2014/main" id="{0E25A289-A5BC-439B-B4E9-F23FBECACA63}"/>
              </a:ext>
            </a:extLst>
          </p:cNvPr>
          <p:cNvPicPr>
            <a:picLocks noChangeAspect="1"/>
          </p:cNvPicPr>
          <p:nvPr/>
        </p:nvPicPr>
        <p:blipFill>
          <a:blip r:embed="rId2"/>
          <a:stretch>
            <a:fillRect/>
          </a:stretch>
        </p:blipFill>
        <p:spPr>
          <a:xfrm>
            <a:off x="625268" y="1787045"/>
            <a:ext cx="4785021" cy="3674076"/>
          </a:xfrm>
          <a:prstGeom prst="rect">
            <a:avLst/>
          </a:prstGeom>
          <a:ln>
            <a:noFill/>
          </a:ln>
          <a:effectLst>
            <a:softEdge rad="112500"/>
          </a:effectLst>
        </p:spPr>
      </p:pic>
    </p:spTree>
    <p:extLst>
      <p:ext uri="{BB962C8B-B14F-4D97-AF65-F5344CB8AC3E}">
        <p14:creationId xmlns:p14="http://schemas.microsoft.com/office/powerpoint/2010/main" val="291014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270" y="902042"/>
            <a:ext cx="9143999" cy="885003"/>
          </a:xfrm>
        </p:spPr>
        <p:txBody>
          <a:bodyPr/>
          <a:lstStyle/>
          <a:p>
            <a:pPr algn="r" rtl="1"/>
            <a:r>
              <a:rPr lang="fa-IR" sz="3200" b="1" kern="0" dirty="0">
                <a:solidFill>
                  <a:schemeClr val="bg1"/>
                </a:solidFill>
                <a:effectLst>
                  <a:outerShdw blurRad="38100" dist="38100" dir="2700000" algn="tl">
                    <a:srgbClr val="000000"/>
                  </a:outerShdw>
                </a:effectLst>
                <a:latin typeface="Arial"/>
                <a:cs typeface="Arial"/>
              </a:rPr>
              <a:t>پیشگیری از کیفور :</a:t>
            </a:r>
          </a:p>
        </p:txBody>
      </p:sp>
      <p:sp>
        <p:nvSpPr>
          <p:cNvPr id="3" name="Subtitle 2"/>
          <p:cNvSpPr>
            <a:spLocks noGrp="1"/>
          </p:cNvSpPr>
          <p:nvPr>
            <p:ph type="subTitle" idx="1"/>
          </p:nvPr>
        </p:nvSpPr>
        <p:spPr>
          <a:xfrm>
            <a:off x="885388" y="2848388"/>
            <a:ext cx="10421224" cy="4324865"/>
          </a:xfrm>
        </p:spPr>
        <p:txBody>
          <a:bodyPr>
            <a:normAutofit/>
          </a:bodyPr>
          <a:lstStyle/>
          <a:p>
            <a:pPr marL="342900" lvl="0" indent="-342900" algn="just" defTabSz="914400" rtl="1" fontAlgn="base">
              <a:spcBef>
                <a:spcPct val="20000"/>
              </a:spcBef>
              <a:spcAft>
                <a:spcPct val="0"/>
              </a:spcAft>
              <a:buClr>
                <a:srgbClr val="86D1EC"/>
              </a:buClr>
              <a:buSzPct val="90000"/>
            </a:pPr>
            <a:r>
              <a:rPr lang="fa-IR" sz="2400" kern="0" cap="none" dirty="0">
                <a:solidFill>
                  <a:srgbClr val="FFFF00"/>
                </a:solidFill>
                <a:effectLst>
                  <a:outerShdw blurRad="38100" dist="38100" dir="2700000" algn="tl">
                    <a:srgbClr val="000000"/>
                  </a:outerShdw>
                </a:effectLst>
                <a:latin typeface="Arial"/>
                <a:cs typeface="Arial"/>
              </a:rPr>
              <a:t>صحیح ایستادن: </a:t>
            </a:r>
            <a:r>
              <a:rPr lang="fa-IR" sz="2400" kern="0" cap="none" dirty="0">
                <a:solidFill>
                  <a:srgbClr val="FFFFFF"/>
                </a:solidFill>
                <a:effectLst>
                  <a:outerShdw blurRad="38100" dist="38100" dir="2700000" algn="tl">
                    <a:srgbClr val="000000"/>
                  </a:outerShdw>
                </a:effectLst>
                <a:latin typeface="Arial"/>
                <a:cs typeface="Arial"/>
              </a:rPr>
              <a:t>برای پیشگیری از کیفوز، باید یاد بگیرید که در حالت ایستاده، بدن خود را در وضعیت صحیح نگه دارید.</a:t>
            </a:r>
          </a:p>
          <a:p>
            <a:pPr marL="342900" lvl="0" indent="-342900" algn="just" defTabSz="914400" rtl="1" fontAlgn="base">
              <a:spcBef>
                <a:spcPct val="20000"/>
              </a:spcBef>
              <a:spcAft>
                <a:spcPct val="0"/>
              </a:spcAft>
              <a:buClr>
                <a:srgbClr val="86D1EC"/>
              </a:buClr>
              <a:buSzPct val="90000"/>
            </a:pPr>
            <a:r>
              <a:rPr lang="fa-IR" sz="2400" kern="0" cap="none" dirty="0">
                <a:solidFill>
                  <a:srgbClr val="FFFF00"/>
                </a:solidFill>
                <a:effectLst>
                  <a:outerShdw blurRad="38100" dist="38100" dir="2700000" algn="tl">
                    <a:srgbClr val="000000"/>
                  </a:outerShdw>
                </a:effectLst>
                <a:latin typeface="Arial"/>
                <a:cs typeface="Arial"/>
              </a:rPr>
              <a:t>صحیح خوابیدن: </a:t>
            </a:r>
            <a:r>
              <a:rPr lang="fa-IR" sz="2400" kern="0" cap="none" dirty="0" smtClean="0">
                <a:solidFill>
                  <a:srgbClr val="FFFFFF"/>
                </a:solidFill>
                <a:effectLst>
                  <a:outerShdw blurRad="38100" dist="38100" dir="2700000" algn="tl">
                    <a:srgbClr val="000000"/>
                  </a:outerShdw>
                </a:effectLst>
                <a:latin typeface="Arial"/>
                <a:cs typeface="Arial"/>
              </a:rPr>
              <a:t>موقع </a:t>
            </a:r>
            <a:r>
              <a:rPr lang="fa-IR" sz="2400" kern="0" cap="none" dirty="0" smtClean="0">
                <a:solidFill>
                  <a:srgbClr val="FFFFFF"/>
                </a:solidFill>
                <a:effectLst>
                  <a:outerShdw blurRad="38100" dist="38100" dir="2700000" algn="tl">
                    <a:srgbClr val="000000"/>
                  </a:outerShdw>
                </a:effectLst>
                <a:latin typeface="Arial"/>
                <a:cs typeface="Arial"/>
              </a:rPr>
              <a:t>به </a:t>
            </a:r>
            <a:r>
              <a:rPr lang="fa-IR" sz="2400" kern="0" cap="none" dirty="0">
                <a:solidFill>
                  <a:srgbClr val="FFFFFF"/>
                </a:solidFill>
                <a:effectLst>
                  <a:outerShdw blurRad="38100" dist="38100" dir="2700000" algn="tl">
                    <a:srgbClr val="000000"/>
                  </a:outerShdw>
                </a:effectLst>
                <a:latin typeface="Arial"/>
                <a:cs typeface="Arial"/>
              </a:rPr>
              <a:t>پهلو </a:t>
            </a:r>
            <a:r>
              <a:rPr lang="fa-IR" sz="2400" kern="0" cap="none" dirty="0" smtClean="0">
                <a:solidFill>
                  <a:srgbClr val="FFFFFF"/>
                </a:solidFill>
                <a:effectLst>
                  <a:outerShdw blurRad="38100" dist="38100" dir="2700000" algn="tl">
                    <a:srgbClr val="000000"/>
                  </a:outerShdw>
                </a:effectLst>
                <a:latin typeface="Arial"/>
                <a:cs typeface="Arial"/>
              </a:rPr>
              <a:t>خوابیدن ارتفاع </a:t>
            </a:r>
            <a:r>
              <a:rPr lang="fa-IR" sz="2400" kern="0" cap="none" dirty="0">
                <a:solidFill>
                  <a:srgbClr val="FFFFFF"/>
                </a:solidFill>
                <a:effectLst>
                  <a:outerShdw blurRad="38100" dist="38100" dir="2700000" algn="tl">
                    <a:srgbClr val="000000"/>
                  </a:outerShdw>
                </a:effectLst>
                <a:latin typeface="Arial"/>
                <a:cs typeface="Arial"/>
              </a:rPr>
              <a:t>بالشت زیر سرش را هم اندازه با ارتفاع شانه هایش انتخاب کند. بعضی ها عادت دارند وقتی به پشت می خوابند از بالشت های بلند و یا چند بالشت استفاده کنند که در دراز مدت، تغییر شکل بدنی به صورت کیفوز به وجود می آید.</a:t>
            </a:r>
          </a:p>
          <a:p>
            <a:pPr marL="342900" lvl="0" indent="-342900" algn="just" defTabSz="914400" rtl="1" fontAlgn="base">
              <a:spcBef>
                <a:spcPct val="20000"/>
              </a:spcBef>
              <a:spcAft>
                <a:spcPct val="0"/>
              </a:spcAft>
              <a:buClr>
                <a:srgbClr val="86D1EC"/>
              </a:buClr>
              <a:buSzPct val="90000"/>
            </a:pPr>
            <a:r>
              <a:rPr lang="fa-IR" sz="2400" kern="0" cap="none" dirty="0">
                <a:solidFill>
                  <a:srgbClr val="FFFF00"/>
                </a:solidFill>
                <a:effectLst>
                  <a:outerShdw blurRad="38100" dist="38100" dir="2700000" algn="tl">
                    <a:srgbClr val="000000"/>
                  </a:outerShdw>
                </a:effectLst>
                <a:latin typeface="Arial"/>
                <a:cs typeface="Arial"/>
              </a:rPr>
              <a:t>وضعیت صحیح کار: </a:t>
            </a:r>
            <a:r>
              <a:rPr lang="fa-IR" sz="2400" kern="0" cap="none" dirty="0">
                <a:solidFill>
                  <a:srgbClr val="FFFFFF"/>
                </a:solidFill>
                <a:effectLst>
                  <a:outerShdw blurRad="38100" dist="38100" dir="2700000" algn="tl">
                    <a:srgbClr val="000000"/>
                  </a:outerShdw>
                </a:effectLst>
                <a:latin typeface="Arial"/>
                <a:cs typeface="Arial"/>
              </a:rPr>
              <a:t>برای پیشگیری از کیفوز، سعی کنید در هنگام انجام کارهای روزانه حتما بدن را در وضعیت صحیح خود قرار دهید، مثلا نشستن بر روی صندلی کمر به صورت صاف و عمود قرار بگیرد</a:t>
            </a:r>
            <a:endParaRPr lang="fa-IR" sz="2000" b="1" dirty="0">
              <a:solidFill>
                <a:srgbClr val="FFFF00"/>
              </a:solidFill>
            </a:endParaRPr>
          </a:p>
        </p:txBody>
      </p:sp>
      <p:pic>
        <p:nvPicPr>
          <p:cNvPr id="4" name="Picture 3">
            <a:extLst>
              <a:ext uri="{FF2B5EF4-FFF2-40B4-BE49-F238E27FC236}">
                <a16:creationId xmlns:a16="http://schemas.microsoft.com/office/drawing/2014/main" id="{13EBED5C-52A2-48CC-A989-B0652B3205A2}"/>
              </a:ext>
            </a:extLst>
          </p:cNvPr>
          <p:cNvPicPr>
            <a:picLocks noChangeAspect="1"/>
          </p:cNvPicPr>
          <p:nvPr/>
        </p:nvPicPr>
        <p:blipFill>
          <a:blip r:embed="rId2"/>
          <a:stretch>
            <a:fillRect/>
          </a:stretch>
        </p:blipFill>
        <p:spPr>
          <a:xfrm>
            <a:off x="477078" y="450573"/>
            <a:ext cx="4704522" cy="2397815"/>
          </a:xfrm>
          <a:prstGeom prst="rect">
            <a:avLst/>
          </a:prstGeom>
          <a:ln>
            <a:noFill/>
          </a:ln>
          <a:effectLst>
            <a:softEdge rad="112500"/>
          </a:effectLst>
        </p:spPr>
      </p:pic>
    </p:spTree>
    <p:extLst>
      <p:ext uri="{BB962C8B-B14F-4D97-AF65-F5344CB8AC3E}">
        <p14:creationId xmlns:p14="http://schemas.microsoft.com/office/powerpoint/2010/main" val="2983231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200" b="1" dirty="0"/>
              <a:t>حرکات اصلاحی پشت گرد</a:t>
            </a:r>
            <a:endParaRPr lang="en-US" sz="3200" b="1" dirty="0"/>
          </a:p>
        </p:txBody>
      </p:sp>
      <p:sp>
        <p:nvSpPr>
          <p:cNvPr id="3" name="Subtitle 2"/>
          <p:cNvSpPr>
            <a:spLocks noGrp="1"/>
          </p:cNvSpPr>
          <p:nvPr>
            <p:ph type="subTitle" idx="1"/>
          </p:nvPr>
        </p:nvSpPr>
        <p:spPr>
          <a:xfrm>
            <a:off x="881448" y="2069309"/>
            <a:ext cx="10429103" cy="4324865"/>
          </a:xfrm>
        </p:spPr>
        <p:txBody>
          <a:bodyPr>
            <a:normAutofit/>
          </a:bodyPr>
          <a:lstStyle/>
          <a:p>
            <a:pPr algn="just" rtl="1"/>
            <a:r>
              <a:rPr lang="fa-IR" sz="2400" dirty="0">
                <a:solidFill>
                  <a:schemeClr val="accent1">
                    <a:lumMod val="60000"/>
                    <a:lumOff val="40000"/>
                  </a:schemeClr>
                </a:solidFill>
              </a:rPr>
              <a:t>فرد باید تمرینات اصلاحی را برای تقویت عضلات ضعیف و کشش عضلات کوتاه شده انجام دهد.</a:t>
            </a:r>
          </a:p>
          <a:p>
            <a:pPr algn="just" rtl="1"/>
            <a:r>
              <a:rPr lang="fa-IR" sz="2400" dirty="0">
                <a:solidFill>
                  <a:srgbClr val="FFFF00"/>
                </a:solidFill>
              </a:rPr>
              <a:t> در انواع مادرزادی و ساختاری جراحی پیشنهاد می شود‌.</a:t>
            </a:r>
          </a:p>
          <a:p>
            <a:pPr algn="just" rtl="1"/>
            <a:r>
              <a:rPr lang="fa-IR" sz="2400" dirty="0">
                <a:solidFill>
                  <a:srgbClr val="FFC000"/>
                </a:solidFill>
              </a:rPr>
              <a:t>گاهی ناهنجاری کیفوزیس با ورزش کردن و اصلاح وضعیت ایستادن و نشستن در مواردی که  شدید نباشد قابل رفع است اما در پاره ای از موارد که خیلی وضعیت کیفوزیس شدید است و حتی باعث ایجاد درد در پشت بیمار مبتلا  می شود با نظر پزشک ممکن است فرد مجبور باشد برای درمان یا عمل جراحی انجام دهد یا اینکه از وسیله ای به نام بریس برای اصلاح و بهبود وضعیت بیمار تا پایان سن بلوغ و یا یکی دو سال بعد از آن (بنا به نظر و صلاح دید پزشک و فیزیوتراپیست) استفاده نماید.</a:t>
            </a:r>
          </a:p>
          <a:p>
            <a:pPr algn="just" rtl="1"/>
            <a:endParaRPr lang="fa-IR" sz="2400" dirty="0">
              <a:solidFill>
                <a:schemeClr val="accent1">
                  <a:lumMod val="60000"/>
                  <a:lumOff val="40000"/>
                </a:schemeClr>
              </a:solidFill>
            </a:endParaRPr>
          </a:p>
        </p:txBody>
      </p:sp>
    </p:spTree>
    <p:extLst>
      <p:ext uri="{BB962C8B-B14F-4D97-AF65-F5344CB8AC3E}">
        <p14:creationId xmlns:p14="http://schemas.microsoft.com/office/powerpoint/2010/main" val="2856421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04516" y="2069309"/>
            <a:ext cx="10064847" cy="4324865"/>
          </a:xfrm>
        </p:spPr>
        <p:txBody>
          <a:bodyPr>
            <a:normAutofit/>
          </a:bodyPr>
          <a:lstStyle/>
          <a:p>
            <a:pPr algn="just" rtl="1"/>
            <a:r>
              <a:rPr lang="fa-IR" sz="2400" dirty="0">
                <a:solidFill>
                  <a:srgbClr val="FFFF00"/>
                </a:solidFill>
              </a:rPr>
              <a:t>ورزش یکی از مهمترین اجزای برنامه‌ی درمانی برای کیفوز (قوز پشت کمر) است. این روش خصوصا برای افرادی که قوز پشت کمر آن‌ها ناشی از قرارگیری بدن در حالت ناصحیح است، بسیار مفید و موثر می‌باشد، چرا که می‌توان با تقویت عضلات اطراف ستون فقرات، به اصلاح حالت قرارگیری بدن کمک کند. اصلی‌ترین گروه‌های عضلانی که در تمرینات اصلاحی مخصوص کیفوز، بر آن‌ها تمرکز می‌شود، عبارتند از عضلات عقب‌کشنده و پایین‌کشنده‌ی کتف (عضلات متوازی‌الاضلاع، عضلات ذوزنقه‌ای تحتانی و میانی). برای بهبود عملکرد عضلاتی که بر روی استخوان کتف اثر دارند و لازم است که تمرینات کاملا اختصاصی برای آن‌ها طراحی شوند.</a:t>
            </a:r>
            <a:endParaRPr lang="fa-IR" sz="2000" dirty="0">
              <a:solidFill>
                <a:srgbClr val="FFFF00"/>
              </a:solidFill>
              <a:cs typeface="B Zar" panose="00000400000000000000" pitchFamily="2" charset="-78"/>
            </a:endParaRPr>
          </a:p>
        </p:txBody>
      </p:sp>
    </p:spTree>
    <p:extLst>
      <p:ext uri="{BB962C8B-B14F-4D97-AF65-F5344CB8AC3E}">
        <p14:creationId xmlns:p14="http://schemas.microsoft.com/office/powerpoint/2010/main" val="1174438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88765" y="2127958"/>
            <a:ext cx="4974581" cy="4324865"/>
          </a:xfrm>
        </p:spPr>
        <p:txBody>
          <a:bodyPr>
            <a:normAutofit/>
          </a:bodyPr>
          <a:lstStyle/>
          <a:p>
            <a:pPr marL="342900" indent="-342900" algn="just" rtl="1">
              <a:buFont typeface="Arial" panose="020B0604020202020204" pitchFamily="34" charset="0"/>
              <a:buChar char="•"/>
            </a:pPr>
            <a:r>
              <a:rPr lang="fa-IR" sz="2400" dirty="0">
                <a:solidFill>
                  <a:srgbClr val="FFFF00"/>
                </a:solidFill>
              </a:rPr>
              <a:t>رول فومی در پشت کمر</a:t>
            </a:r>
          </a:p>
        </p:txBody>
      </p:sp>
      <p:pic>
        <p:nvPicPr>
          <p:cNvPr id="4" name="Picture 3">
            <a:extLst>
              <a:ext uri="{FF2B5EF4-FFF2-40B4-BE49-F238E27FC236}">
                <a16:creationId xmlns:a16="http://schemas.microsoft.com/office/drawing/2014/main" id="{11E3BE26-1C48-41D5-9103-1CFF25FEBD3B}"/>
              </a:ext>
            </a:extLst>
          </p:cNvPr>
          <p:cNvPicPr>
            <a:picLocks noChangeAspect="1"/>
          </p:cNvPicPr>
          <p:nvPr/>
        </p:nvPicPr>
        <p:blipFill>
          <a:blip r:embed="rId2"/>
          <a:stretch>
            <a:fillRect/>
          </a:stretch>
        </p:blipFill>
        <p:spPr>
          <a:xfrm>
            <a:off x="6824871" y="2956890"/>
            <a:ext cx="3804804" cy="2879799"/>
          </a:xfrm>
          <a:prstGeom prst="rect">
            <a:avLst/>
          </a:prstGeom>
        </p:spPr>
      </p:pic>
      <p:sp>
        <p:nvSpPr>
          <p:cNvPr id="10" name="Subtitle 2">
            <a:extLst>
              <a:ext uri="{FF2B5EF4-FFF2-40B4-BE49-F238E27FC236}">
                <a16:creationId xmlns:a16="http://schemas.microsoft.com/office/drawing/2014/main" id="{D2D8D8A1-D08D-4B2F-92CE-F0A70FA77CD6}"/>
              </a:ext>
            </a:extLst>
          </p:cNvPr>
          <p:cNvSpPr txBox="1">
            <a:spLocks/>
          </p:cNvSpPr>
          <p:nvPr/>
        </p:nvSpPr>
        <p:spPr>
          <a:xfrm>
            <a:off x="1161176" y="1906314"/>
            <a:ext cx="5266128" cy="43248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457200" indent="-457200" algn="just" defTabSz="914400" rtl="1" fontAlgn="base">
              <a:spcBef>
                <a:spcPct val="20000"/>
              </a:spcBef>
              <a:spcAft>
                <a:spcPct val="0"/>
              </a:spcAft>
              <a:buSzPct val="90000"/>
              <a:buFont typeface="Arial" panose="020B0604020202020204" pitchFamily="34" charset="0"/>
              <a:buChar char="•"/>
            </a:pPr>
            <a:r>
              <a:rPr lang="fa-IR" sz="2400" kern="0" cap="none" dirty="0">
                <a:solidFill>
                  <a:srgbClr val="FFC000"/>
                </a:solidFill>
                <a:effectLst>
                  <a:outerShdw blurRad="38100" dist="38100" dir="2700000" algn="tl">
                    <a:srgbClr val="000000"/>
                  </a:outerShdw>
                </a:effectLst>
                <a:latin typeface="Arial"/>
                <a:cs typeface="Arial"/>
              </a:rPr>
              <a:t>بایستید سپس کمر خود را خم کنید دست ها را روی وسیله ای متناسب با ارتفاع تهیگاه(میز،نرده با صندلی)قرار دهید.سپس سعی کنید ناحیه ی بالاتنه خصوصاً قفسه ی سینه به سمت پایین قوس داده شود.به حالت اولیه برگردید.حرکت را چند بار تکرار کنید.</a:t>
            </a:r>
            <a:endParaRPr lang="fa-IR" sz="2800" kern="0" cap="none" dirty="0">
              <a:solidFill>
                <a:srgbClr val="FFC000"/>
              </a:solidFill>
              <a:effectLst>
                <a:outerShdw blurRad="38100" dist="38100" dir="2700000" algn="tl">
                  <a:srgbClr val="000000"/>
                </a:outerShdw>
              </a:effectLst>
              <a:latin typeface="Arial"/>
              <a:cs typeface="Arial"/>
            </a:endParaRPr>
          </a:p>
        </p:txBody>
      </p:sp>
      <p:pic>
        <p:nvPicPr>
          <p:cNvPr id="11" name="Picture 10">
            <a:extLst>
              <a:ext uri="{FF2B5EF4-FFF2-40B4-BE49-F238E27FC236}">
                <a16:creationId xmlns:a16="http://schemas.microsoft.com/office/drawing/2014/main" id="{52DA373C-C5A5-414A-97D1-70BF007D8B2A}"/>
              </a:ext>
            </a:extLst>
          </p:cNvPr>
          <p:cNvPicPr>
            <a:picLocks noChangeAspect="1"/>
          </p:cNvPicPr>
          <p:nvPr/>
        </p:nvPicPr>
        <p:blipFill>
          <a:blip r:embed="rId3"/>
          <a:stretch>
            <a:fillRect/>
          </a:stretch>
        </p:blipFill>
        <p:spPr>
          <a:xfrm>
            <a:off x="1452722" y="4293703"/>
            <a:ext cx="4338475" cy="1915119"/>
          </a:xfrm>
          <a:prstGeom prst="rect">
            <a:avLst/>
          </a:prstGeom>
        </p:spPr>
      </p:pic>
    </p:spTree>
    <p:extLst>
      <p:ext uri="{BB962C8B-B14F-4D97-AF65-F5344CB8AC3E}">
        <p14:creationId xmlns:p14="http://schemas.microsoft.com/office/powerpoint/2010/main" val="339298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solidFill>
                  <a:srgbClr val="FFFF00"/>
                </a:solidFill>
              </a:rPr>
              <a:t>خط ثقل</a:t>
            </a:r>
            <a:endParaRPr lang="en-US" sz="3600" b="1" dirty="0">
              <a:solidFill>
                <a:srgbClr val="FFFF00"/>
              </a:solidFill>
            </a:endParaRPr>
          </a:p>
        </p:txBody>
      </p:sp>
      <p:sp>
        <p:nvSpPr>
          <p:cNvPr id="3" name="Subtitle 2"/>
          <p:cNvSpPr>
            <a:spLocks noGrp="1"/>
          </p:cNvSpPr>
          <p:nvPr>
            <p:ph type="subTitle" idx="1"/>
          </p:nvPr>
        </p:nvSpPr>
        <p:spPr>
          <a:xfrm>
            <a:off x="6042454" y="1977081"/>
            <a:ext cx="5226909" cy="4324865"/>
          </a:xfrm>
        </p:spPr>
        <p:txBody>
          <a:bodyPr>
            <a:normAutofit/>
          </a:bodyPr>
          <a:lstStyle/>
          <a:p>
            <a:pPr algn="just" rtl="1"/>
            <a:r>
              <a:rPr lang="fa-IR" sz="2400" b="1" dirty="0">
                <a:solidFill>
                  <a:schemeClr val="accent1">
                    <a:lumMod val="60000"/>
                    <a:lumOff val="40000"/>
                  </a:schemeClr>
                </a:solidFill>
                <a:cs typeface="B Zar" panose="00000400000000000000" pitchFamily="2" charset="-78"/>
              </a:rPr>
              <a:t>خطی فرضی است که از مرکز ثقل بدن در جلو مهره دوم خاجی عبور می کند. </a:t>
            </a:r>
          </a:p>
          <a:p>
            <a:pPr algn="just" rtl="1"/>
            <a:r>
              <a:rPr lang="fa-IR" sz="2400" b="1" dirty="0">
                <a:solidFill>
                  <a:srgbClr val="FFFF00"/>
                </a:solidFill>
                <a:cs typeface="B Zar" panose="00000400000000000000" pitchFamily="2" charset="-78"/>
              </a:rPr>
              <a:t>خط ثقل </a:t>
            </a:r>
            <a:r>
              <a:rPr lang="fa-IR" sz="2400" b="1" dirty="0">
                <a:solidFill>
                  <a:schemeClr val="accent1">
                    <a:lumMod val="60000"/>
                    <a:lumOff val="40000"/>
                  </a:schemeClr>
                </a:solidFill>
                <a:cs typeface="B Zar" panose="00000400000000000000" pitchFamily="2" charset="-78"/>
              </a:rPr>
              <a:t>بدلیل تاثیر در وضعیت تعادل بدن از جایگاه ویژه اي در مطالعه و ارزیابی برخوردار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173" y="902042"/>
            <a:ext cx="3467984" cy="4922512"/>
          </a:xfrm>
          <a:prstGeom prst="rect">
            <a:avLst/>
          </a:prstGeom>
        </p:spPr>
      </p:pic>
    </p:spTree>
    <p:extLst>
      <p:ext uri="{BB962C8B-B14F-4D97-AF65-F5344CB8AC3E}">
        <p14:creationId xmlns:p14="http://schemas.microsoft.com/office/powerpoint/2010/main" val="349409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06703" y="1684995"/>
            <a:ext cx="4974581" cy="4324865"/>
          </a:xfrm>
        </p:spPr>
        <p:txBody>
          <a:bodyPr>
            <a:normAutofit/>
          </a:bodyPr>
          <a:lstStyle/>
          <a:p>
            <a:pPr marL="342900" indent="-342900" algn="just" rtl="1">
              <a:buFont typeface="Arial" panose="020B0604020202020204" pitchFamily="34" charset="0"/>
              <a:buChar char="•"/>
            </a:pPr>
            <a:r>
              <a:rPr lang="fa-IR" sz="2400" dirty="0">
                <a:solidFill>
                  <a:srgbClr val="FFFF00"/>
                </a:solidFill>
              </a:rPr>
              <a:t>کشش عضلات سینه و جلو شانه</a:t>
            </a:r>
          </a:p>
        </p:txBody>
      </p:sp>
      <p:sp>
        <p:nvSpPr>
          <p:cNvPr id="10" name="Subtitle 2">
            <a:extLst>
              <a:ext uri="{FF2B5EF4-FFF2-40B4-BE49-F238E27FC236}">
                <a16:creationId xmlns:a16="http://schemas.microsoft.com/office/drawing/2014/main" id="{D2D8D8A1-D08D-4B2F-92CE-F0A70FA77CD6}"/>
              </a:ext>
            </a:extLst>
          </p:cNvPr>
          <p:cNvSpPr txBox="1">
            <a:spLocks/>
          </p:cNvSpPr>
          <p:nvPr/>
        </p:nvSpPr>
        <p:spPr>
          <a:xfrm>
            <a:off x="240575" y="1637628"/>
            <a:ext cx="5266128" cy="43248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342900" indent="-342900" algn="just" defTabSz="914400" rtl="1" fontAlgn="base">
              <a:spcBef>
                <a:spcPct val="20000"/>
              </a:spcBef>
              <a:spcAft>
                <a:spcPct val="0"/>
              </a:spcAft>
              <a:buClr>
                <a:srgbClr val="FFC000"/>
              </a:buClr>
              <a:buSzPct val="90000"/>
              <a:buFont typeface="Arial" panose="020B0604020202020204" pitchFamily="34" charset="0"/>
              <a:buChar char="•"/>
            </a:pPr>
            <a:r>
              <a:rPr lang="fa-IR" sz="2400" kern="0" cap="none" dirty="0">
                <a:solidFill>
                  <a:srgbClr val="FFFF00"/>
                </a:solidFill>
                <a:effectLst>
                  <a:outerShdw blurRad="38100" dist="38100" dir="2700000" algn="tl">
                    <a:srgbClr val="000000"/>
                  </a:outerShdw>
                </a:effectLst>
                <a:latin typeface="Arial"/>
                <a:cs typeface="Arial"/>
              </a:rPr>
              <a:t>اسلاید دست روی دیوار</a:t>
            </a:r>
            <a:endParaRPr lang="fa-IR" sz="2800" kern="0" cap="none" dirty="0">
              <a:solidFill>
                <a:srgbClr val="FFFF00"/>
              </a:solidFill>
              <a:effectLst>
                <a:outerShdw blurRad="38100" dist="38100" dir="2700000" algn="tl">
                  <a:srgbClr val="000000"/>
                </a:outerShdw>
              </a:effectLst>
              <a:latin typeface="Arial"/>
              <a:cs typeface="Arial"/>
            </a:endParaRPr>
          </a:p>
        </p:txBody>
      </p:sp>
      <p:pic>
        <p:nvPicPr>
          <p:cNvPr id="5" name="Picture 4">
            <a:extLst>
              <a:ext uri="{FF2B5EF4-FFF2-40B4-BE49-F238E27FC236}">
                <a16:creationId xmlns:a16="http://schemas.microsoft.com/office/drawing/2014/main" id="{0E137DDC-EBD2-4664-B377-DB8EB7BDD074}"/>
              </a:ext>
            </a:extLst>
          </p:cNvPr>
          <p:cNvPicPr>
            <a:picLocks noChangeAspect="1"/>
          </p:cNvPicPr>
          <p:nvPr/>
        </p:nvPicPr>
        <p:blipFill rotWithShape="1">
          <a:blip r:embed="rId2"/>
          <a:srcRect l="21018" t="7399" r="32160" b="1852"/>
          <a:stretch/>
        </p:blipFill>
        <p:spPr>
          <a:xfrm>
            <a:off x="7009586" y="2544415"/>
            <a:ext cx="2675856" cy="3352801"/>
          </a:xfrm>
          <a:prstGeom prst="rect">
            <a:avLst/>
          </a:prstGeom>
        </p:spPr>
      </p:pic>
      <p:pic>
        <p:nvPicPr>
          <p:cNvPr id="12" name="Picture 11">
            <a:extLst>
              <a:ext uri="{FF2B5EF4-FFF2-40B4-BE49-F238E27FC236}">
                <a16:creationId xmlns:a16="http://schemas.microsoft.com/office/drawing/2014/main" id="{C40F53DD-2E77-4213-A004-715D4829F05E}"/>
              </a:ext>
            </a:extLst>
          </p:cNvPr>
          <p:cNvPicPr>
            <a:picLocks noChangeAspect="1"/>
          </p:cNvPicPr>
          <p:nvPr/>
        </p:nvPicPr>
        <p:blipFill rotWithShape="1">
          <a:blip r:embed="rId3"/>
          <a:srcRect l="32112" t="4088" r="25391" b="1505"/>
          <a:stretch/>
        </p:blipFill>
        <p:spPr>
          <a:xfrm>
            <a:off x="2506558" y="2544416"/>
            <a:ext cx="2445485" cy="3352801"/>
          </a:xfrm>
          <a:prstGeom prst="rect">
            <a:avLst/>
          </a:prstGeom>
        </p:spPr>
      </p:pic>
    </p:spTree>
    <p:extLst>
      <p:ext uri="{BB962C8B-B14F-4D97-AF65-F5344CB8AC3E}">
        <p14:creationId xmlns:p14="http://schemas.microsoft.com/office/powerpoint/2010/main" val="161901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58610" y="1701189"/>
            <a:ext cx="4974581" cy="4324865"/>
          </a:xfrm>
        </p:spPr>
        <p:txBody>
          <a:bodyPr>
            <a:normAutofit/>
          </a:bodyPr>
          <a:lstStyle/>
          <a:p>
            <a:pPr marL="342900" indent="-342900" algn="just" rtl="1">
              <a:buFont typeface="Arial" panose="020B0604020202020204" pitchFamily="34" charset="0"/>
              <a:buChar char="•"/>
            </a:pPr>
            <a:r>
              <a:rPr lang="fa-IR" sz="2400" dirty="0">
                <a:solidFill>
                  <a:srgbClr val="FFFF00"/>
                </a:solidFill>
              </a:rPr>
              <a:t>کشش عضلات شانه و پشت</a:t>
            </a:r>
          </a:p>
          <a:p>
            <a:pPr marL="342900" indent="-342900" algn="just" rtl="1">
              <a:buFont typeface="Arial" panose="020B0604020202020204" pitchFamily="34" charset="0"/>
              <a:buChar char="•"/>
            </a:pPr>
            <a:endParaRPr lang="fa-IR" sz="2400" dirty="0">
              <a:solidFill>
                <a:srgbClr val="FFFF00"/>
              </a:solidFill>
            </a:endParaRPr>
          </a:p>
        </p:txBody>
      </p:sp>
      <p:sp>
        <p:nvSpPr>
          <p:cNvPr id="10" name="Subtitle 2">
            <a:extLst>
              <a:ext uri="{FF2B5EF4-FFF2-40B4-BE49-F238E27FC236}">
                <a16:creationId xmlns:a16="http://schemas.microsoft.com/office/drawing/2014/main" id="{D2D8D8A1-D08D-4B2F-92CE-F0A70FA77CD6}"/>
              </a:ext>
            </a:extLst>
          </p:cNvPr>
          <p:cNvSpPr txBox="1">
            <a:spLocks/>
          </p:cNvSpPr>
          <p:nvPr/>
        </p:nvSpPr>
        <p:spPr>
          <a:xfrm>
            <a:off x="767263" y="1701189"/>
            <a:ext cx="5266128" cy="43248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marL="457200" indent="-457200" algn="just" defTabSz="914400" rtl="1" fontAlgn="base">
              <a:spcBef>
                <a:spcPct val="20000"/>
              </a:spcBef>
              <a:spcAft>
                <a:spcPct val="0"/>
              </a:spcAft>
              <a:buClr>
                <a:srgbClr val="FFC000"/>
              </a:buClr>
              <a:buSzPct val="90000"/>
              <a:buFont typeface="Arial" panose="020B0604020202020204" pitchFamily="34" charset="0"/>
              <a:buChar char="•"/>
            </a:pPr>
            <a:r>
              <a:rPr lang="fa-IR" sz="2400" kern="0" cap="none" dirty="0">
                <a:solidFill>
                  <a:srgbClr val="FFFF00"/>
                </a:solidFill>
                <a:effectLst>
                  <a:outerShdw blurRad="38100" dist="38100" dir="2700000" algn="tl">
                    <a:srgbClr val="000000"/>
                  </a:outerShdw>
                </a:effectLst>
                <a:latin typeface="Arial"/>
                <a:cs typeface="Arial"/>
              </a:rPr>
              <a:t>کشش عضلات جلو شانه</a:t>
            </a:r>
          </a:p>
          <a:p>
            <a:pPr marL="457200" indent="-457200" algn="just" defTabSz="914400" rtl="1" fontAlgn="base">
              <a:spcBef>
                <a:spcPct val="20000"/>
              </a:spcBef>
              <a:spcAft>
                <a:spcPct val="0"/>
              </a:spcAft>
              <a:buClr>
                <a:srgbClr val="86D1EC"/>
              </a:buClr>
              <a:buSzPct val="90000"/>
              <a:buFont typeface="Arial" panose="020B0604020202020204" pitchFamily="34" charset="0"/>
              <a:buChar char="•"/>
            </a:pPr>
            <a:endParaRPr lang="fa-IR" sz="2400" kern="0" cap="none" dirty="0">
              <a:solidFill>
                <a:srgbClr val="FFC000"/>
              </a:solidFill>
              <a:effectLst>
                <a:outerShdw blurRad="38100" dist="38100" dir="2700000" algn="tl">
                  <a:srgbClr val="000000"/>
                </a:outerShdw>
              </a:effectLst>
              <a:latin typeface="Arial"/>
              <a:cs typeface="Arial"/>
            </a:endParaRPr>
          </a:p>
        </p:txBody>
      </p:sp>
      <p:pic>
        <p:nvPicPr>
          <p:cNvPr id="5" name="Picture 4">
            <a:extLst>
              <a:ext uri="{FF2B5EF4-FFF2-40B4-BE49-F238E27FC236}">
                <a16:creationId xmlns:a16="http://schemas.microsoft.com/office/drawing/2014/main" id="{AD7C2975-222D-43F1-A368-4D8122469B17}"/>
              </a:ext>
            </a:extLst>
          </p:cNvPr>
          <p:cNvPicPr>
            <a:picLocks noChangeAspect="1"/>
          </p:cNvPicPr>
          <p:nvPr/>
        </p:nvPicPr>
        <p:blipFill rotWithShape="1">
          <a:blip r:embed="rId2"/>
          <a:srcRect r="22969"/>
          <a:stretch/>
        </p:blipFill>
        <p:spPr>
          <a:xfrm>
            <a:off x="7032318" y="2573868"/>
            <a:ext cx="3526014" cy="3433044"/>
          </a:xfrm>
          <a:prstGeom prst="rect">
            <a:avLst/>
          </a:prstGeom>
        </p:spPr>
      </p:pic>
      <p:pic>
        <p:nvPicPr>
          <p:cNvPr id="8" name="Picture 7">
            <a:extLst>
              <a:ext uri="{FF2B5EF4-FFF2-40B4-BE49-F238E27FC236}">
                <a16:creationId xmlns:a16="http://schemas.microsoft.com/office/drawing/2014/main" id="{29C608D4-B8A5-481B-815D-E24243063DD7}"/>
              </a:ext>
            </a:extLst>
          </p:cNvPr>
          <p:cNvPicPr>
            <a:picLocks noChangeAspect="1"/>
          </p:cNvPicPr>
          <p:nvPr/>
        </p:nvPicPr>
        <p:blipFill>
          <a:blip r:embed="rId3"/>
          <a:stretch>
            <a:fillRect/>
          </a:stretch>
        </p:blipFill>
        <p:spPr>
          <a:xfrm>
            <a:off x="1974574" y="2573868"/>
            <a:ext cx="3508927" cy="3433044"/>
          </a:xfrm>
          <a:prstGeom prst="rect">
            <a:avLst/>
          </a:prstGeom>
        </p:spPr>
      </p:pic>
    </p:spTree>
    <p:extLst>
      <p:ext uri="{BB962C8B-B14F-4D97-AF65-F5344CB8AC3E}">
        <p14:creationId xmlns:p14="http://schemas.microsoft.com/office/powerpoint/2010/main" val="41039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529" y="1445740"/>
            <a:ext cx="9143999" cy="885003"/>
          </a:xfrm>
        </p:spPr>
        <p:txBody>
          <a:bodyPr/>
          <a:lstStyle/>
          <a:p>
            <a:pPr algn="r" rtl="1"/>
            <a:r>
              <a:rPr lang="fa-IR" sz="3600" b="1" dirty="0">
                <a:solidFill>
                  <a:schemeClr val="bg1"/>
                </a:solidFill>
              </a:rPr>
              <a:t>خط شاقولی</a:t>
            </a:r>
            <a:br>
              <a:rPr lang="fa-IR" sz="3600" b="1" dirty="0">
                <a:solidFill>
                  <a:schemeClr val="bg1"/>
                </a:solidFill>
              </a:rPr>
            </a:br>
            <a:endParaRPr lang="fa-IR" sz="3600" b="1" dirty="0">
              <a:solidFill>
                <a:schemeClr val="bg1"/>
              </a:solidFill>
            </a:endParaRPr>
          </a:p>
        </p:txBody>
      </p:sp>
      <p:sp>
        <p:nvSpPr>
          <p:cNvPr id="3" name="Subtitle 2"/>
          <p:cNvSpPr>
            <a:spLocks noGrp="1"/>
          </p:cNvSpPr>
          <p:nvPr>
            <p:ph type="subTitle" idx="1"/>
          </p:nvPr>
        </p:nvSpPr>
        <p:spPr>
          <a:xfrm>
            <a:off x="1086678" y="1977081"/>
            <a:ext cx="10182685" cy="4324865"/>
          </a:xfrm>
        </p:spPr>
        <p:txBody>
          <a:bodyPr>
            <a:normAutofit/>
          </a:bodyPr>
          <a:lstStyle/>
          <a:p>
            <a:pPr algn="r" rtl="1"/>
            <a:r>
              <a:rPr lang="fa-IR" sz="2800" dirty="0">
                <a:latin typeface="BNazanin"/>
              </a:rPr>
              <a:t>خطی است که در وسط صفحه شطرنجی قرار دارد و با تنظیم آن بر نقاط شاخص بدن، تغییر شکلهای وضعیتی بدن را می توان تشخیص داد.</a:t>
            </a:r>
          </a:p>
          <a:p>
            <a:pPr algn="r" rtl="1"/>
            <a:r>
              <a:rPr lang="fa-IR" sz="2800" b="1" kern="0" cap="none" dirty="0">
                <a:solidFill>
                  <a:schemeClr val="bg1"/>
                </a:solidFill>
                <a:effectLst>
                  <a:outerShdw blurRad="38100" dist="38100" dir="2700000" algn="tl">
                    <a:srgbClr val="000000"/>
                  </a:outerShdw>
                </a:effectLst>
                <a:latin typeface="BNazanin"/>
                <a:cs typeface="Arial"/>
              </a:rPr>
              <a:t>صفحه شطرنجی</a:t>
            </a:r>
          </a:p>
          <a:p>
            <a:pPr algn="just" rtl="1"/>
            <a:r>
              <a:rPr lang="fa-IR" sz="2800" dirty="0">
                <a:latin typeface="BNazanin"/>
              </a:rPr>
              <a:t>چهارچوبی است که از وسط آن خط شاقولی عبور داده شده و عرض و طول آن قیطان های نازکی به فاصله 5 سانتی متر از یکدیگر قرار دارند. با استفاده از این وسیله و تست مربوطه به آن به نام (نیویورک) می توان بسیاری از ناهنجاری های ساده اسکلتی را تشخیص داد.</a:t>
            </a:r>
            <a:endParaRPr lang="en-US" sz="2800" b="1" kern="0" cap="none" dirty="0">
              <a:solidFill>
                <a:schemeClr val="bg1"/>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58954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وضعیت بدنی استاندارد(شاخص)</a:t>
            </a:r>
            <a:endParaRPr lang="en-US" sz="3600" b="1" dirty="0"/>
          </a:p>
        </p:txBody>
      </p:sp>
      <p:sp>
        <p:nvSpPr>
          <p:cNvPr id="3" name="Subtitle 2"/>
          <p:cNvSpPr>
            <a:spLocks noGrp="1"/>
          </p:cNvSpPr>
          <p:nvPr>
            <p:ph type="subTitle" idx="1"/>
          </p:nvPr>
        </p:nvSpPr>
        <p:spPr>
          <a:xfrm>
            <a:off x="1086678" y="1977081"/>
            <a:ext cx="10182685" cy="4324865"/>
          </a:xfrm>
        </p:spPr>
        <p:txBody>
          <a:bodyPr>
            <a:normAutofit/>
          </a:bodyPr>
          <a:lstStyle/>
          <a:p>
            <a:pPr algn="just" rtl="1"/>
            <a:r>
              <a:rPr lang="fa-IR" sz="2400" dirty="0">
                <a:solidFill>
                  <a:schemeClr val="accent1">
                    <a:lumMod val="60000"/>
                    <a:lumOff val="40000"/>
                  </a:schemeClr>
                </a:solidFill>
                <a:cs typeface="B Zar" panose="00000400000000000000" pitchFamily="2" charset="-78"/>
              </a:rPr>
              <a:t>نوعی از وضعیت بدنی است که حداقل مقدار فشار و کشیدگی را بر مفاصل و عضلات فرد وارد کرده و حداکثر کارائی بدنی را به همراه دارد.</a:t>
            </a:r>
          </a:p>
          <a:p>
            <a:pPr algn="just" rtl="1"/>
            <a:r>
              <a:rPr lang="fa-IR" sz="2400" dirty="0">
                <a:solidFill>
                  <a:schemeClr val="accent1">
                    <a:lumMod val="60000"/>
                    <a:lumOff val="40000"/>
                  </a:schemeClr>
                </a:solidFill>
                <a:cs typeface="B Zar" panose="00000400000000000000" pitchFamily="2" charset="-78"/>
              </a:rPr>
              <a:t> کمترین میزان مصرف انرژي و جلوگیري از بروز خستگی زودرس و عدم اختلال عملکرد ارگانهاي داخلی و کلیه بخش هاي بدن، آمادگی براي انجام حرکات مختلف و در نهایت عملکرد مناسب بدن از مزایاي این وضعیت است .</a:t>
            </a:r>
          </a:p>
          <a:p>
            <a:pPr algn="just" rtl="1"/>
            <a:r>
              <a:rPr lang="fa-IR" sz="2400" dirty="0">
                <a:solidFill>
                  <a:schemeClr val="accent1">
                    <a:lumMod val="60000"/>
                    <a:lumOff val="40000"/>
                  </a:schemeClr>
                </a:solidFill>
                <a:cs typeface="B Zar" panose="00000400000000000000" pitchFamily="2" charset="-78"/>
              </a:rPr>
              <a:t>این وضعیت بیش از آنکه یک وضعیت متداول باشد یک وضعیت ایده آل است و در آن مرکز ثقل بخش هاي مختلف بدن مانند سر، بالاتنه، لگن و پا در یک راستا قرار می گیرند و مقدار نیروي اعمال شده توسط عضلات بدن در مقابل فشار جاذبه به تعادل رسیده بگونه اي که فرد کمترین میزان مصرف انرژي را در آن وضعیت دارد.</a:t>
            </a:r>
          </a:p>
        </p:txBody>
      </p:sp>
    </p:spTree>
    <p:extLst>
      <p:ext uri="{BB962C8B-B14F-4D97-AF65-F5344CB8AC3E}">
        <p14:creationId xmlns:p14="http://schemas.microsoft.com/office/powerpoint/2010/main" val="177928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مزایای وضعیت بدنی مطلوب</a:t>
            </a:r>
            <a:endParaRPr lang="en-US" sz="3600" b="1" dirty="0"/>
          </a:p>
        </p:txBody>
      </p:sp>
      <p:sp>
        <p:nvSpPr>
          <p:cNvPr id="3" name="Subtitle 2"/>
          <p:cNvSpPr>
            <a:spLocks noGrp="1"/>
          </p:cNvSpPr>
          <p:nvPr>
            <p:ph type="subTitle" idx="1"/>
          </p:nvPr>
        </p:nvSpPr>
        <p:spPr>
          <a:xfrm>
            <a:off x="1086678" y="1977081"/>
            <a:ext cx="10182685" cy="4324865"/>
          </a:xfrm>
        </p:spPr>
        <p:txBody>
          <a:bodyPr>
            <a:normAutofit/>
          </a:bodyPr>
          <a:lstStyle/>
          <a:p>
            <a:pPr marL="342900" lvl="0" indent="-342900" algn="just" defTabSz="914400" rtl="1" fontAlgn="base">
              <a:spcBef>
                <a:spcPct val="20000"/>
              </a:spcBef>
              <a:spcAft>
                <a:spcPct val="0"/>
              </a:spcAft>
              <a:buClr>
                <a:srgbClr val="86D1EC"/>
              </a:buClr>
              <a:buSzPct val="90000"/>
            </a:pPr>
            <a:r>
              <a:rPr lang="fa-IR" sz="2400" kern="0" cap="none" dirty="0">
                <a:solidFill>
                  <a:schemeClr val="accent1">
                    <a:lumMod val="60000"/>
                    <a:lumOff val="40000"/>
                  </a:schemeClr>
                </a:solidFill>
                <a:effectLst>
                  <a:outerShdw blurRad="38100" dist="38100" dir="2700000" algn="tl">
                    <a:srgbClr val="000000"/>
                  </a:outerShdw>
                </a:effectLst>
                <a:latin typeface="Arial"/>
                <a:cs typeface="Arial"/>
              </a:rPr>
              <a:t>تنفس آسان تر و کامل تر، احساس اجرای آسان حرکات، درد و فشار کمتر در عضلات و مفاصل، وسعت دامنه حرکتی مفاصل، احساس مطلوب در زندگی، افزایش اعتماد به نفس، ظاهر زیبا و اندام متوازن، عملکرد بهینه ارگانهای داخلی مانند سیستم تنفسی و گردش خون و…، افزایش انگیزه براي تشویق دیگران به وضعیت صحیح بدنی، موزونی حرکات، کاهش کاراستاتیک بدن، تجمع کمتراسیدلاکتیک</a:t>
            </a:r>
            <a:endParaRPr lang="en-US" sz="3200" kern="0" cap="none" dirty="0">
              <a:solidFill>
                <a:schemeClr val="accent1">
                  <a:lumMod val="60000"/>
                  <a:lumOff val="40000"/>
                </a:schemeClr>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63682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2800" b="1" dirty="0"/>
              <a:t>علائم و نشانه های قابل مشاهده وضعیت بدنی نامطلوب ( پاسچر ضعیف)</a:t>
            </a:r>
            <a:endParaRPr lang="en-US" sz="2800" b="1" dirty="0"/>
          </a:p>
        </p:txBody>
      </p:sp>
      <p:sp>
        <p:nvSpPr>
          <p:cNvPr id="3" name="Subtitle 2"/>
          <p:cNvSpPr>
            <a:spLocks noGrp="1"/>
          </p:cNvSpPr>
          <p:nvPr>
            <p:ph type="subTitle" idx="1"/>
          </p:nvPr>
        </p:nvSpPr>
        <p:spPr>
          <a:xfrm>
            <a:off x="976183" y="2150075"/>
            <a:ext cx="10256109" cy="4324865"/>
          </a:xfrm>
        </p:spPr>
        <p:txBody>
          <a:bodyPr>
            <a:normAutofit/>
          </a:bodyPr>
          <a:lstStyle/>
          <a:p>
            <a:pPr marL="342900" lvl="0" indent="-342900" algn="just" defTabSz="914400" rtl="1" fontAlgn="base">
              <a:spcBef>
                <a:spcPct val="20000"/>
              </a:spcBef>
              <a:spcAft>
                <a:spcPct val="0"/>
              </a:spcAft>
              <a:buClr>
                <a:srgbClr val="86D1EC"/>
              </a:buClr>
              <a:buSzPct val="90000"/>
            </a:pPr>
            <a:r>
              <a:rPr lang="fa-IR" sz="2800" kern="0" cap="none" dirty="0">
                <a:solidFill>
                  <a:schemeClr val="accent1">
                    <a:lumMod val="40000"/>
                    <a:lumOff val="60000"/>
                  </a:schemeClr>
                </a:solidFill>
                <a:effectLst>
                  <a:outerShdw blurRad="38100" dist="38100" dir="2700000" algn="tl">
                    <a:srgbClr val="000000"/>
                  </a:outerShdw>
                </a:effectLst>
                <a:latin typeface="Arial"/>
                <a:cs typeface="B Nazanin" panose="00000400000000000000" pitchFamily="2" charset="-78"/>
              </a:rPr>
              <a:t>برخی از علائم قابل مشاهده ناشی از وضعیت های نامطلوب قامتی عبارتند از: شانه هاي نا متعادل و گرد شده، پشت تابدار، سرکج یا سر به جلو ، زانوي عقب رفته ، پشت صاف ، پشت کج ، پشت گرد ، لگن مایل ،لگن بیش از حد به جلو یا به عقب چرخیده ، پاهاي به داخل یا به خارج چرخیده ، پاي ضربدري ، پاي پرانتزي</a:t>
            </a:r>
            <a:endParaRPr lang="en-US" sz="2800" kern="0" cap="none" dirty="0">
              <a:solidFill>
                <a:schemeClr val="accent1">
                  <a:lumMod val="40000"/>
                  <a:lumOff val="60000"/>
                </a:schemeClr>
              </a:solidFill>
              <a:effectLst>
                <a:outerShdw blurRad="38100" dist="38100" dir="2700000" algn="tl">
                  <a:srgbClr val="000000"/>
                </a:outerShdw>
              </a:effectLst>
              <a:latin typeface="Arial"/>
              <a:cs typeface="B Nazanin" panose="00000400000000000000" pitchFamily="2" charset="-78"/>
            </a:endParaRPr>
          </a:p>
          <a:p>
            <a:pPr marL="342900" lvl="0" indent="-342900" algn="just" defTabSz="914400" rtl="1" fontAlgn="base">
              <a:spcBef>
                <a:spcPct val="20000"/>
              </a:spcBef>
              <a:spcAft>
                <a:spcPct val="0"/>
              </a:spcAft>
              <a:buClr>
                <a:srgbClr val="86D1EC"/>
              </a:buClr>
              <a:buSzPct val="90000"/>
            </a:pPr>
            <a:endParaRPr lang="en-US" sz="3200" kern="0" cap="none" dirty="0">
              <a:solidFill>
                <a:schemeClr val="bg1"/>
              </a:solidFill>
              <a:effectLst>
                <a:outerShdw blurRad="38100" dist="38100" dir="2700000" algn="tl">
                  <a:srgbClr val="000000"/>
                </a:outerShdw>
              </a:effectLst>
              <a:latin typeface="Arial"/>
              <a:cs typeface="B Nazanin" panose="00000400000000000000" pitchFamily="2" charset="-78"/>
            </a:endParaRPr>
          </a:p>
        </p:txBody>
      </p:sp>
    </p:spTree>
    <p:extLst>
      <p:ext uri="{BB962C8B-B14F-4D97-AF65-F5344CB8AC3E}">
        <p14:creationId xmlns:p14="http://schemas.microsoft.com/office/powerpoint/2010/main" val="72938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600" b="1" dirty="0"/>
              <a:t>عوارض وضعیت نامطلوب بدن</a:t>
            </a:r>
          </a:p>
        </p:txBody>
      </p:sp>
      <p:sp>
        <p:nvSpPr>
          <p:cNvPr id="3" name="Subtitle 2"/>
          <p:cNvSpPr>
            <a:spLocks noGrp="1"/>
          </p:cNvSpPr>
          <p:nvPr>
            <p:ph type="subTitle" idx="1"/>
          </p:nvPr>
        </p:nvSpPr>
        <p:spPr>
          <a:xfrm>
            <a:off x="1086678" y="1977081"/>
            <a:ext cx="10182685" cy="4324865"/>
          </a:xfrm>
        </p:spPr>
        <p:txBody>
          <a:bodyPr>
            <a:normAutofit/>
          </a:bodyPr>
          <a:lstStyle/>
          <a:p>
            <a:pPr marL="342900" lvl="0" indent="-342900" algn="just" defTabSz="914400" rtl="1" fontAlgn="base">
              <a:spcBef>
                <a:spcPct val="20000"/>
              </a:spcBef>
              <a:spcAft>
                <a:spcPct val="0"/>
              </a:spcAft>
              <a:buClr>
                <a:srgbClr val="86D1EC"/>
              </a:buClr>
              <a:buSzPct val="90000"/>
            </a:pPr>
            <a:r>
              <a:rPr lang="fa-IR" sz="2400" kern="0" cap="none" dirty="0">
                <a:solidFill>
                  <a:schemeClr val="accent1">
                    <a:lumMod val="60000"/>
                    <a:lumOff val="40000"/>
                  </a:schemeClr>
                </a:solidFill>
                <a:effectLst>
                  <a:outerShdw blurRad="38100" dist="38100" dir="2700000" algn="tl">
                    <a:srgbClr val="000000"/>
                  </a:outerShdw>
                </a:effectLst>
                <a:latin typeface="Arial"/>
                <a:cs typeface="Arial"/>
              </a:rPr>
              <a:t>درنتیجه وضعیت ضعیف بدنی ممکن است در افراد مختلف عوارضی مشاهده شوند. سردرد، کمر درد، پایین آمدن آستانه خستگی عضلات، خستگی عضلانی، مفاصل دردناك و در حال تخریب، راه رفتن</a:t>
            </a:r>
          </a:p>
          <a:p>
            <a:pPr marL="342900" lvl="0" indent="-342900" algn="just" defTabSz="914400" rtl="1" fontAlgn="base">
              <a:spcBef>
                <a:spcPct val="20000"/>
              </a:spcBef>
              <a:spcAft>
                <a:spcPct val="0"/>
              </a:spcAft>
              <a:buClr>
                <a:srgbClr val="86D1EC"/>
              </a:buClr>
              <a:buSzPct val="90000"/>
            </a:pPr>
            <a:r>
              <a:rPr lang="fa-IR" sz="2400" kern="0" cap="none" dirty="0">
                <a:solidFill>
                  <a:schemeClr val="accent1">
                    <a:lumMod val="60000"/>
                    <a:lumOff val="40000"/>
                  </a:schemeClr>
                </a:solidFill>
                <a:effectLst>
                  <a:outerShdw blurRad="38100" dist="38100" dir="2700000" algn="tl">
                    <a:srgbClr val="000000"/>
                  </a:outerShdw>
                </a:effectLst>
                <a:latin typeface="Arial"/>
                <a:cs typeface="Arial"/>
              </a:rPr>
              <a:t>بد شکل ، کاهش دامنه حرکتی مفاصل ، افزایش فشار به عضلات و مفاصل ، افسردگی، خستگی، عدم</a:t>
            </a:r>
          </a:p>
          <a:p>
            <a:pPr marL="342900" lvl="0" indent="-342900" algn="just" defTabSz="914400" rtl="1" fontAlgn="base">
              <a:spcBef>
                <a:spcPct val="20000"/>
              </a:spcBef>
              <a:spcAft>
                <a:spcPct val="0"/>
              </a:spcAft>
              <a:buClr>
                <a:srgbClr val="86D1EC"/>
              </a:buClr>
              <a:buSzPct val="90000"/>
            </a:pPr>
            <a:r>
              <a:rPr lang="fa-IR" sz="2400" kern="0" cap="none" dirty="0">
                <a:solidFill>
                  <a:schemeClr val="accent1">
                    <a:lumMod val="60000"/>
                    <a:lumOff val="40000"/>
                  </a:schemeClr>
                </a:solidFill>
                <a:effectLst>
                  <a:outerShdw blurRad="38100" dist="38100" dir="2700000" algn="tl">
                    <a:srgbClr val="000000"/>
                  </a:outerShdw>
                </a:effectLst>
                <a:latin typeface="Arial"/>
                <a:cs typeface="Arial"/>
              </a:rPr>
              <a:t>اعتماد به نفس، عدم تعادل عضلانی، اختلال در خواب، آرتروز، افزایش سطح اسید لاکتیک خون،افزایش کار استاتیک بدن، سرخوردن دیسک های ستون فقرات، قاعدگی دردناک از جمله این عوارض هستند.</a:t>
            </a:r>
            <a:endParaRPr lang="en-US" sz="3200" kern="0" cap="none" dirty="0">
              <a:solidFill>
                <a:schemeClr val="accent1">
                  <a:lumMod val="60000"/>
                  <a:lumOff val="40000"/>
                </a:schemeClr>
              </a:solidFill>
              <a:effectLst>
                <a:outerShdw blurRad="38100" dist="38100" dir="2700000" algn="tl">
                  <a:srgbClr val="000000"/>
                </a:outerShdw>
              </a:effectLst>
              <a:latin typeface="Arial"/>
              <a:cs typeface="Arial"/>
            </a:endParaRPr>
          </a:p>
        </p:txBody>
      </p:sp>
    </p:spTree>
    <p:extLst>
      <p:ext uri="{BB962C8B-B14F-4D97-AF65-F5344CB8AC3E}">
        <p14:creationId xmlns:p14="http://schemas.microsoft.com/office/powerpoint/2010/main" val="234747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173" y="902042"/>
            <a:ext cx="9143999" cy="885003"/>
          </a:xfrm>
        </p:spPr>
        <p:txBody>
          <a:bodyPr/>
          <a:lstStyle/>
          <a:p>
            <a:pPr algn="r" rtl="1"/>
            <a:r>
              <a:rPr lang="fa-IR" sz="3200" b="1" dirty="0"/>
              <a:t>علل عمومی وضعیت بدنی نامطلوب</a:t>
            </a:r>
          </a:p>
        </p:txBody>
      </p:sp>
      <p:sp>
        <p:nvSpPr>
          <p:cNvPr id="3" name="Subtitle 2"/>
          <p:cNvSpPr>
            <a:spLocks noGrp="1"/>
          </p:cNvSpPr>
          <p:nvPr>
            <p:ph type="subTitle" idx="1"/>
          </p:nvPr>
        </p:nvSpPr>
        <p:spPr>
          <a:xfrm>
            <a:off x="1086678" y="1977081"/>
            <a:ext cx="10182685" cy="4324865"/>
          </a:xfrm>
        </p:spPr>
        <p:txBody>
          <a:bodyPr>
            <a:normAutofit/>
          </a:bodyPr>
          <a:lstStyle/>
          <a:p>
            <a:pPr algn="just" rtl="1"/>
            <a:r>
              <a:rPr lang="fa-IR" sz="2800" dirty="0">
                <a:solidFill>
                  <a:srgbClr val="FFFF00"/>
                </a:solidFill>
              </a:rPr>
              <a:t>علت های رایج ایجاد وضعیت بدنی غیر طبیعی و نامطلوب عبارتند از: عدم تعادل عضلانی، نگهداشتن بدن در وضعیت های بد و ضعیف در هنگام کار و استراحت، آسیبهای قلبی، بارداری، ضعف عضلانی، تنگی نفس و مشکلات تنفسی مانند آسم، کفشهای پاشنه بلند، ابتلاء به برخی از بیماری ها، اضافه وزن، قد بلند، افزایش سن، عادت های نادرست، الگوهای غلط حرکتی، پوشاک نامناسب (مثل کفش های تنگ و نوک باریک)، حالت های روحی روانی مانند افسردگی یا خجالتی بودن، کم تحرکی و…</a:t>
            </a:r>
            <a:endParaRPr lang="en-US" sz="4400" kern="0" cap="none" dirty="0">
              <a:solidFill>
                <a:srgbClr val="FFFF00"/>
              </a:solidFill>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3108421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1552</TotalTime>
  <Words>2107</Words>
  <Application>Microsoft Office PowerPoint</Application>
  <PresentationFormat>Widescreen</PresentationFormat>
  <Paragraphs>131</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 Nazanin</vt:lpstr>
      <vt:lpstr>B Zar</vt:lpstr>
      <vt:lpstr>BNazanin</vt:lpstr>
      <vt:lpstr>Century Gothic</vt:lpstr>
      <vt:lpstr>Times New Roman</vt:lpstr>
      <vt:lpstr>Wingdings 3</vt:lpstr>
      <vt:lpstr>Ion Boardroom</vt:lpstr>
      <vt:lpstr>PowerPoint Presentation</vt:lpstr>
      <vt:lpstr>حرکات اصلاحی</vt:lpstr>
      <vt:lpstr>خط ثقل</vt:lpstr>
      <vt:lpstr>خط شاقولی </vt:lpstr>
      <vt:lpstr>وضعیت بدنی استاندارد(شاخص)</vt:lpstr>
      <vt:lpstr>مزایای وضعیت بدنی مطلوب</vt:lpstr>
      <vt:lpstr>علائم و نشانه های قابل مشاهده وضعیت بدنی نامطلوب ( پاسچر ضعیف)</vt:lpstr>
      <vt:lpstr>عوارض وضعیت نامطلوب بدن</vt:lpstr>
      <vt:lpstr>علل عمومی وضعیت بدنی نامطلوب</vt:lpstr>
      <vt:lpstr>استفاده از خط شاقولی برای تشخیص ناهنجاری ها</vt:lpstr>
      <vt:lpstr>نمای خلفی (عقب)</vt:lpstr>
      <vt:lpstr>نمای جانبی </vt:lpstr>
      <vt:lpstr>نمای قدامی (جلو)</vt:lpstr>
      <vt:lpstr>ناهنجاری های شایع ستون فقرات</vt:lpstr>
      <vt:lpstr>ناهنجاری های لوردوز گردنی</vt:lpstr>
      <vt:lpstr>علائم لوردوز گردنی</vt:lpstr>
      <vt:lpstr>دلایل بروز لوردوز گردنی</vt:lpstr>
      <vt:lpstr>درمان لوردوز گردنی</vt:lpstr>
      <vt:lpstr>تمرینات اصلاحی سر به جلو</vt:lpstr>
      <vt:lpstr>تمرینات اصلاحی سر به جلو</vt:lpstr>
      <vt:lpstr>ورزش های کششی</vt:lpstr>
      <vt:lpstr>ناهنجاری پشت گرد یا کیفوز</vt:lpstr>
      <vt:lpstr> انواع کیفوز :</vt:lpstr>
      <vt:lpstr>عوامل ایجاد کننده گرد پشتی یا کیفوز : </vt:lpstr>
      <vt:lpstr>عوارض و علائم ظاهری کیفوز :</vt:lpstr>
      <vt:lpstr>پیشگیری از کیفور :</vt:lpstr>
      <vt:lpstr>حرکات اصلاحی پشت گرد</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تربیت بدنی</dc:title>
  <dc:creator>asus</dc:creator>
  <cp:lastModifiedBy>asus</cp:lastModifiedBy>
  <cp:revision>103</cp:revision>
  <dcterms:created xsi:type="dcterms:W3CDTF">2020-02-16T19:21:05Z</dcterms:created>
  <dcterms:modified xsi:type="dcterms:W3CDTF">2020-04-03T14:02:50Z</dcterms:modified>
</cp:coreProperties>
</file>