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7" r:id="rId18"/>
    <p:sldId id="274" r:id="rId19"/>
    <p:sldId id="275" r:id="rId20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84380"/>
    <p:restoredTop sz="94660"/>
  </p:normalViewPr>
  <p:slideViewPr>
    <p:cSldViewPr>
      <p:cViewPr varScale="1">
        <p:scale>
          <a:sx n="85" d="100"/>
          <a:sy n="85" d="100"/>
        </p:scale>
        <p:origin x="-112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0474294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313096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8154157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306834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761828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114088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3145634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1418099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43172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3266724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0609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C6ABCA-15AE-46A0-81EF-13C888B55A70}" type="datetimeFigureOut">
              <a:rPr lang="fa-IR" smtClean="0"/>
              <a:t>01/25/1435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A6967C-DC83-4B80-AD89-74CE6D1AFAFE}" type="slidenum">
              <a:rPr lang="fa-IR" smtClean="0"/>
              <a:t>‹#›</a:t>
            </a:fld>
            <a:endParaRPr lang="fa-IR"/>
          </a:p>
        </p:txBody>
      </p:sp>
    </p:spTree>
    <p:extLst>
      <p:ext uri="{BB962C8B-B14F-4D97-AF65-F5344CB8AC3E}">
        <p14:creationId xmlns:p14="http://schemas.microsoft.com/office/powerpoint/2010/main" val="912286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jpeg"/><Relationship Id="rId4" Type="http://schemas.openxmlformats.org/officeDocument/2006/relationships/image" Target="../media/image1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a-IR" dirty="0" smtClean="0">
                <a:solidFill>
                  <a:srgbClr val="FF0000"/>
                </a:solidFill>
              </a:rPr>
              <a:t>باسیل های گرم منفی روده ای(انتروباکتریاسه)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گروه بزرگ و ناهمگونی از باسیلهای گرم منفی روده انسان و حیوان است.شامل جنس های شیگلا،سالمونلا،انتروباکتر، کلبسیلا،سراشیا،پروتئوس،اشرشیاکولی و غیره است.</a:t>
            </a:r>
          </a:p>
          <a:p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سالمونل</a:t>
            </a:r>
            <a:r>
              <a:rPr lang="fa-IR" dirty="0" smtClean="0">
                <a:cs typeface="B Nazanin" pitchFamily="2" charset="-78"/>
              </a:rPr>
              <a:t>ا و 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شیگل</a:t>
            </a:r>
            <a:r>
              <a:rPr lang="fa-IR" dirty="0" smtClean="0">
                <a:cs typeface="B Nazanin" pitchFamily="2" charset="-78"/>
              </a:rPr>
              <a:t>ا همیشه برای انسان بیماریزا هستند.</a:t>
            </a:r>
          </a:p>
          <a:p>
            <a:r>
              <a:rPr lang="fa-IR" dirty="0" smtClean="0">
                <a:cs typeface="B Nazanin" pitchFamily="2" charset="-78"/>
              </a:rPr>
              <a:t>انتروباکتریاسه همگی هوازی، تخمیر کربوهیدراتها،گرم منفی، متحرک،مژه دار،کاتالاز+، اکسیداز منفی،غیراسپوردار،دارای کپسول هستند. </a:t>
            </a: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1244324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شیگلا </a:t>
            </a:r>
            <a:r>
              <a:rPr lang="en-US" dirty="0" err="1">
                <a:solidFill>
                  <a:srgbClr val="FF0000"/>
                </a:solidFill>
                <a:ea typeface="Calibri"/>
                <a:cs typeface="B Nazanin"/>
              </a:rPr>
              <a:t>shigellae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B Nazanin"/>
              </a:rPr>
              <a:t>محل اقامت طبیعی شیگلا محدود به روده انسان و پستانداران است که تولید </a:t>
            </a:r>
            <a:r>
              <a:rPr lang="en-US" dirty="0">
                <a:ea typeface="Calibri"/>
                <a:cs typeface="B Nazanin"/>
              </a:rPr>
              <a:t>shigellosis Bacillary dysentery </a:t>
            </a:r>
            <a:r>
              <a:rPr lang="fa-IR" dirty="0">
                <a:ea typeface="Calibri"/>
                <a:cs typeface="B Nazanin"/>
              </a:rPr>
              <a:t> یا اسهال خونی  </a:t>
            </a:r>
            <a:r>
              <a:rPr lang="fa-IR" dirty="0" smtClean="0">
                <a:ea typeface="Calibri"/>
                <a:cs typeface="B Nazanin"/>
              </a:rPr>
              <a:t>میکند. 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 smtClean="0">
                <a:ea typeface="Calibri"/>
                <a:cs typeface="B Nazanin"/>
              </a:rPr>
              <a:t>شیگلا </a:t>
            </a:r>
            <a:r>
              <a:rPr lang="fa-IR" dirty="0">
                <a:ea typeface="Calibri"/>
                <a:cs typeface="B Nazanin"/>
              </a:rPr>
              <a:t>گرم منفی میله ای نازک و دراز یا کوکوباسیل ،غیرمتحرک،لاکتوز منفی،بی هوازی اختیاری،کلنی محدب، دارای آنتی ژن </a:t>
            </a:r>
            <a:r>
              <a:rPr lang="en-US" dirty="0">
                <a:ea typeface="Calibri"/>
                <a:cs typeface="B Nazanin"/>
              </a:rPr>
              <a:t>O  </a:t>
            </a:r>
            <a:r>
              <a:rPr lang="fa-IR" dirty="0">
                <a:ea typeface="Calibri"/>
                <a:cs typeface="B Nazanin"/>
              </a:rPr>
              <a:t> ،  در دمای پایئن و محیط مرطوب 6 ماه در دمای اتاق و آب زنده می ماند. </a:t>
            </a: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5084014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بیماریزایی:</a:t>
            </a:r>
            <a:endParaRPr lang="en-US" dirty="0">
              <a:solidFill>
                <a:srgbClr val="FF0000"/>
              </a:solidFill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B Nazanin"/>
              </a:rPr>
              <a:t>عفونتهای شیگلایی محدود به دستگاه گوارش است و تهاجم به خون ندارد . شیگلا به سلولهای اپیتلیال روده حمله کرده </a:t>
            </a:r>
            <a:r>
              <a:rPr lang="fa-IR" dirty="0" smtClean="0">
                <a:ea typeface="Calibri"/>
                <a:cs typeface="B Nazanin"/>
              </a:rPr>
              <a:t>و </a:t>
            </a:r>
            <a:r>
              <a:rPr lang="fa-IR" dirty="0">
                <a:ea typeface="Calibri"/>
                <a:cs typeface="B Nazanin"/>
              </a:rPr>
              <a:t>در روده بزرگ تشکیل آبسه و ایجاد زخم و و تشکیل غشای کاذب و در نتیجه اسکار تشکیل میدهد . </a:t>
            </a:r>
            <a:endParaRPr lang="en-US" dirty="0">
              <a:ea typeface="Calibri"/>
              <a:cs typeface="Arial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0450029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سموم:</a:t>
            </a:r>
            <a:r>
              <a:rPr lang="en-US" dirty="0">
                <a:solidFill>
                  <a:srgbClr val="FF0000"/>
                </a:solidFill>
                <a:ea typeface="Calibri"/>
                <a:cs typeface="Arial"/>
              </a:rPr>
              <a:t/>
            </a:r>
            <a:br>
              <a:rPr lang="en-US" dirty="0">
                <a:solidFill>
                  <a:srgbClr val="FF0000"/>
                </a:solidFill>
                <a:ea typeface="Calibri"/>
                <a:cs typeface="Arial"/>
              </a:rPr>
            </a:b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اندوتوکسین</a:t>
            </a:r>
            <a:r>
              <a:rPr lang="fa-IR" dirty="0">
                <a:ea typeface="Calibri"/>
                <a:cs typeface="B Nazanin"/>
              </a:rPr>
              <a:t> : طی عمل اتولیز ازاد میشود و به دیواره روده اسیب میزند</a:t>
            </a:r>
            <a:endParaRPr lang="en-US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اگزوتوکسین</a:t>
            </a:r>
            <a:r>
              <a:rPr lang="fa-IR" dirty="0">
                <a:ea typeface="Calibri"/>
                <a:cs typeface="B Nazanin"/>
              </a:rPr>
              <a:t>: هم بر روده هم بر دستگاه عصبی مرکزی اثر میگذارد </a:t>
            </a:r>
            <a:endParaRPr lang="en-US" dirty="0">
              <a:ea typeface="Calibri"/>
              <a:cs typeface="Arial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B Nazanin"/>
              </a:rPr>
              <a:t>سم ها باعث خون و چرک در مدفوع میشوند.</a:t>
            </a:r>
            <a:endParaRPr lang="en-US" dirty="0">
              <a:ea typeface="Calibri"/>
              <a:cs typeface="Arial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6400723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n-US" dirty="0">
                <a:solidFill>
                  <a:srgbClr val="FF0000"/>
                </a:solidFill>
                <a:ea typeface="Calibri"/>
                <a:cs typeface="B Nazanin"/>
              </a:rPr>
              <a:t>Clinical infection</a:t>
            </a:r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 یافته های بالینی</a:t>
            </a:r>
            <a:r>
              <a:rPr lang="fa-IR" dirty="0">
                <a:ea typeface="Calibri"/>
                <a:cs typeface="B Nazanin"/>
              </a:rPr>
              <a:t>:</a:t>
            </a:r>
            <a:r>
              <a:rPr lang="en-US" dirty="0">
                <a:ea typeface="Calibri"/>
                <a:cs typeface="Arial"/>
              </a:rPr>
              <a:t/>
            </a:r>
            <a:br>
              <a:rPr lang="en-US" dirty="0">
                <a:ea typeface="Calibri"/>
                <a:cs typeface="Arial"/>
              </a:rPr>
            </a:b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B Nazanin"/>
              </a:rPr>
              <a:t>پس از یک دوره کوتاه نهفتگی (24ساعت) بصورت ناگهانی درد شکم،تب، اسهال آبکی ایجاد میشود. پس از یک روز عفونت به کولون رسیده و مدفوع حاوی موکوس و خون است. بیماری در بدن بصورت عمومی در نمی اید.</a:t>
            </a: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5975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کشت:</a:t>
            </a:r>
            <a:endParaRPr lang="en-US" dirty="0">
              <a:solidFill>
                <a:srgbClr val="FF0000"/>
              </a:solidFill>
              <a:ea typeface="Calibri"/>
              <a:cs typeface="Arial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B Nazanin"/>
              </a:rPr>
              <a:t>روی محیط های افتراقی مک کانکی،   </a:t>
            </a:r>
            <a:r>
              <a:rPr lang="en-US" dirty="0">
                <a:ea typeface="Calibri"/>
                <a:cs typeface="B Nazanin"/>
              </a:rPr>
              <a:t>EMB</a:t>
            </a:r>
            <a:r>
              <a:rPr lang="en-US" dirty="0">
                <a:latin typeface="B Nazanin"/>
                <a:ea typeface="Calibri"/>
                <a:cs typeface="Arial"/>
              </a:rPr>
              <a:t>  </a:t>
            </a:r>
            <a:r>
              <a:rPr lang="en-US" dirty="0">
                <a:ea typeface="Calibri"/>
                <a:cs typeface="B Nazanin"/>
              </a:rPr>
              <a:t> </a:t>
            </a:r>
            <a:r>
              <a:rPr lang="fa-IR" dirty="0">
                <a:ea typeface="Calibri"/>
                <a:cs typeface="B Nazanin"/>
              </a:rPr>
              <a:t>، محیط انتخابی سالمونلا-شیگلا آگار کشت داه میشود.روی </a:t>
            </a:r>
            <a:r>
              <a:rPr lang="en-US" dirty="0">
                <a:ea typeface="Calibri"/>
                <a:cs typeface="B Nazanin"/>
              </a:rPr>
              <a:t>TSI</a:t>
            </a:r>
            <a:r>
              <a:rPr lang="fa-IR" dirty="0">
                <a:ea typeface="Calibri"/>
                <a:cs typeface="B Nazanin"/>
              </a:rPr>
              <a:t> کلنی بی رنگ دارد چون لاکتوز را تخمیر نمیکند. </a:t>
            </a:r>
            <a:endParaRPr lang="en-US" dirty="0">
              <a:ea typeface="Calibri"/>
              <a:cs typeface="Arial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933571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اپیدمیولوژی،پیشگیری،کنترل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  <a:cs typeface="B Nazanin"/>
              </a:rPr>
              <a:t>بیماری شیگلوز در مهره داران عالی ایجاد میشود. انتشار میکروب از انسان به انسان دیگر منقل میشود حالت ناقل تا 4هفته طول میکشد. </a:t>
            </a:r>
            <a:endParaRPr lang="fa-IR" dirty="0" smtClean="0">
              <a:ea typeface="Calibri"/>
              <a:cs typeface="B Nazani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 smtClean="0">
                <a:ea typeface="Calibri"/>
                <a:cs typeface="B Nazanin"/>
              </a:rPr>
              <a:t> </a:t>
            </a:r>
            <a:r>
              <a:rPr lang="fa-IR" dirty="0">
                <a:ea typeface="Calibri"/>
                <a:cs typeface="B Nazanin"/>
              </a:rPr>
              <a:t>از افراد ناقل بواسطه </a:t>
            </a:r>
            <a:r>
              <a:rPr lang="en-US" dirty="0">
                <a:ea typeface="Calibri"/>
                <a:cs typeface="B Nazanin"/>
              </a:rPr>
              <a:t> flies , finger  , food , feces </a:t>
            </a:r>
            <a:r>
              <a:rPr lang="fa-IR" dirty="0">
                <a:ea typeface="Calibri"/>
                <a:cs typeface="B Nazanin"/>
              </a:rPr>
              <a:t> منتقل میشود. در جوامعی از قبیل پادگانها، بیمارستانها، زندانها این  بیماری زیاد است.   </a:t>
            </a:r>
            <a:endParaRPr lang="en-US" dirty="0">
              <a:ea typeface="Calibri"/>
              <a:cs typeface="Arial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72427745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813376"/>
          </a:xfrm>
        </p:spPr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solidFill>
                  <a:srgbClr val="FF0000"/>
                </a:solidFill>
                <a:ea typeface="Calibri"/>
                <a:cs typeface="B Nazanin"/>
              </a:rPr>
              <a:t>کنترل</a:t>
            </a:r>
            <a:r>
              <a:rPr lang="fa-IR" dirty="0">
                <a:ea typeface="Calibri"/>
                <a:cs typeface="B Nazanin"/>
              </a:rPr>
              <a:t>: </a:t>
            </a:r>
            <a:endParaRPr lang="fa-IR" dirty="0" smtClean="0">
              <a:ea typeface="Calibri"/>
              <a:cs typeface="B Nazanin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 smtClean="0">
                <a:solidFill>
                  <a:srgbClr val="7030A0"/>
                </a:solidFill>
                <a:ea typeface="Calibri"/>
                <a:cs typeface="B Nazanin"/>
              </a:rPr>
              <a:t>1</a:t>
            </a:r>
            <a:r>
              <a:rPr lang="fa-IR" dirty="0" smtClean="0">
                <a:ea typeface="Calibri"/>
                <a:cs typeface="B Nazanin"/>
              </a:rPr>
              <a:t>.کنترل </a:t>
            </a:r>
            <a:r>
              <a:rPr lang="fa-IR" dirty="0">
                <a:ea typeface="Calibri"/>
                <a:cs typeface="B Nazanin"/>
              </a:rPr>
              <a:t>بهداشتی آب </a:t>
            </a:r>
            <a:r>
              <a:rPr lang="fa-IR" dirty="0" smtClean="0">
                <a:ea typeface="Calibri"/>
                <a:cs typeface="B Nazanin"/>
              </a:rPr>
              <a:t>، </a:t>
            </a:r>
            <a:r>
              <a:rPr lang="fa-IR" dirty="0">
                <a:ea typeface="Calibri"/>
                <a:cs typeface="B Nazanin"/>
              </a:rPr>
              <a:t>غذا،شیر،تخلیه فاضلاب، کنترل حشرات </a:t>
            </a:r>
            <a:r>
              <a:rPr lang="fa-IR" dirty="0">
                <a:solidFill>
                  <a:srgbClr val="7030A0"/>
                </a:solidFill>
                <a:ea typeface="Calibri"/>
                <a:cs typeface="B Nazanin"/>
              </a:rPr>
              <a:t>2</a:t>
            </a:r>
            <a:r>
              <a:rPr lang="fa-IR" dirty="0">
                <a:ea typeface="Calibri"/>
                <a:cs typeface="B Nazanin"/>
              </a:rPr>
              <a:t>.جدا کردن بیماران و ضد عفونی کردن مواد دفعی انها </a:t>
            </a:r>
            <a:r>
              <a:rPr lang="fa-IR" dirty="0">
                <a:solidFill>
                  <a:srgbClr val="7030A0"/>
                </a:solidFill>
                <a:ea typeface="Calibri"/>
                <a:cs typeface="B Nazanin"/>
              </a:rPr>
              <a:t>3</a:t>
            </a:r>
            <a:r>
              <a:rPr lang="fa-IR" dirty="0">
                <a:ea typeface="Calibri"/>
                <a:cs typeface="B Nazanin"/>
              </a:rPr>
              <a:t>.جستجوی ناقلین و موارد بی علامت بویژه کسانیکه با غذا سرو کار دارند </a:t>
            </a:r>
            <a:r>
              <a:rPr lang="fa-IR" dirty="0">
                <a:solidFill>
                  <a:srgbClr val="7030A0"/>
                </a:solidFill>
                <a:ea typeface="Calibri"/>
                <a:cs typeface="B Nazanin"/>
              </a:rPr>
              <a:t>4</a:t>
            </a:r>
            <a:r>
              <a:rPr lang="fa-IR" dirty="0">
                <a:ea typeface="Calibri"/>
                <a:cs typeface="B Nazanin"/>
              </a:rPr>
              <a:t>.درمان آنتی بیوتیکی افر اد مبتلا به عفونت( سیپروفلوکسازین، آمپی سیلین ،تتراسایکلین ،تریمتوپریم ، کلرامفنیکل شایعترین مهار کننده ها هستند. )</a:t>
            </a:r>
            <a:endParaRPr lang="en-US" dirty="0">
              <a:ea typeface="Calibri"/>
              <a:cs typeface="Arial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72586010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T.S.I </a:t>
            </a:r>
            <a:endParaRPr lang="fa-IR" dirty="0"/>
          </a:p>
        </p:txBody>
      </p:sp>
      <p:pic>
        <p:nvPicPr>
          <p:cNvPr id="4" name="Picture 2" descr="E:\Pictures\میکروب\TSI.gif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77528" y="1600200"/>
            <a:ext cx="6788944" cy="4925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0588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E:\Pictures\میکروب\ع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88640"/>
            <a:ext cx="2592288" cy="30243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 descr="E:\Pictures\میکروب\thCAPI53KO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116632"/>
            <a:ext cx="2857500" cy="37444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6" name="Picture 4" descr="E:\Pictures\میکروب\thCACI41Z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116632"/>
            <a:ext cx="2448272" cy="34409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7" name="Picture 5" descr="E:\Pictures\میکروب\sim4[1]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7744" y="3645024"/>
            <a:ext cx="2984500" cy="32129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041423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E:\Pictures\میکروب\thCAO5NX1P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188640"/>
            <a:ext cx="2857500" cy="34335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E:\Pictures\میکروب\imagesCATSD47U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0232" y="260648"/>
            <a:ext cx="2304256" cy="41044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0" name="Picture 4" descr="E:\Pictures\میکروب\imagesh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4797152"/>
            <a:ext cx="3312368" cy="1656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E:\Pictures\میکروب\thCAR2LWD8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4553681"/>
            <a:ext cx="2857500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143241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4624"/>
            <a:ext cx="8229600" cy="6081539"/>
          </a:xfrm>
        </p:spPr>
        <p:txBody>
          <a:bodyPr/>
          <a:lstStyle/>
          <a:p>
            <a:r>
              <a:rPr lang="fa-IR" dirty="0" smtClean="0">
                <a:cs typeface="B Nazanin" pitchFamily="2" charset="-78"/>
              </a:rPr>
              <a:t>به این باکتریها </a:t>
            </a:r>
            <a:r>
              <a:rPr lang="en-US" dirty="0" smtClean="0">
                <a:solidFill>
                  <a:srgbClr val="FF0000"/>
                </a:solidFill>
                <a:cs typeface="B Nazanin" pitchFamily="2" charset="-78"/>
              </a:rPr>
              <a:t>coliform</a:t>
            </a:r>
            <a:r>
              <a:rPr lang="fa-IR" dirty="0" smtClean="0">
                <a:solidFill>
                  <a:srgbClr val="FF0000"/>
                </a:solidFill>
                <a:cs typeface="B Nazanin" pitchFamily="2" charset="-78"/>
              </a:rPr>
              <a:t> </a:t>
            </a:r>
            <a:r>
              <a:rPr lang="fa-IR" dirty="0" smtClean="0">
                <a:cs typeface="B Nazanin" pitchFamily="2" charset="-78"/>
              </a:rPr>
              <a:t>گویند.روی محیطهای مک کانکی، </a:t>
            </a:r>
            <a:r>
              <a:rPr lang="en-US" dirty="0" smtClean="0">
                <a:cs typeface="B Nazanin" pitchFamily="2" charset="-78"/>
              </a:rPr>
              <a:t>EMB</a:t>
            </a:r>
            <a:r>
              <a:rPr lang="fa-IR" dirty="0" smtClean="0">
                <a:cs typeface="B Nazanin" pitchFamily="2" charset="-78"/>
              </a:rPr>
              <a:t>، کلنی های تخمیرکننده لاکتوز(رنگی)و غیر تخمیری (غیر رنگی) است. </a:t>
            </a:r>
          </a:p>
          <a:p>
            <a:endParaRPr lang="fa-IR" dirty="0">
              <a:cs typeface="B Nazanin" pitchFamily="2" charset="-78"/>
            </a:endParaRPr>
          </a:p>
        </p:txBody>
      </p:sp>
      <p:pic>
        <p:nvPicPr>
          <p:cNvPr id="1026" name="Picture 2" descr="E:\Pictures\میکروب\th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2564904"/>
            <a:ext cx="2714625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E:\Pictures\میکروب\untitled.bmp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2708920"/>
            <a:ext cx="2857500" cy="2857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585454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FF0000"/>
                </a:solidFill>
              </a:rPr>
              <a:t>ساختار انتی ژنی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انتروباکتریاسه ها،ساختار انتی ژنی پیچیده دارند شامل:</a:t>
            </a:r>
          </a:p>
          <a:p>
            <a:r>
              <a:rPr lang="fa-IR" dirty="0" smtClean="0">
                <a:cs typeface="B Nazanin" pitchFamily="2" charset="-78"/>
              </a:rPr>
              <a:t>انتی ژن</a:t>
            </a:r>
            <a:r>
              <a:rPr lang="en-US" dirty="0" smtClean="0">
                <a:cs typeface="B Nazanin" pitchFamily="2" charset="-78"/>
              </a:rPr>
              <a:t>O</a:t>
            </a:r>
            <a:r>
              <a:rPr lang="fa-IR" dirty="0" smtClean="0">
                <a:cs typeface="B Nazanin" pitchFamily="2" charset="-78"/>
              </a:rPr>
              <a:t>(مربوط به لیپوپلی ساکارید)  مقاوم به حرارت، </a:t>
            </a:r>
            <a:r>
              <a:rPr lang="en-US" dirty="0" smtClean="0">
                <a:cs typeface="B Nazanin" pitchFamily="2" charset="-78"/>
              </a:rPr>
              <a:t>K</a:t>
            </a:r>
            <a:r>
              <a:rPr lang="fa-IR" dirty="0" smtClean="0">
                <a:cs typeface="B Nazanin" pitchFamily="2" charset="-78"/>
              </a:rPr>
              <a:t>(کپسول)حساس به حرات،و </a:t>
            </a:r>
            <a:r>
              <a:rPr lang="en-US" dirty="0" smtClean="0">
                <a:cs typeface="B Nazanin" pitchFamily="2" charset="-78"/>
              </a:rPr>
              <a:t>H</a:t>
            </a:r>
            <a:r>
              <a:rPr lang="fa-IR" dirty="0" smtClean="0">
                <a:cs typeface="B Nazanin" pitchFamily="2" charset="-78"/>
              </a:rPr>
              <a:t> (تاژک).</a:t>
            </a:r>
          </a:p>
          <a:p>
            <a:r>
              <a:rPr lang="fa-IR" dirty="0" smtClean="0">
                <a:cs typeface="B Nazanin" pitchFamily="2" charset="-78"/>
              </a:rPr>
              <a:t>کولی سین ها(باکتریوسین ها): </a:t>
            </a:r>
          </a:p>
          <a:p>
            <a:r>
              <a:rPr lang="fa-IR" dirty="0" smtClean="0">
                <a:cs typeface="B Nazanin" pitchFamily="2" charset="-78"/>
              </a:rPr>
              <a:t>ماده ای که برخی از گرم منفی ها بر علیه بقیه باکتریها ترشح میکنند. </a:t>
            </a: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387093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Genus </a:t>
            </a:r>
            <a:r>
              <a:rPr lang="en-US" dirty="0" err="1" smtClean="0">
                <a:solidFill>
                  <a:srgbClr val="FF0000"/>
                </a:solidFill>
              </a:rPr>
              <a:t>Escherchia</a:t>
            </a:r>
            <a:r>
              <a:rPr lang="en-US" dirty="0" smtClean="0">
                <a:solidFill>
                  <a:srgbClr val="FF0000"/>
                </a:solidFill>
              </a:rPr>
              <a:t>: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مهمترین گونه این جنس </a:t>
            </a:r>
            <a:r>
              <a:rPr lang="en-US" dirty="0" err="1" smtClean="0">
                <a:solidFill>
                  <a:srgbClr val="FF0000"/>
                </a:solidFill>
                <a:cs typeface="B Nazanin" pitchFamily="2" charset="-78"/>
              </a:rPr>
              <a:t>E.coli</a:t>
            </a:r>
            <a:r>
              <a:rPr lang="fa-IR" dirty="0" smtClean="0">
                <a:cs typeface="B Nazanin" pitchFamily="2" charset="-78"/>
              </a:rPr>
              <a:t> است ساکن روده انسان و حیوان،وجود ان در اب اشامیدنی شاخص آلودگی آب با مدفوع</a:t>
            </a:r>
          </a:p>
          <a:p>
            <a:r>
              <a:rPr lang="fa-IR" dirty="0">
                <a:cs typeface="B Nazanin" pitchFamily="2" charset="-78"/>
              </a:rPr>
              <a:t>ا</a:t>
            </a:r>
            <a:r>
              <a:rPr lang="fa-IR" dirty="0" smtClean="0">
                <a:cs typeface="B Nazanin" pitchFamily="2" charset="-78"/>
              </a:rPr>
              <a:t>ست. </a:t>
            </a:r>
          </a:p>
          <a:p>
            <a:r>
              <a:rPr lang="fa-IR" dirty="0" smtClean="0">
                <a:cs typeface="B Nazanin" pitchFamily="2" charset="-78"/>
              </a:rPr>
              <a:t>تولید انتروتوکسین میکند،که باعث بیماری دستگاه گوارش و اسهال میشود وباعث دفع آب و الکترولیت از روده کوچک میشود.</a:t>
            </a:r>
          </a:p>
          <a:p>
            <a:r>
              <a:rPr lang="fa-IR" dirty="0" smtClean="0">
                <a:cs typeface="B Nazanin" pitchFamily="2" charset="-78"/>
              </a:rPr>
              <a:t>سم حساس به حرارت(</a:t>
            </a:r>
            <a:r>
              <a:rPr lang="en-US" dirty="0" smtClean="0">
                <a:cs typeface="B Nazanin" pitchFamily="2" charset="-78"/>
              </a:rPr>
              <a:t>LT</a:t>
            </a:r>
            <a:r>
              <a:rPr lang="fa-IR" dirty="0" smtClean="0">
                <a:cs typeface="B Nazanin" pitchFamily="2" charset="-78"/>
              </a:rPr>
              <a:t>)مثل انتروتوکسین </a:t>
            </a:r>
            <a:r>
              <a:rPr lang="en-US" dirty="0" smtClean="0">
                <a:cs typeface="B Nazanin" pitchFamily="2" charset="-78"/>
              </a:rPr>
              <a:t>Vibrio</a:t>
            </a:r>
            <a:r>
              <a:rPr lang="fa-IR" dirty="0" smtClean="0">
                <a:cs typeface="B Nazanin" pitchFamily="2" charset="-78"/>
              </a:rPr>
              <a:t> است.</a:t>
            </a:r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257981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7504" y="188640"/>
            <a:ext cx="9036496" cy="6624736"/>
          </a:xfrm>
        </p:spPr>
        <p:txBody>
          <a:bodyPr/>
          <a:lstStyle/>
          <a:p>
            <a:r>
              <a:rPr lang="fa-IR" dirty="0" smtClean="0"/>
              <a:t>سم </a:t>
            </a:r>
            <a:r>
              <a:rPr lang="en-US" dirty="0" smtClean="0"/>
              <a:t>ST</a:t>
            </a:r>
            <a:r>
              <a:rPr lang="fa-IR" dirty="0" smtClean="0"/>
              <a:t>مقاوم به حرارت،شباهت به سم شیگلا دارد.</a:t>
            </a:r>
          </a:p>
          <a:p>
            <a:r>
              <a:rPr lang="fa-IR" dirty="0" smtClean="0"/>
              <a:t>فاکتور بیماریزای دیگر</a:t>
            </a:r>
            <a:r>
              <a:rPr lang="en-US" dirty="0" smtClean="0"/>
              <a:t>Hemolytic</a:t>
            </a:r>
            <a:r>
              <a:rPr lang="fa-IR" dirty="0" smtClean="0"/>
              <a:t> است باعث عفونت خارجی وکلیه میشود. </a:t>
            </a:r>
            <a:endParaRPr lang="fa-IR" dirty="0" smtClean="0">
              <a:solidFill>
                <a:srgbClr val="00B050"/>
              </a:solidFill>
            </a:endParaRPr>
          </a:p>
          <a:p>
            <a:r>
              <a:rPr lang="fa-IR" dirty="0" smtClean="0">
                <a:solidFill>
                  <a:srgbClr val="00B050"/>
                </a:solidFill>
              </a:rPr>
              <a:t>بیماریزایی</a:t>
            </a:r>
            <a:r>
              <a:rPr lang="fa-IR" dirty="0" smtClean="0">
                <a:solidFill>
                  <a:srgbClr val="FF0000"/>
                </a:solidFill>
              </a:rPr>
              <a:t>»»»»</a:t>
            </a:r>
            <a:r>
              <a:rPr lang="fa-IR" dirty="0" smtClean="0">
                <a:solidFill>
                  <a:srgbClr val="00B050"/>
                </a:solidFill>
              </a:rPr>
              <a:t> 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عفونت دستگاه ادراری</a:t>
            </a:r>
            <a:r>
              <a:rPr lang="fa-IR" dirty="0" smtClean="0"/>
              <a:t>: این باکتری شایعترین عامل عفونت دستگاه ادراری است علائم شامل تکرار ادرار،سوزش، خون در ادرار،چرک و درد پهلو.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سپسیس</a:t>
            </a:r>
            <a:r>
              <a:rPr lang="fa-IR" dirty="0" smtClean="0"/>
              <a:t>: مکانیسم دفاعی ناقص بدن ،اشرشیاکلی به جریان خون میرسد.</a:t>
            </a:r>
          </a:p>
          <a:p>
            <a:r>
              <a:rPr lang="fa-IR" dirty="0" smtClean="0">
                <a:solidFill>
                  <a:srgbClr val="FF0000"/>
                </a:solidFill>
              </a:rPr>
              <a:t>ممننژیت</a:t>
            </a:r>
            <a:r>
              <a:rPr lang="fa-IR" dirty="0" smtClean="0"/>
              <a:t>: اشرشیاکلی و استرپتوکوک سردسته علل ممنژیت نوزادان است.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3244405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 smtClean="0">
                <a:solidFill>
                  <a:srgbClr val="00B050"/>
                </a:solidFill>
              </a:rPr>
              <a:t>بیماری اسهالی</a:t>
            </a:r>
            <a:endParaRPr lang="fa-IR" dirty="0">
              <a:solidFill>
                <a:srgbClr val="00B05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اشرشیاکلی با چسبیدن به سلولهای اپی تلیال روده بزرگ و کوچک باعث </a:t>
            </a:r>
            <a:r>
              <a:rPr lang="en-US" dirty="0" smtClean="0">
                <a:cs typeface="B Nazanin" pitchFamily="2" charset="-78"/>
              </a:rPr>
              <a:t>EPEC ,ETEC,EHEC</a:t>
            </a:r>
            <a:r>
              <a:rPr lang="fa-IR" dirty="0" smtClean="0">
                <a:cs typeface="B Nazanin" pitchFamily="2" charset="-78"/>
              </a:rPr>
              <a:t> میشود.</a:t>
            </a:r>
          </a:p>
          <a:p>
            <a:endParaRPr lang="fa-IR" dirty="0">
              <a:cs typeface="B Nazanin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179492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>
                <a:solidFill>
                  <a:srgbClr val="00B050"/>
                </a:solidFill>
              </a:rPr>
              <a:t>Klebsiella</a:t>
            </a:r>
            <a:r>
              <a:rPr lang="en-US" dirty="0" smtClean="0"/>
              <a:t> </a:t>
            </a:r>
            <a:r>
              <a:rPr lang="fa-IR" dirty="0" smtClean="0"/>
              <a:t> </a:t>
            </a:r>
            <a:endParaRPr lang="fa-I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a-IR" dirty="0" smtClean="0"/>
              <a:t>کلبسیلا پنمونیه در دستگاه تنفسی و مدفوع یافت میشود. </a:t>
            </a:r>
          </a:p>
          <a:p>
            <a:r>
              <a:rPr lang="fa-IR" dirty="0" smtClean="0"/>
              <a:t>باعث نکروز و خونریزی شدید ریه میشود. باکترمی و عفونت بیمارستانی و مجاری ادراری  میدهد.</a:t>
            </a:r>
          </a:p>
          <a:p>
            <a:r>
              <a:rPr lang="fa-IR" dirty="0" smtClean="0"/>
              <a:t>دارای کپسول پلی ساکاریدی بزرگ دارد</a:t>
            </a:r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13545897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a-IR" dirty="0">
                <a:solidFill>
                  <a:srgbClr val="FF0000"/>
                </a:solidFill>
                <a:ea typeface="Calibri"/>
                <a:cs typeface="Arial"/>
              </a:rPr>
              <a:t>پروتئوس </a:t>
            </a:r>
            <a:r>
              <a:rPr lang="en-US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dirty="0" err="1">
                <a:solidFill>
                  <a:srgbClr val="FF0000"/>
                </a:solidFill>
                <a:ea typeface="Calibri"/>
                <a:cs typeface="Arial"/>
              </a:rPr>
              <a:t>proteus</a:t>
            </a:r>
            <a:endParaRPr lang="fa-IR" dirty="0">
              <a:solidFill>
                <a:srgbClr val="FF00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</a:rPr>
              <a:t>این خانواده بعلت داشتن انزیم فنیل آلانین دآمیناز براحتی از بقیه تشخیص داده میشود. اوره را شکسته، متحرک، روی بلاد آگار </a:t>
            </a:r>
            <a:r>
              <a:rPr lang="en-US" dirty="0">
                <a:ea typeface="Calibri"/>
                <a:cs typeface="Arial"/>
              </a:rPr>
              <a:t> swarming </a:t>
            </a:r>
            <a:r>
              <a:rPr lang="fa-IR" dirty="0">
                <a:ea typeface="Calibri"/>
              </a:rPr>
              <a:t> از خود میدهد. </a:t>
            </a:r>
            <a:endParaRPr lang="en-US" dirty="0">
              <a:ea typeface="Calibri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8396900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>
                <a:ea typeface="Calibri"/>
              </a:rPr>
              <a:t>گونه های پروتئوس تنها زمانی که از روده خارج میشوند در انسان ایجاد بیماری میکنند. عموما سبب </a:t>
            </a:r>
            <a:r>
              <a:rPr lang="en-US" dirty="0">
                <a:ea typeface="Calibri"/>
                <a:cs typeface="Arial"/>
              </a:rPr>
              <a:t>UTI</a:t>
            </a:r>
            <a:r>
              <a:rPr lang="fa-IR" dirty="0">
                <a:ea typeface="Calibri"/>
              </a:rPr>
              <a:t> و عفونت بیمارستانی میشوند. پروتئوس اوره را در مجاری ادرای شکسته و محیط قلیایی میشود</a:t>
            </a:r>
            <a:r>
              <a:rPr lang="fa-IR" dirty="0" smtClean="0">
                <a:ea typeface="Calibri"/>
              </a:rPr>
              <a:t>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a-IR" dirty="0" smtClean="0">
                <a:ea typeface="Calibri"/>
              </a:rPr>
              <a:t> </a:t>
            </a:r>
            <a:r>
              <a:rPr lang="fa-IR" dirty="0">
                <a:ea typeface="Calibri"/>
              </a:rPr>
              <a:t>در شرایط قلیایی املاح کلسیم و منیزیم رسوب میکند و سبب سنگ مجاری ادرای یا </a:t>
            </a:r>
            <a:r>
              <a:rPr lang="en-US" dirty="0">
                <a:solidFill>
                  <a:srgbClr val="FF0000"/>
                </a:solidFill>
                <a:ea typeface="Calibri"/>
                <a:cs typeface="Arial"/>
              </a:rPr>
              <a:t>urinary </a:t>
            </a:r>
            <a:r>
              <a:rPr lang="en-US" dirty="0" err="1">
                <a:solidFill>
                  <a:srgbClr val="FF0000"/>
                </a:solidFill>
                <a:ea typeface="Calibri"/>
                <a:cs typeface="Arial"/>
              </a:rPr>
              <a:t>culculi</a:t>
            </a:r>
            <a:r>
              <a:rPr lang="en-US" dirty="0">
                <a:solidFill>
                  <a:srgbClr val="FF0000"/>
                </a:solidFill>
                <a:ea typeface="Calibri"/>
                <a:cs typeface="Arial"/>
              </a:rPr>
              <a:t> </a:t>
            </a:r>
            <a:r>
              <a:rPr lang="en-US" dirty="0">
                <a:solidFill>
                  <a:srgbClr val="FF0000"/>
                </a:solidFill>
                <a:latin typeface="Arial"/>
                <a:ea typeface="Calibri"/>
                <a:cs typeface="Arial"/>
              </a:rPr>
              <a:t> </a:t>
            </a:r>
            <a:r>
              <a:rPr lang="fa-IR" dirty="0">
                <a:latin typeface="Arial"/>
                <a:ea typeface="Calibri"/>
              </a:rPr>
              <a:t>میشود. </a:t>
            </a:r>
            <a:endParaRPr lang="fa-IR" dirty="0" smtClean="0">
              <a:latin typeface="Arial"/>
              <a:ea typeface="Calibri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dirty="0" smtClean="0">
                <a:ea typeface="Calibri"/>
                <a:cs typeface="Arial"/>
              </a:rPr>
              <a:t>pH</a:t>
            </a:r>
            <a:r>
              <a:rPr lang="fa-IR" dirty="0" smtClean="0">
                <a:ea typeface="Calibri"/>
              </a:rPr>
              <a:t> </a:t>
            </a:r>
            <a:r>
              <a:rPr lang="fa-IR" dirty="0">
                <a:ea typeface="Calibri"/>
              </a:rPr>
              <a:t>قلیایی سبب تخریب سلولهای اپیتلیال مجاری ادراری شده و زمینه را برای عفونت ثانویه آماده میکند. </a:t>
            </a:r>
            <a:endParaRPr lang="en-US" dirty="0">
              <a:ea typeface="Calibri"/>
              <a:cs typeface="Arial"/>
            </a:endParaRPr>
          </a:p>
          <a:p>
            <a:endParaRPr lang="fa-IR" dirty="0"/>
          </a:p>
        </p:txBody>
      </p:sp>
    </p:spTree>
    <p:extLst>
      <p:ext uri="{BB962C8B-B14F-4D97-AF65-F5344CB8AC3E}">
        <p14:creationId xmlns:p14="http://schemas.microsoft.com/office/powerpoint/2010/main" val="25972086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136</TotalTime>
  <Words>749</Words>
  <Application>Microsoft Office PowerPoint</Application>
  <PresentationFormat>On-screen Show (4:3)</PresentationFormat>
  <Paragraphs>51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باسیل های گرم منفی روده ای(انتروباکتریاسه)</vt:lpstr>
      <vt:lpstr>PowerPoint Presentation</vt:lpstr>
      <vt:lpstr>ساختار انتی ژنی</vt:lpstr>
      <vt:lpstr>Genus Escherchia:</vt:lpstr>
      <vt:lpstr>PowerPoint Presentation</vt:lpstr>
      <vt:lpstr>بیماری اسهالی</vt:lpstr>
      <vt:lpstr>Klebsiella  </vt:lpstr>
      <vt:lpstr>پروتئوس  proteus</vt:lpstr>
      <vt:lpstr>PowerPoint Presentation</vt:lpstr>
      <vt:lpstr>شیگلا shigellae</vt:lpstr>
      <vt:lpstr>بیماریزایی:</vt:lpstr>
      <vt:lpstr>سموم: </vt:lpstr>
      <vt:lpstr>Clinical infection یافته های بالینی: </vt:lpstr>
      <vt:lpstr>کشت:</vt:lpstr>
      <vt:lpstr>اپیدمیولوژی،پیشگیری،کنترل</vt:lpstr>
      <vt:lpstr>PowerPoint Presentation</vt:lpstr>
      <vt:lpstr>T.S.I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917-112-1958</dc:creator>
  <cp:lastModifiedBy>917-112-1958</cp:lastModifiedBy>
  <cp:revision>31</cp:revision>
  <dcterms:created xsi:type="dcterms:W3CDTF">2013-11-26T16:28:23Z</dcterms:created>
  <dcterms:modified xsi:type="dcterms:W3CDTF">2013-11-28T15:06:53Z</dcterms:modified>
</cp:coreProperties>
</file>