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301C72-2E30-4F3B-9B7D-1250632638F4}"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D7E88-5CB2-4899-8B8D-F847EF3E97B5}" type="slidenum">
              <a:rPr lang="en-US" smtClean="0"/>
              <a:t>‹#›</a:t>
            </a:fld>
            <a:endParaRPr lang="en-US"/>
          </a:p>
        </p:txBody>
      </p:sp>
    </p:spTree>
    <p:extLst>
      <p:ext uri="{BB962C8B-B14F-4D97-AF65-F5344CB8AC3E}">
        <p14:creationId xmlns:p14="http://schemas.microsoft.com/office/powerpoint/2010/main" val="4033739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301C72-2E30-4F3B-9B7D-1250632638F4}"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D7E88-5CB2-4899-8B8D-F847EF3E97B5}" type="slidenum">
              <a:rPr lang="en-US" smtClean="0"/>
              <a:t>‹#›</a:t>
            </a:fld>
            <a:endParaRPr lang="en-US"/>
          </a:p>
        </p:txBody>
      </p:sp>
    </p:spTree>
    <p:extLst>
      <p:ext uri="{BB962C8B-B14F-4D97-AF65-F5344CB8AC3E}">
        <p14:creationId xmlns:p14="http://schemas.microsoft.com/office/powerpoint/2010/main" val="1236427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301C72-2E30-4F3B-9B7D-1250632638F4}"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D7E88-5CB2-4899-8B8D-F847EF3E97B5}" type="slidenum">
              <a:rPr lang="en-US" smtClean="0"/>
              <a:t>‹#›</a:t>
            </a:fld>
            <a:endParaRPr lang="en-US"/>
          </a:p>
        </p:txBody>
      </p:sp>
    </p:spTree>
    <p:extLst>
      <p:ext uri="{BB962C8B-B14F-4D97-AF65-F5344CB8AC3E}">
        <p14:creationId xmlns:p14="http://schemas.microsoft.com/office/powerpoint/2010/main" val="949819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301C72-2E30-4F3B-9B7D-1250632638F4}"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D7E88-5CB2-4899-8B8D-F847EF3E97B5}" type="slidenum">
              <a:rPr lang="en-US" smtClean="0"/>
              <a:t>‹#›</a:t>
            </a:fld>
            <a:endParaRPr lang="en-US"/>
          </a:p>
        </p:txBody>
      </p:sp>
    </p:spTree>
    <p:extLst>
      <p:ext uri="{BB962C8B-B14F-4D97-AF65-F5344CB8AC3E}">
        <p14:creationId xmlns:p14="http://schemas.microsoft.com/office/powerpoint/2010/main" val="85249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B301C72-2E30-4F3B-9B7D-1250632638F4}"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D7E88-5CB2-4899-8B8D-F847EF3E97B5}" type="slidenum">
              <a:rPr lang="en-US" smtClean="0"/>
              <a:t>‹#›</a:t>
            </a:fld>
            <a:endParaRPr lang="en-US"/>
          </a:p>
        </p:txBody>
      </p:sp>
    </p:spTree>
    <p:extLst>
      <p:ext uri="{BB962C8B-B14F-4D97-AF65-F5344CB8AC3E}">
        <p14:creationId xmlns:p14="http://schemas.microsoft.com/office/powerpoint/2010/main" val="1687954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301C72-2E30-4F3B-9B7D-1250632638F4}" type="datetimeFigureOut">
              <a:rPr lang="en-US" smtClean="0"/>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6D7E88-5CB2-4899-8B8D-F847EF3E97B5}" type="slidenum">
              <a:rPr lang="en-US" smtClean="0"/>
              <a:t>‹#›</a:t>
            </a:fld>
            <a:endParaRPr lang="en-US"/>
          </a:p>
        </p:txBody>
      </p:sp>
    </p:spTree>
    <p:extLst>
      <p:ext uri="{BB962C8B-B14F-4D97-AF65-F5344CB8AC3E}">
        <p14:creationId xmlns:p14="http://schemas.microsoft.com/office/powerpoint/2010/main" val="1369600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301C72-2E30-4F3B-9B7D-1250632638F4}" type="datetimeFigureOut">
              <a:rPr lang="en-US" smtClean="0"/>
              <a:t>4/2/2020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6D7E88-5CB2-4899-8B8D-F847EF3E97B5}" type="slidenum">
              <a:rPr lang="en-US" smtClean="0"/>
              <a:t>‹#›</a:t>
            </a:fld>
            <a:endParaRPr lang="en-US"/>
          </a:p>
        </p:txBody>
      </p:sp>
    </p:spTree>
    <p:extLst>
      <p:ext uri="{BB962C8B-B14F-4D97-AF65-F5344CB8AC3E}">
        <p14:creationId xmlns:p14="http://schemas.microsoft.com/office/powerpoint/2010/main" val="1124929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301C72-2E30-4F3B-9B7D-1250632638F4}" type="datetimeFigureOut">
              <a:rPr lang="en-US" smtClean="0"/>
              <a:t>4/2/2020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6D7E88-5CB2-4899-8B8D-F847EF3E97B5}" type="slidenum">
              <a:rPr lang="en-US" smtClean="0"/>
              <a:t>‹#›</a:t>
            </a:fld>
            <a:endParaRPr lang="en-US"/>
          </a:p>
        </p:txBody>
      </p:sp>
    </p:spTree>
    <p:extLst>
      <p:ext uri="{BB962C8B-B14F-4D97-AF65-F5344CB8AC3E}">
        <p14:creationId xmlns:p14="http://schemas.microsoft.com/office/powerpoint/2010/main" val="1096243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301C72-2E30-4F3B-9B7D-1250632638F4}" type="datetimeFigureOut">
              <a:rPr lang="en-US" smtClean="0"/>
              <a:t>4/2/2020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6D7E88-5CB2-4899-8B8D-F847EF3E97B5}" type="slidenum">
              <a:rPr lang="en-US" smtClean="0"/>
              <a:t>‹#›</a:t>
            </a:fld>
            <a:endParaRPr lang="en-US"/>
          </a:p>
        </p:txBody>
      </p:sp>
    </p:spTree>
    <p:extLst>
      <p:ext uri="{BB962C8B-B14F-4D97-AF65-F5344CB8AC3E}">
        <p14:creationId xmlns:p14="http://schemas.microsoft.com/office/powerpoint/2010/main" val="3846985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B301C72-2E30-4F3B-9B7D-1250632638F4}" type="datetimeFigureOut">
              <a:rPr lang="en-US" smtClean="0"/>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6D7E88-5CB2-4899-8B8D-F847EF3E97B5}" type="slidenum">
              <a:rPr lang="en-US" smtClean="0"/>
              <a:t>‹#›</a:t>
            </a:fld>
            <a:endParaRPr lang="en-US"/>
          </a:p>
        </p:txBody>
      </p:sp>
    </p:spTree>
    <p:extLst>
      <p:ext uri="{BB962C8B-B14F-4D97-AF65-F5344CB8AC3E}">
        <p14:creationId xmlns:p14="http://schemas.microsoft.com/office/powerpoint/2010/main" val="691974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B301C72-2E30-4F3B-9B7D-1250632638F4}" type="datetimeFigureOut">
              <a:rPr lang="en-US" smtClean="0"/>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6D7E88-5CB2-4899-8B8D-F847EF3E97B5}" type="slidenum">
              <a:rPr lang="en-US" smtClean="0"/>
              <a:t>‹#›</a:t>
            </a:fld>
            <a:endParaRPr lang="en-US"/>
          </a:p>
        </p:txBody>
      </p:sp>
    </p:spTree>
    <p:extLst>
      <p:ext uri="{BB962C8B-B14F-4D97-AF65-F5344CB8AC3E}">
        <p14:creationId xmlns:p14="http://schemas.microsoft.com/office/powerpoint/2010/main" val="1201030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301C72-2E30-4F3B-9B7D-1250632638F4}" type="datetimeFigureOut">
              <a:rPr lang="en-US" smtClean="0"/>
              <a:t>4/2/2020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D7E88-5CB2-4899-8B8D-F847EF3E97B5}" type="slidenum">
              <a:rPr lang="en-US" smtClean="0"/>
              <a:t>‹#›</a:t>
            </a:fld>
            <a:endParaRPr lang="en-US"/>
          </a:p>
        </p:txBody>
      </p:sp>
    </p:spTree>
    <p:extLst>
      <p:ext uri="{BB962C8B-B14F-4D97-AF65-F5344CB8AC3E}">
        <p14:creationId xmlns:p14="http://schemas.microsoft.com/office/powerpoint/2010/main" val="4215672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2" name="Title 1"/>
          <p:cNvSpPr>
            <a:spLocks noGrp="1"/>
          </p:cNvSpPr>
          <p:nvPr>
            <p:ph type="title"/>
          </p:nvPr>
        </p:nvSpPr>
        <p:spPr>
          <a:xfrm>
            <a:off x="838200" y="365125"/>
            <a:ext cx="10515600" cy="4537801"/>
          </a:xfrm>
        </p:spPr>
        <p:txBody>
          <a:bodyPr>
            <a:normAutofit fontScale="90000"/>
          </a:bodyPr>
          <a:lstStyle/>
          <a:p>
            <a:pPr marL="0" marR="0" algn="r">
              <a:lnSpc>
                <a:spcPct val="107000"/>
              </a:lnSpc>
              <a:spcBef>
                <a:spcPts val="0"/>
              </a:spcBef>
              <a:spcAft>
                <a:spcPts val="800"/>
              </a:spcAft>
            </a:pPr>
            <a:r>
              <a:rPr lang="fa-IR" sz="2800" b="1" dirty="0" smtClean="0">
                <a:effectLst/>
                <a:latin typeface="Calibri" panose="020F0502020204030204" pitchFamily="34" charset="0"/>
                <a:ea typeface="Calibri" panose="020F0502020204030204" pitchFamily="34" charset="0"/>
                <a:cs typeface="B Nazanin" panose="00000400000000000000" pitchFamily="2" charset="-78"/>
              </a:rPr>
              <a:t>ارزیابی داده های تجزیه ای</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در تجزیه و اندازه گیری  یک آنالیت بعد از بدست آوردن نتایج باید نتایج به دست آمده توسط داده های آماری</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ارزیابی شود تا به درستی آنها اطمینان کنیم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در این فصل به معرفی برخی از پارامتر های آماری می پردازند</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a:t>
            </a:r>
            <a:r>
              <a:rPr lang="ar-SA" sz="2000" dirty="0">
                <a:solidFill>
                  <a:prstClr val="black"/>
                </a:solidFill>
                <a:latin typeface="Calibri" panose="020F0502020204030204" pitchFamily="34" charset="0"/>
                <a:ea typeface="Calibri" panose="020F0502020204030204" pitchFamily="34" charset="0"/>
                <a:cs typeface="B Nazanin" panose="00000400000000000000" pitchFamily="2" charset="-78"/>
              </a:rPr>
              <a:t> قبل از آنکه به معرفی پارامترهای آماری بپردازیم ابتدا انواع خطاها را معرفی می </a:t>
            </a:r>
            <a:r>
              <a:rPr lang="ar-SA" sz="2000" dirty="0" smtClean="0">
                <a:solidFill>
                  <a:prstClr val="black"/>
                </a:solidFill>
                <a:latin typeface="Calibri" panose="020F0502020204030204" pitchFamily="34" charset="0"/>
                <a:ea typeface="Calibri" panose="020F0502020204030204" pitchFamily="34" charset="0"/>
                <a:cs typeface="B Nazanin" panose="00000400000000000000" pitchFamily="2" charset="-78"/>
              </a:rPr>
              <a:t>کن</a:t>
            </a:r>
            <a:r>
              <a:rPr lang="fa-IR" sz="2000" dirty="0" smtClean="0">
                <a:solidFill>
                  <a:prstClr val="black"/>
                </a:solidFill>
                <a:latin typeface="Calibri" panose="020F0502020204030204" pitchFamily="34" charset="0"/>
                <a:ea typeface="Calibri" panose="020F0502020204030204" pitchFamily="34" charset="0"/>
                <a:cs typeface="B Nazanin" panose="00000400000000000000" pitchFamily="2" charset="-78"/>
              </a:rPr>
              <a:t>یم</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b="1" dirty="0" smtClean="0">
                <a:effectLst/>
                <a:latin typeface="Calibri" panose="020F0502020204030204" pitchFamily="34" charset="0"/>
                <a:ea typeface="Calibri" panose="020F0502020204030204" pitchFamily="34" charset="0"/>
                <a:cs typeface="B Nazanin" panose="00000400000000000000" pitchFamily="2" charset="-78"/>
              </a:rPr>
              <a:t>نکته :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در اندازه‌گیری بهترین نتیجه زمانی به دست می آید که اندازه گیری از راه های مختلف و با کمک روش های مختلف انجام شده باشد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b="1" dirty="0" smtClean="0">
                <a:effectLst/>
                <a:latin typeface="Calibri" panose="020F0502020204030204" pitchFamily="34" charset="0"/>
                <a:ea typeface="Calibri" panose="020F0502020204030204" pitchFamily="34" charset="0"/>
                <a:cs typeface="B Nazanin" panose="00000400000000000000" pitchFamily="2" charset="-78"/>
              </a:rPr>
              <a:t>نکته:</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در یک تجزیه خوب زمانی نتایج ارزشمند و مناسب است است که حداقل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۳</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تا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۵</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بار آزمایش تکرار شده باشد</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انواع</a:t>
            </a:r>
            <a:r>
              <a:rPr lang="ar-SA" sz="2000" b="1" dirty="0" smtClean="0">
                <a:effectLst/>
                <a:latin typeface="Calibri" panose="020F0502020204030204" pitchFamily="34" charset="0"/>
                <a:ea typeface="Calibri" panose="020F0502020204030204" pitchFamily="34" charset="0"/>
                <a:cs typeface="Cambria" panose="02040503050406030204" pitchFamily="18" charset="0"/>
              </a:rPr>
              <a:t>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 خطاها</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به طور کلی در یک اندازه گیری </a:t>
            </a:r>
            <a:r>
              <a:rPr lang="ar-SA" sz="2000" dirty="0" smtClean="0">
                <a:effectLst/>
                <a:latin typeface="Calibri" panose="020F0502020204030204" pitchFamily="34" charset="0"/>
                <a:ea typeface="Calibri" panose="020F0502020204030204" pitchFamily="34" charset="0"/>
                <a:cs typeface="Cambria" panose="02040503050406030204" pitchFamily="18"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سه نوع خطا وجود دارد این خطاها عبارتند از خطای بزرگ یا درشت</a:t>
            </a:r>
            <a:r>
              <a:rPr lang="ar-SA" sz="2000" dirty="0" smtClean="0">
                <a:effectLst/>
                <a:latin typeface="Calibri" panose="020F0502020204030204" pitchFamily="34" charset="0"/>
                <a:ea typeface="Calibri" panose="020F0502020204030204" pitchFamily="34" charset="0"/>
                <a:cs typeface="Cambria" panose="02040503050406030204" pitchFamily="18"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 خطا ی تصادفی و خطای سیستماتیک </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1600" dirty="0" smtClean="0">
                <a:effectLst/>
                <a:latin typeface="Calibri" panose="020F0502020204030204" pitchFamily="34" charset="0"/>
                <a:ea typeface="Calibri" panose="020F0502020204030204" pitchFamily="34" charset="0"/>
                <a:cs typeface="Arial" panose="020B0604020202020204" pitchFamily="34" charset="0"/>
              </a:rPr>
              <a:t>1-</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خطای درشت یا خطای بزرگ</a:t>
            </a:r>
            <a:r>
              <a:rPr lang="en-US" sz="2000" b="1" dirty="0" smtClean="0">
                <a:effectLst/>
                <a:latin typeface="Calibri" panose="020F0502020204030204" pitchFamily="34" charset="0"/>
                <a:ea typeface="Calibri" panose="020F0502020204030204" pitchFamily="34" charset="0"/>
                <a:cs typeface="B Nazanin" panose="00000400000000000000" pitchFamily="2" charset="-78"/>
              </a:rPr>
              <a:t> </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برای تشخیص این خطا نیاز به تکرار آزمایش نیست و با یک بار آزمایش می توان این خطا را مشخص کرد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مانند خطا در یادداشت کردن نتایح یا خراب بودن شیر بورت</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endParaRPr lang="en-US" sz="2000" dirty="0">
              <a:cs typeface="B Nazanin" panose="00000400000000000000" pitchFamily="2" charset="-78"/>
            </a:endParaRPr>
          </a:p>
        </p:txBody>
      </p:sp>
      <p:pic>
        <p:nvPicPr>
          <p:cNvPr id="4" name="Recorded Soundآمار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93331" y="4307931"/>
            <a:ext cx="487363" cy="487363"/>
          </a:xfrm>
          <a:prstGeom prst="rect">
            <a:avLst/>
          </a:prstGeom>
        </p:spPr>
      </p:pic>
    </p:spTree>
    <p:extLst>
      <p:ext uri="{BB962C8B-B14F-4D97-AF65-F5344CB8AC3E}">
        <p14:creationId xmlns:p14="http://schemas.microsoft.com/office/powerpoint/2010/main" val="37173663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0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242596"/>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2" name="Title 1"/>
          <p:cNvSpPr>
            <a:spLocks noGrp="1"/>
          </p:cNvSpPr>
          <p:nvPr>
            <p:ph type="title"/>
          </p:nvPr>
        </p:nvSpPr>
        <p:spPr>
          <a:xfrm>
            <a:off x="838200" y="365125"/>
            <a:ext cx="10515600" cy="5587806"/>
          </a:xfrm>
        </p:spPr>
        <p:txBody>
          <a:bodyPr>
            <a:normAutofit/>
          </a:bodyPr>
          <a:lstStyle/>
          <a:p>
            <a:pPr marL="0" marR="0" algn="r" rtl="1">
              <a:lnSpc>
                <a:spcPct val="107000"/>
              </a:lnSpc>
              <a:spcBef>
                <a:spcPts val="0"/>
              </a:spcBef>
              <a:spcAft>
                <a:spcPts val="800"/>
              </a:spcAft>
            </a:pPr>
            <a:r>
              <a:rPr lang="fa-IR" sz="2000" b="1" dirty="0" smtClean="0">
                <a:effectLst/>
                <a:latin typeface="Calibri" panose="020F0502020204030204" pitchFamily="34" charset="0"/>
                <a:ea typeface="Calibri" panose="020F0502020204030204" pitchFamily="34" charset="0"/>
                <a:cs typeface="B Nazanin" panose="00000400000000000000" pitchFamily="2" charset="-78"/>
              </a:rPr>
              <a:t>2-</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خطای سیستماتیک یا معین </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خطاهایی هستند که منابع آنها مشخص است و این خطاها شامل خطای فردی ،خطای دستگاهی و خطای روشی است این خطا روی صحت نتایج اثر دارد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b="1" dirty="0" smtClean="0">
                <a:effectLst/>
                <a:latin typeface="Calibri" panose="020F0502020204030204" pitchFamily="34" charset="0"/>
                <a:ea typeface="Calibri" panose="020F0502020204030204" pitchFamily="34" charset="0"/>
                <a:cs typeface="B Nazanin" panose="00000400000000000000" pitchFamily="2" charset="-78"/>
              </a:rPr>
              <a:t>ا</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 خطای فردی</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 این خطا ناشی از کم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تجربه</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گی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و عدم آگاهی و همچنین</a:t>
            </a:r>
            <a:r>
              <a:rPr lang="ar-SA" sz="2000" dirty="0" smtClean="0">
                <a:effectLst/>
                <a:latin typeface="Calibri" panose="020F0502020204030204" pitchFamily="34" charset="0"/>
                <a:ea typeface="Calibri" panose="020F0502020204030204" pitchFamily="34" charset="0"/>
                <a:cs typeface="Cambria" panose="02040503050406030204" pitchFamily="18"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تعصب فرد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ایجاد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می شود برای کاهش و برطرف کردن این خطا باید فرد تجربه و آگاهی کافی داشته باشد همچنین شخص آزمایش کننده به دور از تعصب شخصی باشد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b="1" dirty="0" smtClean="0">
                <a:effectLst/>
                <a:latin typeface="Calibri" panose="020F0502020204030204" pitchFamily="34" charset="0"/>
                <a:ea typeface="Calibri" panose="020F0502020204030204" pitchFamily="34" charset="0"/>
                <a:cs typeface="B Nazanin" panose="00000400000000000000" pitchFamily="2" charset="-78"/>
              </a:rPr>
              <a:t>ب</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 خطای دستگاهی </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دستگاههای اندازه گیری به طور ذاتی دارای یک خطای هستند که خطای دستگاهی را نمی توان از بین برد بلکه می توان با ریزتر کردن درجات دستگاه و افزایش دقت اندازه گیری دستگاه میزان خطا را کاهش داد البته یکی از راه های کم کردن خطای دستگاه ها کالیبره کردن آنها قبل از به کارگیری و استفاده می باشد</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b="1" dirty="0">
                <a:latin typeface="Calibri" panose="020F0502020204030204" pitchFamily="34" charset="0"/>
                <a:ea typeface="Calibri" panose="020F0502020204030204" pitchFamily="34" charset="0"/>
                <a:cs typeface="B Nazanin" panose="00000400000000000000" pitchFamily="2" charset="-78"/>
              </a:rPr>
              <a:t>پ-خطای روشی</a:t>
            </a:r>
            <a:r>
              <a:rPr lang="en-US" sz="1600" dirty="0">
                <a:latin typeface="Calibri" panose="020F0502020204030204" pitchFamily="34" charset="0"/>
                <a:ea typeface="Calibri" panose="020F0502020204030204" pitchFamily="34" charset="0"/>
                <a:cs typeface="Arial" panose="020B0604020202020204" pitchFamily="34" charset="0"/>
              </a:rPr>
              <a:t/>
            </a:r>
            <a:br>
              <a:rPr lang="en-US" sz="1600" dirty="0">
                <a:latin typeface="Calibri" panose="020F0502020204030204" pitchFamily="34" charset="0"/>
                <a:ea typeface="Calibri" panose="020F0502020204030204" pitchFamily="34" charset="0"/>
                <a:cs typeface="Arial" panose="020B0604020202020204" pitchFamily="34" charset="0"/>
              </a:rPr>
            </a:br>
            <a:r>
              <a:rPr lang="ar-SA" sz="2000" dirty="0">
                <a:latin typeface="Calibri" panose="020F0502020204030204" pitchFamily="34" charset="0"/>
                <a:ea typeface="Calibri" panose="020F0502020204030204" pitchFamily="34" charset="0"/>
                <a:cs typeface="B Nazanin" panose="00000400000000000000" pitchFamily="2" charset="-78"/>
              </a:rPr>
              <a:t> این خطا مربوط به روش </a:t>
            </a:r>
            <a:r>
              <a:rPr lang="fa-IR" sz="2000" dirty="0" smtClean="0">
                <a:latin typeface="Calibri" panose="020F0502020204030204" pitchFamily="34" charset="0"/>
                <a:ea typeface="Calibri" panose="020F0502020204030204" pitchFamily="34" charset="0"/>
                <a:cs typeface="B Nazanin" panose="00000400000000000000" pitchFamily="2" charset="-78"/>
              </a:rPr>
              <a:t>کار </a:t>
            </a:r>
            <a:r>
              <a:rPr lang="ar-SA" sz="2000" dirty="0" smtClean="0">
                <a:latin typeface="Calibri" panose="020F0502020204030204" pitchFamily="34" charset="0"/>
                <a:ea typeface="Calibri" panose="020F0502020204030204" pitchFamily="34" charset="0"/>
                <a:cs typeface="B Nazanin" panose="00000400000000000000" pitchFamily="2" charset="-78"/>
              </a:rPr>
              <a:t>آزمایش </a:t>
            </a:r>
            <a:r>
              <a:rPr lang="ar-SA" sz="2000" dirty="0">
                <a:latin typeface="Calibri" panose="020F0502020204030204" pitchFamily="34" charset="0"/>
                <a:ea typeface="Calibri" panose="020F0502020204030204" pitchFamily="34" charset="0"/>
                <a:cs typeface="B Nazanin" panose="00000400000000000000" pitchFamily="2" charset="-78"/>
              </a:rPr>
              <a:t>می باشد که ممکن است یک روش دارای خطا باشد برای آنکه مشخص کنیم یک روش دارای </a:t>
            </a:r>
            <a:r>
              <a:rPr lang="ar-SA" sz="2000" dirty="0" smtClean="0">
                <a:latin typeface="Calibri" panose="020F0502020204030204" pitchFamily="34" charset="0"/>
                <a:ea typeface="Calibri" panose="020F0502020204030204" pitchFamily="34" charset="0"/>
                <a:cs typeface="B Nazanin" panose="00000400000000000000" pitchFamily="2" charset="-78"/>
              </a:rPr>
              <a:t>خطا است </a:t>
            </a:r>
            <a:r>
              <a:rPr lang="ar-SA" sz="2000" dirty="0">
                <a:latin typeface="Calibri" panose="020F0502020204030204" pitchFamily="34" charset="0"/>
                <a:ea typeface="Calibri" panose="020F0502020204030204" pitchFamily="34" charset="0"/>
                <a:cs typeface="B Nazanin" panose="00000400000000000000" pitchFamily="2" charset="-78"/>
              </a:rPr>
              <a:t>یا خیر می توانیم با استفاده از راههای زیر به وجود یا عدم وجود خطای روشی پی ببریم</a:t>
            </a:r>
            <a:endParaRPr lang="en-US" sz="2000" dirty="0">
              <a:cs typeface="B Nazanin" panose="00000400000000000000" pitchFamily="2" charset="-78"/>
            </a:endParaRPr>
          </a:p>
        </p:txBody>
      </p:sp>
      <p:pic>
        <p:nvPicPr>
          <p:cNvPr id="5" name="Recorded Soundآمار">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80537" y="5709249"/>
            <a:ext cx="487363" cy="487363"/>
          </a:xfrm>
          <a:prstGeom prst="rect">
            <a:avLst/>
          </a:prstGeom>
        </p:spPr>
      </p:pic>
    </p:spTree>
    <p:extLst>
      <p:ext uri="{BB962C8B-B14F-4D97-AF65-F5344CB8AC3E}">
        <p14:creationId xmlns:p14="http://schemas.microsoft.com/office/powerpoint/2010/main" val="4237771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09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2" name="Title 1"/>
          <p:cNvSpPr>
            <a:spLocks noGrp="1"/>
          </p:cNvSpPr>
          <p:nvPr>
            <p:ph type="title"/>
          </p:nvPr>
        </p:nvSpPr>
        <p:spPr>
          <a:xfrm>
            <a:off x="838200" y="365124"/>
            <a:ext cx="10515600" cy="5086441"/>
          </a:xfrm>
        </p:spPr>
        <p:txBody>
          <a:bodyPr>
            <a:normAutofit/>
          </a:bodyPr>
          <a:lstStyle/>
          <a:p>
            <a:pPr marL="0" marR="0" algn="r">
              <a:lnSpc>
                <a:spcPct val="107000"/>
              </a:lnSpc>
              <a:spcBef>
                <a:spcPts val="0"/>
              </a:spcBef>
              <a:spcAft>
                <a:spcPts val="800"/>
              </a:spcAft>
            </a:pPr>
            <a:r>
              <a:rPr lang="ar-SA" sz="2000" b="1"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b="1" dirty="0">
                <a:latin typeface="Calibri" panose="020F0502020204030204" pitchFamily="34" charset="0"/>
                <a:ea typeface="Calibri" panose="020F0502020204030204" pitchFamily="34" charset="0"/>
                <a:cs typeface="B Nazanin" panose="00000400000000000000" pitchFamily="2" charset="-78"/>
              </a:rPr>
              <a:t>راههای تشخیص خطای روشی</a:t>
            </a:r>
            <a:r>
              <a:rPr lang="en-US" sz="1200" dirty="0">
                <a:latin typeface="Calibri" panose="020F0502020204030204" pitchFamily="34" charset="0"/>
                <a:ea typeface="Calibri" panose="020F0502020204030204" pitchFamily="34" charset="0"/>
                <a:cs typeface="Arial" panose="020B0604020202020204" pitchFamily="34" charset="0"/>
              </a:rPr>
              <a:t/>
            </a:r>
            <a:br>
              <a:rPr lang="en-US" sz="1200" dirty="0">
                <a:latin typeface="Calibri" panose="020F0502020204030204" pitchFamily="34" charset="0"/>
                <a:ea typeface="Calibri" panose="020F0502020204030204" pitchFamily="34" charset="0"/>
                <a:cs typeface="Arial" panose="020B0604020202020204" pitchFamily="34" charset="0"/>
              </a:rPr>
            </a:b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آ-استفاده از یک محلول استاندارد</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 محلول استاندارد محلولی است که  غلظت آن مشخص است . با روش مورد نظر غلظت  محلول استاندارد را اندازه گیری می کنیم اگر مقدار به دست آمده با مقدار واقعی برابر باشد مشخص است که این روش دارای خطا نیست ولی اگر مقدار به دست آمده با مقدار اولیه برابر نباشد نشان دهنده آن است که روش اندازه گیری دارای خطا است</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ب- استفاده از یک روش تجزیه ای که به درستی آن اطمینان داریم </a:t>
            </a:r>
            <a:r>
              <a:rPr lang="ar-SA" sz="2000" b="1" dirty="0" smtClean="0">
                <a:effectLst/>
                <a:latin typeface="Calibri" panose="020F0502020204030204" pitchFamily="34" charset="0"/>
                <a:ea typeface="Calibri" panose="020F0502020204030204" pitchFamily="34" charset="0"/>
                <a:cs typeface="Tahoma" panose="020B0604030504040204" pitchFamily="34" charset="0"/>
              </a:rPr>
              <a:t>: </a:t>
            </a:r>
            <a:r>
              <a:rPr lang="fa-IR" sz="2000" dirty="0" smtClean="0">
                <a:effectLst/>
                <a:latin typeface="Tahoma" panose="020B0604030504040204" pitchFamily="34" charset="0"/>
                <a:ea typeface="Calibri" panose="020F0502020204030204" pitchFamily="34" charset="0"/>
                <a:cs typeface="B Nazanin" panose="00000400000000000000" pitchFamily="2" charset="-78"/>
              </a:rPr>
              <a:t>در</a:t>
            </a:r>
            <a:r>
              <a:rPr lang="fa-IR" sz="2000" b="1"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این</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روش</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نمونه</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مورد نظر</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را</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با</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روشی</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که</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به</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درستی آن اطمینان داریم اندازه گیری می‌کنم اگر نتیجه حاصل از روش دوم با نتیجه روش اول یکسان باشد نشان دهنده آن است که روش اول درست است و اگر در بین نتایج اختلاف وجود داشته باشد نشان دهنده آن است که روش اول دارای خطا می باشد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b="1" dirty="0" smtClean="0">
                <a:effectLst/>
                <a:latin typeface="Calibri" panose="020F0502020204030204" pitchFamily="34" charset="0"/>
                <a:ea typeface="Calibri" panose="020F0502020204030204" pitchFamily="34" charset="0"/>
                <a:cs typeface="B Nazanin" panose="00000400000000000000" pitchFamily="2" charset="-78"/>
              </a:rPr>
              <a:t>پ-استفاده از نمونه شاهد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یکی دیگر از راه های تشخیص خطای روشی استفاده از نمونه شاهد می باشد. نمونه شاهد نمونه ای است که در آن همه ی اجزای نمونه اصلی وجود دارد بجز آنالیت مورد نظر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fa-IR" sz="1600" dirty="0" smtClean="0">
                <a:effectLst/>
                <a:latin typeface="Calibri" panose="020F0502020204030204" pitchFamily="34" charset="0"/>
                <a:ea typeface="Calibri" panose="020F0502020204030204" pitchFamily="34" charset="0"/>
                <a:cs typeface="Arial" panose="020B0604020202020204" pitchFamily="34" charset="0"/>
              </a:rPr>
              <a:t>3</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-خطاهای تصادفی یا نامعین</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این خطا ها منبع و منشاء مشخصی ندارند و هر یک از آنها به تنهایی تاثیر زیادی بر نتیجه آزمایش ندارد ولی اگردر آزمایش چندین خطای تصادفی وجود داشته باشد در این صورت مجموع این خطا باعث تغییر در نتیجه آزمایش می شوند .این خطا روی دقت اثر دارد</a:t>
            </a:r>
            <a:endParaRPr lang="en-US" sz="2000" dirty="0">
              <a:cs typeface="B Nazanin" panose="00000400000000000000" pitchFamily="2" charset="-78"/>
            </a:endParaRPr>
          </a:p>
        </p:txBody>
      </p:sp>
      <p:pic>
        <p:nvPicPr>
          <p:cNvPr id="4" name="Recorded Soundآمار">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39158" y="5423738"/>
            <a:ext cx="487363" cy="487363"/>
          </a:xfrm>
          <a:prstGeom prst="rect">
            <a:avLst/>
          </a:prstGeom>
        </p:spPr>
      </p:pic>
    </p:spTree>
    <p:extLst>
      <p:ext uri="{BB962C8B-B14F-4D97-AF65-F5344CB8AC3E}">
        <p14:creationId xmlns:p14="http://schemas.microsoft.com/office/powerpoint/2010/main" val="4702526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74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mc:AlternateContent xmlns:mc="http://schemas.openxmlformats.org/markup-compatibility/2006" xmlns:a14="http://schemas.microsoft.com/office/drawing/2010/main">
        <mc:Choice Requires="a14">
          <p:sp>
            <p:nvSpPr>
              <p:cNvPr id="2" name="Title 1"/>
              <p:cNvSpPr>
                <a:spLocks noGrp="1"/>
              </p:cNvSpPr>
              <p:nvPr>
                <p:ph type="title"/>
              </p:nvPr>
            </p:nvSpPr>
            <p:spPr>
              <a:xfrm>
                <a:off x="838200" y="365125"/>
                <a:ext cx="10515600" cy="4607469"/>
              </a:xfrm>
            </p:spPr>
            <p:txBody>
              <a:bodyPr>
                <a:normAutofit/>
              </a:bodyPr>
              <a:lstStyle/>
              <a:p>
                <a:pPr marL="0" marR="0" algn="r" rtl="1">
                  <a:lnSpc>
                    <a:spcPct val="107000"/>
                  </a:lnSpc>
                  <a:spcBef>
                    <a:spcPts val="0"/>
                  </a:spcBef>
                  <a:spcAft>
                    <a:spcPts val="800"/>
                  </a:spcAft>
                </a:pP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برخی پارامترهای آماری</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صحت:</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عبارت است از نزدیکی نتایج به دست آمده به مقدار واقعی یا مقدار پذیرفته شده خطای تصادفی و خطای سیستماتیک می</a:t>
                </a:r>
                <a:r>
                  <a:rPr lang="ar-SA" sz="2000" dirty="0" smtClean="0">
                    <a:effectLst/>
                    <a:latin typeface="Arial" panose="020B0604020202020204" pitchFamily="34" charset="0"/>
                    <a:ea typeface="Calibri" panose="020F0502020204030204" pitchFamily="34" charset="0"/>
                    <a:cs typeface="B Nazanin" panose="00000400000000000000" pitchFamily="2" charset="-78"/>
                  </a:rPr>
                  <a:t>‌تواند</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بر</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صحت</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نتایج</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تاثیر</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بگذارند</a:t>
                </a:r>
                <a:r>
                  <a:rPr lang="ar-SA" sz="2000" dirty="0" smtClean="0">
                    <a:effectLst/>
                    <a:latin typeface="Calibri" panose="020F0502020204030204" pitchFamily="34" charset="0"/>
                    <a:ea typeface="Calibri" panose="020F0502020204030204" pitchFamily="34" charset="0"/>
                    <a:cs typeface="Cambria" panose="02040503050406030204" pitchFamily="18"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میزان</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صحت</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را</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معمولاً</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به</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صورت</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خطا</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یا</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درصد</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خطا</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را</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بیان</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می</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کنند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خطای مطلق:</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به اختلاف بین مقدار اندازه گیری شده با مقدار واقعی یا مقدار پذیرفته شده خطای مطلق می گویند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r>
                <a:br>
                  <a:rPr lang="en-US"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                              مقدار پذیرفته شده- مقدار اندازه گیری شده = خطای مطلق</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X</a:t>
                </a:r>
                <a:r>
                  <a:rPr lang="en-US" sz="2000" baseline="-25000" dirty="0" smtClean="0">
                    <a:effectLst/>
                    <a:latin typeface="Calibri" panose="020F0502020204030204" pitchFamily="34" charset="0"/>
                    <a:ea typeface="Calibri" panose="020F0502020204030204" pitchFamily="34" charset="0"/>
                    <a:cs typeface="B Nazanin" panose="00000400000000000000" pitchFamily="2" charset="-78"/>
                  </a:rPr>
                  <a:t>i</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مقدار اندازه گیری شده  ،    </a:t>
                </a:r>
                <a:r>
                  <a:rPr lang="en-US" sz="2000" dirty="0" err="1" smtClean="0">
                    <a:effectLst/>
                    <a:latin typeface="Calibri" panose="020F0502020204030204" pitchFamily="34" charset="0"/>
                    <a:ea typeface="Calibri" panose="020F0502020204030204" pitchFamily="34" charset="0"/>
                    <a:cs typeface="B Nazanin" panose="00000400000000000000" pitchFamily="2" charset="-78"/>
                  </a:rPr>
                  <a:t>X</a:t>
                </a:r>
                <a:r>
                  <a:rPr lang="en-US" sz="2000" baseline="-25000" dirty="0" err="1" smtClean="0">
                    <a:effectLst/>
                    <a:latin typeface="Calibri" panose="020F0502020204030204" pitchFamily="34" charset="0"/>
                    <a:ea typeface="Calibri" panose="020F0502020204030204" pitchFamily="34" charset="0"/>
                    <a:cs typeface="B Nazanin" panose="00000400000000000000" pitchFamily="2" charset="-78"/>
                  </a:rPr>
                  <a:t>t</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مقدار پذیرفته شده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E = X</a:t>
                </a:r>
                <a:r>
                  <a:rPr lang="en-US" sz="2000" baseline="-25000" dirty="0" smtClean="0">
                    <a:effectLst/>
                    <a:latin typeface="Calibri" panose="020F0502020204030204" pitchFamily="34" charset="0"/>
                    <a:ea typeface="Calibri" panose="020F0502020204030204" pitchFamily="34" charset="0"/>
                    <a:cs typeface="B Nazanin" panose="00000400000000000000" pitchFamily="2" charset="-78"/>
                  </a:rPr>
                  <a:t>i</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 </a:t>
                </a:r>
                <a:r>
                  <a:rPr lang="en-US" sz="2000" dirty="0" err="1" smtClean="0">
                    <a:effectLst/>
                    <a:latin typeface="Calibri" panose="020F0502020204030204" pitchFamily="34" charset="0"/>
                    <a:ea typeface="Calibri" panose="020F0502020204030204" pitchFamily="34" charset="0"/>
                    <a:cs typeface="B Nazanin" panose="00000400000000000000" pitchFamily="2" charset="-78"/>
                  </a:rPr>
                  <a:t>X</a:t>
                </a:r>
                <a:r>
                  <a:rPr lang="en-US" sz="2000" baseline="-25000" dirty="0" err="1" smtClean="0">
                    <a:effectLst/>
                    <a:latin typeface="Calibri" panose="020F0502020204030204" pitchFamily="34" charset="0"/>
                    <a:ea typeface="Calibri" panose="020F0502020204030204" pitchFamily="34" charset="0"/>
                    <a:cs typeface="B Nazanin" panose="00000400000000000000" pitchFamily="2" charset="-78"/>
                  </a:rPr>
                  <a:t>t</a:t>
                </a:r>
                <a:r>
                  <a:rPr lang="en-US" sz="2000" baseline="-25000" dirty="0" smtClean="0">
                    <a:effectLst/>
                    <a:latin typeface="B Nazanin" panose="00000400000000000000" pitchFamily="2" charset="-78"/>
                    <a:ea typeface="Calibri" panose="020F0502020204030204" pitchFamily="34" charset="0"/>
                    <a:cs typeface="Arial" panose="020B0604020202020204" pitchFamily="34" charset="0"/>
                  </a:rPr>
                  <a:t> </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خطای نسبی:</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به نسبت خطای مطلق به مقدار پذیرفته شده یا واقعی خطا</a:t>
                </a:r>
                <a:r>
                  <a:rPr lang="ar-SA" sz="2000" dirty="0" smtClean="0">
                    <a:effectLst/>
                    <a:latin typeface="Arial" panose="020B0604020202020204" pitchFamily="34" charset="0"/>
                    <a:ea typeface="Calibri" panose="020F0502020204030204" pitchFamily="34" charset="0"/>
                    <a:cs typeface="B Nazanin" panose="00000400000000000000" pitchFamily="2" charset="-78"/>
                  </a:rPr>
                  <a:t>ی</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نسبی</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می‌گویند</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و</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چون</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مقدار</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خطای</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نسبی</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معمولاً</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کم می</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باشد</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آن</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را</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به</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صورت</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درصد</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خطای</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نسبی</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بیان</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می</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کند</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که</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رابطه</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آن</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به</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صورت</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زیر</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اس</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ت</a:t>
                </a:r>
                <a:r>
                  <a:rPr lang="fa-IR" sz="2000" dirty="0" smtClean="0"/>
                  <a:t/>
                </a:r>
                <a:br>
                  <a:rPr lang="fa-IR" sz="2000" dirty="0" smtClean="0"/>
                </a:br>
                <a:r>
                  <a:rPr lang="fa-IR" sz="2000" dirty="0" smtClean="0"/>
                  <a:t>                                                                  </a:t>
                </a:r>
                <a:r>
                  <a:rPr lang="en-US" sz="2000" dirty="0" smtClean="0"/>
                  <a:t>                         </a:t>
                </a:r>
                <a:r>
                  <a:rPr lang="fa-IR" sz="2000" dirty="0" smtClean="0"/>
                  <a:t> </a:t>
                </a:r>
                <a:r>
                  <a:rPr lang="en-US" sz="1800" b="1" dirty="0" err="1" smtClean="0">
                    <a:solidFill>
                      <a:srgbClr val="000000"/>
                    </a:solidFill>
                    <a:effectLst/>
                    <a:latin typeface="Tahoma" panose="020B0604030504040204" pitchFamily="34" charset="0"/>
                    <a:ea typeface="Calibri" panose="020F0502020204030204" pitchFamily="34" charset="0"/>
                    <a:cs typeface="B Nazanin" panose="00000400000000000000" pitchFamily="2" charset="-78"/>
                  </a:rPr>
                  <a:t>E</a:t>
                </a:r>
                <a:r>
                  <a:rPr lang="en-US" sz="1800" b="1" baseline="-25000" dirty="0" err="1" smtClean="0">
                    <a:solidFill>
                      <a:srgbClr val="000000"/>
                    </a:solidFill>
                    <a:effectLst/>
                    <a:latin typeface="Tahoma" panose="020B0604030504040204" pitchFamily="34" charset="0"/>
                    <a:ea typeface="Calibri" panose="020F0502020204030204" pitchFamily="34" charset="0"/>
                    <a:cs typeface="B Nazanin" panose="00000400000000000000" pitchFamily="2" charset="-78"/>
                  </a:rPr>
                  <a:t>r</a:t>
                </a:r>
                <a:r>
                  <a:rPr lang="en-US" sz="1800" b="1" dirty="0" smtClean="0">
                    <a:solidFill>
                      <a:srgbClr val="000000"/>
                    </a:solidFill>
                    <a:effectLst/>
                    <a:latin typeface="Tahoma" panose="020B0604030504040204" pitchFamily="34" charset="0"/>
                    <a:ea typeface="Calibri" panose="020F0502020204030204" pitchFamily="34" charset="0"/>
                    <a:cs typeface="B Nazanin" panose="00000400000000000000" pitchFamily="2" charset="-78"/>
                  </a:rPr>
                  <a:t> </a:t>
                </a:r>
                <a:r>
                  <a:rPr lang="en-US" sz="1800" b="1" dirty="0">
                    <a:solidFill>
                      <a:srgbClr val="000000"/>
                    </a:solidFill>
                    <a:effectLst/>
                    <a:latin typeface="Tahoma" panose="020B0604030504040204" pitchFamily="34" charset="0"/>
                    <a:ea typeface="Calibri" panose="020F0502020204030204" pitchFamily="34" charset="0"/>
                    <a:cs typeface="B Nazanin" panose="00000400000000000000" pitchFamily="2" charset="-78"/>
                  </a:rPr>
                  <a:t>=</a:t>
                </a:r>
                <a14:m>
                  <m:oMath xmlns:m="http://schemas.openxmlformats.org/officeDocument/2006/math">
                    <m:f>
                      <m:fPr>
                        <m:ctrlPr>
                          <a:rPr lang="en-US" sz="2000" b="1" i="1">
                            <a:solidFill>
                              <a:srgbClr val="000000"/>
                            </a:solidFill>
                            <a:effectLst/>
                            <a:latin typeface="Cambria Math" panose="02040503050406030204" pitchFamily="18" charset="0"/>
                            <a:cs typeface="B Nazanin" panose="00000400000000000000" pitchFamily="2" charset="-78"/>
                          </a:rPr>
                        </m:ctrlPr>
                      </m:fPr>
                      <m:num>
                        <m:r>
                          <a:rPr lang="en-US" sz="2000" b="1" i="1">
                            <a:solidFill>
                              <a:srgbClr val="000000"/>
                            </a:solidFill>
                            <a:effectLst/>
                            <a:latin typeface="Cambria Math" panose="02040503050406030204" pitchFamily="18" charset="0"/>
                            <a:ea typeface="Calibri" panose="020F0502020204030204" pitchFamily="34" charset="0"/>
                            <a:cs typeface="B Nazanin" panose="00000400000000000000" pitchFamily="2" charset="-78"/>
                          </a:rPr>
                          <m:t>𝑿</m:t>
                        </m:r>
                        <m:r>
                          <a:rPr lang="en-US" sz="2000" b="1" i="1" baseline="-25000">
                            <a:solidFill>
                              <a:srgbClr val="000000"/>
                            </a:solidFill>
                            <a:effectLst/>
                            <a:latin typeface="Cambria Math" panose="02040503050406030204" pitchFamily="18" charset="0"/>
                            <a:ea typeface="Calibri" panose="020F0502020204030204" pitchFamily="34" charset="0"/>
                            <a:cs typeface="B Nazanin" panose="00000400000000000000" pitchFamily="2" charset="-78"/>
                          </a:rPr>
                          <m:t>𝒊</m:t>
                        </m:r>
                        <m:r>
                          <a:rPr lang="en-US" sz="2000" b="1" i="1">
                            <a:solidFill>
                              <a:srgbClr val="000000"/>
                            </a:solidFill>
                            <a:effectLst/>
                            <a:latin typeface="Cambria Math" panose="02040503050406030204" pitchFamily="18" charset="0"/>
                            <a:ea typeface="Calibri" panose="020F0502020204030204" pitchFamily="34" charset="0"/>
                            <a:cs typeface="B Nazanin" panose="00000400000000000000" pitchFamily="2" charset="-78"/>
                          </a:rPr>
                          <m:t> − </m:t>
                        </m:r>
                        <m:r>
                          <a:rPr lang="en-US" sz="2000" b="1" i="1">
                            <a:solidFill>
                              <a:srgbClr val="000000"/>
                            </a:solidFill>
                            <a:effectLst/>
                            <a:latin typeface="Cambria Math" panose="02040503050406030204" pitchFamily="18" charset="0"/>
                            <a:ea typeface="Calibri" panose="020F0502020204030204" pitchFamily="34" charset="0"/>
                            <a:cs typeface="B Nazanin" panose="00000400000000000000" pitchFamily="2" charset="-78"/>
                          </a:rPr>
                          <m:t>𝑿𝒕</m:t>
                        </m:r>
                      </m:num>
                      <m:den>
                        <m:r>
                          <a:rPr lang="en-US" sz="2000">
                            <a:solidFill>
                              <a:srgbClr val="000000"/>
                            </a:solidFill>
                            <a:effectLst/>
                            <a:latin typeface="Cambria Math" panose="02040503050406030204" pitchFamily="18" charset="0"/>
                            <a:ea typeface="Calibri" panose="020F0502020204030204" pitchFamily="34" charset="0"/>
                          </a:rPr>
                          <m:t> </m:t>
                        </m:r>
                        <m:r>
                          <a:rPr lang="en-US" sz="2000" b="1" i="1">
                            <a:solidFill>
                              <a:srgbClr val="000000"/>
                            </a:solidFill>
                            <a:effectLst/>
                            <a:latin typeface="Cambria Math" panose="02040503050406030204" pitchFamily="18" charset="0"/>
                            <a:ea typeface="Calibri" panose="020F0502020204030204" pitchFamily="34" charset="0"/>
                            <a:cs typeface="B Nazanin" panose="00000400000000000000" pitchFamily="2" charset="-78"/>
                          </a:rPr>
                          <m:t>𝑿</m:t>
                        </m:r>
                        <m:r>
                          <a:rPr lang="en-US" sz="2000" b="1" i="1" baseline="-25000">
                            <a:solidFill>
                              <a:srgbClr val="000000"/>
                            </a:solidFill>
                            <a:effectLst/>
                            <a:latin typeface="Cambria Math" panose="02040503050406030204" pitchFamily="18" charset="0"/>
                            <a:ea typeface="Calibri" panose="020F0502020204030204" pitchFamily="34" charset="0"/>
                            <a:cs typeface="B Nazanin" panose="00000400000000000000" pitchFamily="2" charset="-78"/>
                          </a:rPr>
                          <m:t>𝒕</m:t>
                        </m:r>
                        <m:r>
                          <a:rPr lang="fa-IR" sz="2000">
                            <a:solidFill>
                              <a:srgbClr val="000000"/>
                            </a:solidFill>
                            <a:effectLst/>
                            <a:latin typeface="Cambria Math" panose="02040503050406030204" pitchFamily="18" charset="0"/>
                            <a:ea typeface="Calibri" panose="020F0502020204030204" pitchFamily="34" charset="0"/>
                            <a:cs typeface="B Nazanin" panose="00000400000000000000" pitchFamily="2" charset="-78"/>
                          </a:rPr>
                          <m:t>  </m:t>
                        </m:r>
                      </m:den>
                    </m:f>
                  </m:oMath>
                </a14:m>
                <a:r>
                  <a:rPr lang="en-US" sz="1800" b="1" dirty="0">
                    <a:solidFill>
                      <a:srgbClr val="000000"/>
                    </a:solidFill>
                    <a:effectLst/>
                    <a:latin typeface="Tahoma" panose="020B0604030504040204" pitchFamily="34" charset="0"/>
                    <a:ea typeface="Calibri" panose="020F0502020204030204" pitchFamily="34" charset="0"/>
                    <a:cs typeface="B Nazanin" panose="00000400000000000000" pitchFamily="2" charset="-78"/>
                  </a:rPr>
                  <a:t> </a:t>
                </a:r>
                <a:r>
                  <a:rPr lang="fa-IR" sz="1800" b="1" baseline="30000" dirty="0">
                    <a:solidFill>
                      <a:srgbClr val="000000"/>
                    </a:solidFill>
                    <a:effectLst/>
                    <a:latin typeface="Tahoma" panose="020B0604030504040204" pitchFamily="34" charset="0"/>
                    <a:ea typeface="Calibri" panose="020F0502020204030204" pitchFamily="34" charset="0"/>
                    <a:cs typeface="B Nazanin" panose="00000400000000000000" pitchFamily="2" charset="-78"/>
                  </a:rPr>
                  <a:t>  </a:t>
                </a:r>
                <a:r>
                  <a:rPr lang="fa-IR" sz="1800" b="1" dirty="0">
                    <a:solidFill>
                      <a:srgbClr val="000000"/>
                    </a:solidFill>
                    <a:effectLst/>
                    <a:latin typeface="Tahoma" panose="020B0604030504040204" pitchFamily="34" charset="0"/>
                    <a:ea typeface="Calibri" panose="020F0502020204030204" pitchFamily="34" charset="0"/>
                    <a:cs typeface="B Nazanin" panose="00000400000000000000" pitchFamily="2" charset="-78"/>
                  </a:rPr>
                  <a:t>خطای </a:t>
                </a:r>
                <a:r>
                  <a:rPr lang="fa-IR" sz="1800" b="1" dirty="0" smtClean="0">
                    <a:solidFill>
                      <a:srgbClr val="000000"/>
                    </a:solidFill>
                    <a:effectLst/>
                    <a:latin typeface="Tahoma" panose="020B0604030504040204" pitchFamily="34" charset="0"/>
                    <a:ea typeface="Calibri" panose="020F0502020204030204" pitchFamily="34" charset="0"/>
                    <a:cs typeface="B Nazanin" panose="00000400000000000000" pitchFamily="2" charset="-78"/>
                  </a:rPr>
                  <a:t>نسبی</a:t>
                </a:r>
                <a:r>
                  <a:rPr lang="en-US" sz="1800" b="1" dirty="0" smtClean="0">
                    <a:solidFill>
                      <a:srgbClr val="000000"/>
                    </a:solidFill>
                    <a:effectLst/>
                    <a:latin typeface="Tahoma" panose="020B0604030504040204" pitchFamily="34" charset="0"/>
                    <a:ea typeface="Calibri" panose="020F0502020204030204" pitchFamily="34" charset="0"/>
                    <a:cs typeface="B Nazanin" panose="00000400000000000000" pitchFamily="2" charset="-78"/>
                  </a:rPr>
                  <a:t/>
                </a:r>
                <a:br>
                  <a:rPr lang="en-US" sz="1800" b="1" dirty="0" smtClean="0">
                    <a:solidFill>
                      <a:srgbClr val="000000"/>
                    </a:solidFill>
                    <a:effectLst/>
                    <a:latin typeface="Tahoma" panose="020B0604030504040204" pitchFamily="34" charset="0"/>
                    <a:ea typeface="Calibri" panose="020F0502020204030204" pitchFamily="34" charset="0"/>
                    <a:cs typeface="B Nazanin" panose="00000400000000000000" pitchFamily="2" charset="-78"/>
                  </a:rPr>
                </a:br>
                <a:r>
                  <a:rPr lang="fa-IR" sz="1800" b="1" dirty="0" smtClean="0">
                    <a:solidFill>
                      <a:srgbClr val="000000"/>
                    </a:solidFill>
                    <a:effectLst/>
                    <a:latin typeface="Tahoma" panose="020B0604030504040204" pitchFamily="34" charset="0"/>
                    <a:ea typeface="Calibri" panose="020F0502020204030204" pitchFamily="34" charset="0"/>
                    <a:cs typeface="B Nazanin" panose="00000400000000000000" pitchFamily="2" charset="-78"/>
                  </a:rPr>
                  <a:t>                           </a:t>
                </a:r>
                <a:r>
                  <a:rPr lang="fa-IR" sz="1800" b="1" dirty="0" smtClean="0">
                    <a:solidFill>
                      <a:srgbClr val="000000"/>
                    </a:solidFill>
                    <a:latin typeface="Tahoma" panose="020B0604030504040204" pitchFamily="34" charset="0"/>
                    <a:ea typeface="Calibri" panose="020F0502020204030204" pitchFamily="34" charset="0"/>
                    <a:cs typeface="B Nazanin" panose="00000400000000000000" pitchFamily="2" charset="-78"/>
                  </a:rPr>
                  <a:t>                         </a:t>
                </a:r>
                <a:r>
                  <a:rPr lang="en-US" sz="2000" dirty="0" smtClean="0"/>
                  <a:t/>
                </a:r>
                <a:br>
                  <a:rPr lang="en-US" sz="2000" dirty="0" smtClean="0"/>
                </a:br>
                <a:r>
                  <a:rPr lang="en-US" sz="2000" b="1" dirty="0" err="1" smtClean="0">
                    <a:solidFill>
                      <a:srgbClr val="000000"/>
                    </a:solidFill>
                    <a:effectLst/>
                    <a:latin typeface="Tahoma" panose="020B0604030504040204" pitchFamily="34" charset="0"/>
                    <a:ea typeface="Calibri" panose="020F0502020204030204" pitchFamily="34" charset="0"/>
                    <a:cs typeface="B Nazanin" panose="00000400000000000000" pitchFamily="2" charset="-78"/>
                  </a:rPr>
                  <a:t>E</a:t>
                </a:r>
                <a:r>
                  <a:rPr lang="en-US" sz="2000" b="1" baseline="-25000" dirty="0" err="1">
                    <a:solidFill>
                      <a:srgbClr val="000000"/>
                    </a:solidFill>
                    <a:effectLst/>
                    <a:latin typeface="Tahoma" panose="020B0604030504040204" pitchFamily="34" charset="0"/>
                    <a:ea typeface="Calibri" panose="020F0502020204030204" pitchFamily="34" charset="0"/>
                    <a:cs typeface="B Nazanin" panose="00000400000000000000" pitchFamily="2" charset="-78"/>
                  </a:rPr>
                  <a:t>r</a:t>
                </a:r>
                <a:r>
                  <a:rPr lang="en-US" sz="2000" b="1" dirty="0">
                    <a:solidFill>
                      <a:srgbClr val="000000"/>
                    </a:solidFill>
                    <a:effectLst/>
                    <a:latin typeface="Tahoma" panose="020B0604030504040204" pitchFamily="34" charset="0"/>
                    <a:ea typeface="Calibri" panose="020F0502020204030204" pitchFamily="34" charset="0"/>
                    <a:cs typeface="B Nazanin" panose="00000400000000000000" pitchFamily="2" charset="-78"/>
                  </a:rPr>
                  <a:t> =</a:t>
                </a:r>
                <a14:m>
                  <m:oMath xmlns:m="http://schemas.openxmlformats.org/officeDocument/2006/math">
                    <m:f>
                      <m:fPr>
                        <m:ctrlPr>
                          <a:rPr lang="en-US" sz="2000" b="1" i="1">
                            <a:solidFill>
                              <a:srgbClr val="000000"/>
                            </a:solidFill>
                            <a:effectLst/>
                            <a:latin typeface="Cambria Math" panose="02040503050406030204" pitchFamily="18" charset="0"/>
                            <a:ea typeface="Calibri" panose="020F0502020204030204" pitchFamily="34" charset="0"/>
                            <a:cs typeface="B Nazanin" panose="00000400000000000000" pitchFamily="2" charset="-78"/>
                          </a:rPr>
                        </m:ctrlPr>
                      </m:fPr>
                      <m:num>
                        <m:r>
                          <a:rPr lang="en-US" sz="2000" b="1" i="1">
                            <a:solidFill>
                              <a:srgbClr val="000000"/>
                            </a:solidFill>
                            <a:effectLst/>
                            <a:latin typeface="Cambria Math" panose="02040503050406030204" pitchFamily="18" charset="0"/>
                            <a:ea typeface="Calibri" panose="020F0502020204030204" pitchFamily="34" charset="0"/>
                            <a:cs typeface="B Nazanin" panose="00000400000000000000" pitchFamily="2" charset="-78"/>
                          </a:rPr>
                          <m:t>𝑿</m:t>
                        </m:r>
                        <m:r>
                          <a:rPr lang="en-US" sz="2000" b="1" i="1" baseline="-25000">
                            <a:solidFill>
                              <a:srgbClr val="000000"/>
                            </a:solidFill>
                            <a:effectLst/>
                            <a:latin typeface="Cambria Math" panose="02040503050406030204" pitchFamily="18" charset="0"/>
                            <a:ea typeface="Calibri" panose="020F0502020204030204" pitchFamily="34" charset="0"/>
                            <a:cs typeface="B Nazanin" panose="00000400000000000000" pitchFamily="2" charset="-78"/>
                          </a:rPr>
                          <m:t>𝒊</m:t>
                        </m:r>
                        <m:r>
                          <a:rPr lang="en-US" sz="2000" b="1" i="1">
                            <a:solidFill>
                              <a:srgbClr val="000000"/>
                            </a:solidFill>
                            <a:effectLst/>
                            <a:latin typeface="Cambria Math" panose="02040503050406030204" pitchFamily="18" charset="0"/>
                            <a:ea typeface="Calibri" panose="020F0502020204030204" pitchFamily="34" charset="0"/>
                            <a:cs typeface="B Nazanin" panose="00000400000000000000" pitchFamily="2" charset="-78"/>
                          </a:rPr>
                          <m:t> − </m:t>
                        </m:r>
                        <m:r>
                          <a:rPr lang="en-US" sz="2000" b="1" i="1">
                            <a:solidFill>
                              <a:srgbClr val="000000"/>
                            </a:solidFill>
                            <a:effectLst/>
                            <a:latin typeface="Cambria Math" panose="02040503050406030204" pitchFamily="18" charset="0"/>
                            <a:ea typeface="Calibri" panose="020F0502020204030204" pitchFamily="34" charset="0"/>
                            <a:cs typeface="B Nazanin" panose="00000400000000000000" pitchFamily="2" charset="-78"/>
                          </a:rPr>
                          <m:t>𝑿𝒕</m:t>
                        </m:r>
                      </m:num>
                      <m:den>
                        <m:r>
                          <a:rPr lang="en-US"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r>
                          <a:rPr lang="en-US" sz="2000" b="1" i="1">
                            <a:solidFill>
                              <a:srgbClr val="000000"/>
                            </a:solidFill>
                            <a:effectLst/>
                            <a:latin typeface="Cambria Math" panose="02040503050406030204" pitchFamily="18" charset="0"/>
                            <a:ea typeface="Calibri" panose="020F0502020204030204" pitchFamily="34" charset="0"/>
                            <a:cs typeface="B Nazanin" panose="00000400000000000000" pitchFamily="2" charset="-78"/>
                          </a:rPr>
                          <m:t>𝑿</m:t>
                        </m:r>
                        <m:r>
                          <a:rPr lang="en-US" sz="2000" b="1" i="1" baseline="-25000">
                            <a:solidFill>
                              <a:srgbClr val="000000"/>
                            </a:solidFill>
                            <a:effectLst/>
                            <a:latin typeface="Cambria Math" panose="02040503050406030204" pitchFamily="18" charset="0"/>
                            <a:ea typeface="Calibri" panose="020F0502020204030204" pitchFamily="34" charset="0"/>
                            <a:cs typeface="B Nazanin" panose="00000400000000000000" pitchFamily="2" charset="-78"/>
                          </a:rPr>
                          <m:t>𝒕</m:t>
                        </m:r>
                        <m:r>
                          <a:rPr lang="fa-IR" sz="2000">
                            <a:solidFill>
                              <a:srgbClr val="000000"/>
                            </a:solidFill>
                            <a:effectLst/>
                            <a:latin typeface="Cambria Math" panose="02040503050406030204" pitchFamily="18" charset="0"/>
                            <a:ea typeface="Calibri" panose="020F0502020204030204" pitchFamily="34" charset="0"/>
                            <a:cs typeface="B Nazanin" panose="00000400000000000000" pitchFamily="2" charset="-78"/>
                          </a:rPr>
                          <m:t>  </m:t>
                        </m:r>
                      </m:den>
                    </m:f>
                  </m:oMath>
                </a14:m>
                <a:r>
                  <a:rPr lang="en-US" sz="2000" b="1" dirty="0">
                    <a:solidFill>
                      <a:srgbClr val="000000"/>
                    </a:solidFill>
                    <a:effectLst/>
                    <a:latin typeface="Tahoma" panose="020B0604030504040204" pitchFamily="34" charset="0"/>
                    <a:ea typeface="Calibri" panose="020F0502020204030204" pitchFamily="34" charset="0"/>
                    <a:cs typeface="B Nazanin" panose="00000400000000000000" pitchFamily="2" charset="-78"/>
                  </a:rPr>
                  <a:t> </a:t>
                </a:r>
                <a:r>
                  <a:rPr lang="en-US" sz="2000" b="1" dirty="0">
                    <a:solidFill>
                      <a:srgbClr val="000000"/>
                    </a:solidFill>
                    <a:effectLst/>
                    <a:latin typeface="Tahoma" panose="020B0604030504040204" pitchFamily="34" charset="0"/>
                    <a:ea typeface="Calibri" panose="020F0502020204030204" pitchFamily="34" charset="0"/>
                    <a:cs typeface="Arial" panose="020B0604020202020204" pitchFamily="34" charset="0"/>
                  </a:rPr>
                  <a:t>×</a:t>
                </a:r>
                <a:r>
                  <a:rPr lang="en-US" sz="2000" b="1" dirty="0" smtClean="0">
                    <a:solidFill>
                      <a:srgbClr val="000000"/>
                    </a:solidFill>
                    <a:effectLst/>
                    <a:latin typeface="Tahoma" panose="020B0604030504040204" pitchFamily="34" charset="0"/>
                    <a:ea typeface="Calibri" panose="020F0502020204030204" pitchFamily="34" charset="0"/>
                    <a:cs typeface="B Nazanin" panose="00000400000000000000" pitchFamily="2" charset="-78"/>
                  </a:rPr>
                  <a:t>100                                                                      </a:t>
                </a:r>
                <a:r>
                  <a:rPr lang="fa-IR" sz="2000" b="1" dirty="0" smtClean="0">
                    <a:solidFill>
                      <a:srgbClr val="000000"/>
                    </a:solidFill>
                    <a:effectLst/>
                    <a:latin typeface="Tahoma" panose="020B0604030504040204" pitchFamily="34" charset="0"/>
                    <a:ea typeface="Calibri" panose="020F0502020204030204" pitchFamily="34" charset="0"/>
                    <a:cs typeface="B Nazanin" panose="00000400000000000000" pitchFamily="2" charset="-78"/>
                  </a:rPr>
                  <a:t>   </a:t>
                </a:r>
                <a:r>
                  <a:rPr lang="fa-IR" sz="2000" b="1" baseline="30000" dirty="0" smtClean="0">
                    <a:solidFill>
                      <a:srgbClr val="000000"/>
                    </a:solidFill>
                    <a:effectLst/>
                    <a:latin typeface="B Nazanin" panose="00000400000000000000" pitchFamily="2" charset="-78"/>
                    <a:ea typeface="Calibri" panose="020F0502020204030204" pitchFamily="34" charset="0"/>
                    <a:cs typeface="Arial" panose="020B0604020202020204" pitchFamily="34" charset="0"/>
                  </a:rPr>
                  <a:t> </a:t>
                </a:r>
                <a:r>
                  <a:rPr lang="fa-IR" sz="2000" b="1" dirty="0">
                    <a:solidFill>
                      <a:srgbClr val="000000"/>
                    </a:solidFill>
                    <a:effectLst/>
                    <a:latin typeface="Tahoma" panose="020B0604030504040204" pitchFamily="34" charset="0"/>
                    <a:ea typeface="Calibri" panose="020F0502020204030204" pitchFamily="34" charset="0"/>
                    <a:cs typeface="B Nazanin" panose="00000400000000000000" pitchFamily="2" charset="-78"/>
                  </a:rPr>
                  <a:t>درصد</a:t>
                </a:r>
                <a:r>
                  <a:rPr lang="fa-IR" sz="2000" b="1" baseline="30000" dirty="0">
                    <a:solidFill>
                      <a:srgbClr val="000000"/>
                    </a:solidFill>
                    <a:effectLst/>
                    <a:latin typeface="Tahoma" panose="020B0604030504040204" pitchFamily="34" charset="0"/>
                    <a:ea typeface="Calibri" panose="020F0502020204030204" pitchFamily="34" charset="0"/>
                    <a:cs typeface="B Nazanin" panose="00000400000000000000" pitchFamily="2" charset="-78"/>
                  </a:rPr>
                  <a:t> </a:t>
                </a:r>
                <a:r>
                  <a:rPr lang="fa-IR" sz="2000" b="1" dirty="0">
                    <a:solidFill>
                      <a:srgbClr val="000000"/>
                    </a:solidFill>
                    <a:effectLst/>
                    <a:latin typeface="Tahoma" panose="020B0604030504040204" pitchFamily="34" charset="0"/>
                    <a:ea typeface="Calibri" panose="020F0502020204030204" pitchFamily="34" charset="0"/>
                    <a:cs typeface="B Nazanin" panose="00000400000000000000" pitchFamily="2" charset="-78"/>
                  </a:rPr>
                  <a:t>خطای </a:t>
                </a:r>
                <a:r>
                  <a:rPr lang="fa-IR" sz="2000" b="1" dirty="0" smtClean="0">
                    <a:solidFill>
                      <a:srgbClr val="000000"/>
                    </a:solidFill>
                    <a:effectLst/>
                    <a:latin typeface="Tahoma" panose="020B0604030504040204" pitchFamily="34" charset="0"/>
                    <a:ea typeface="Calibri" panose="020F0502020204030204" pitchFamily="34" charset="0"/>
                    <a:cs typeface="B Nazanin" panose="00000400000000000000" pitchFamily="2" charset="-78"/>
                  </a:rPr>
                  <a:t>نسبی</a:t>
                </a:r>
                <a:r>
                  <a:rPr lang="en-US" sz="1800" dirty="0" smtClean="0">
                    <a:effectLst/>
                    <a:latin typeface="Calibri" panose="020F0502020204030204" pitchFamily="34" charset="0"/>
                    <a:ea typeface="Calibri" panose="020F0502020204030204" pitchFamily="34" charset="0"/>
                    <a:cs typeface="Arial" panose="020B0604020202020204" pitchFamily="34" charset="0"/>
                  </a:rPr>
                  <a:t/>
                </a:r>
                <a:br>
                  <a:rPr lang="en-US" sz="1800" dirty="0" smtClean="0">
                    <a:effectLst/>
                    <a:latin typeface="Calibri" panose="020F0502020204030204" pitchFamily="34" charset="0"/>
                    <a:ea typeface="Calibri" panose="020F0502020204030204" pitchFamily="34" charset="0"/>
                    <a:cs typeface="Arial" panose="020B0604020202020204" pitchFamily="34" charset="0"/>
                  </a:rPr>
                </a:br>
                <a:endParaRPr lang="en-US" sz="2000" dirty="0">
                  <a:cs typeface="B Nazanin" panose="00000400000000000000" pitchFamily="2" charset="-78"/>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838200" y="365125"/>
                <a:ext cx="10515600" cy="4607469"/>
              </a:xfrm>
              <a:blipFill>
                <a:blip r:embed="rId6"/>
                <a:stretch>
                  <a:fillRect l="-1159" r="-638"/>
                </a:stretch>
              </a:blipFill>
            </p:spPr>
            <p:txBody>
              <a:bodyPr/>
              <a:lstStyle/>
              <a:p>
                <a:r>
                  <a:rPr lang="en-US">
                    <a:noFill/>
                  </a:rPr>
                  <a:t> </a:t>
                </a:r>
              </a:p>
            </p:txBody>
          </p:sp>
        </mc:Fallback>
      </mc:AlternateContent>
      <p:pic>
        <p:nvPicPr>
          <p:cNvPr id="3" name="Recorded Soundآمار">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24758" y="4972594"/>
            <a:ext cx="487363" cy="487363"/>
          </a:xfrm>
          <a:prstGeom prst="rect">
            <a:avLst/>
          </a:prstGeom>
        </p:spPr>
      </p:pic>
    </p:spTree>
    <p:extLst>
      <p:ext uri="{BB962C8B-B14F-4D97-AF65-F5344CB8AC3E}">
        <p14:creationId xmlns:p14="http://schemas.microsoft.com/office/powerpoint/2010/main" val="30724028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2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2" name="Title 1"/>
          <p:cNvSpPr>
            <a:spLocks noGrp="1"/>
          </p:cNvSpPr>
          <p:nvPr>
            <p:ph type="title"/>
          </p:nvPr>
        </p:nvSpPr>
        <p:spPr>
          <a:xfrm>
            <a:off x="838200" y="365125"/>
            <a:ext cx="10515600" cy="2978966"/>
          </a:xfrm>
        </p:spPr>
        <p:txBody>
          <a:bodyPr>
            <a:normAutofit/>
          </a:bodyPr>
          <a:lstStyle/>
          <a:p>
            <a:pPr marL="0" marR="0" algn="r" rtl="1">
              <a:spcBef>
                <a:spcPts val="1200"/>
              </a:spcBef>
              <a:spcAft>
                <a:spcPts val="1200"/>
              </a:spcAft>
            </a:pPr>
            <a:r>
              <a:rPr lang="en-US" sz="2000"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 </a:t>
            </a:r>
            <a:r>
              <a:rPr lang="ar-SA" sz="2000" b="1"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دقت </a:t>
            </a:r>
            <a:r>
              <a:rPr lang="fa-IR" sz="2000" b="1"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a:t>
            </a:r>
            <a:r>
              <a:rPr lang="fa-IR" sz="2000"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 </a:t>
            </a:r>
            <a:r>
              <a:rPr lang="ar-SA" sz="2000"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به نزدیکی نتایج به دست آمده از یک آزمایش دقت گفته می شود پارامتر هایی مانند انحراف استاندارد </a:t>
            </a:r>
            <a:r>
              <a:rPr lang="fa-IR" sz="2000"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 </a:t>
            </a:r>
            <a:r>
              <a:rPr lang="ar-SA" sz="2000"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خطای </a:t>
            </a:r>
            <a:r>
              <a:rPr lang="ar-SA" sz="2000"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استاندارد و گستره بیان کننده دقت می باشد البته ممکن است در یک آزمایش دقت فرد آزمایش کننده خوب باشد ولی </a:t>
            </a:r>
            <a:r>
              <a:rPr lang="fa-IR" sz="2000"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صحت</a:t>
            </a:r>
            <a:r>
              <a:rPr lang="ar-SA" sz="2000"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 آزمایش خوب نباشد در این صورت در همه مراحل آزمایش یک </a:t>
            </a:r>
            <a:r>
              <a:rPr lang="ar-SA" sz="2000"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خطا</a:t>
            </a:r>
            <a:r>
              <a:rPr lang="fa-IR" sz="2000"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ی</a:t>
            </a:r>
            <a:r>
              <a:rPr lang="ar-SA" sz="2000"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ی وجود </a:t>
            </a:r>
            <a:r>
              <a:rPr lang="ar-SA" sz="2000"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داشته است که باعث اختلاف </a:t>
            </a:r>
            <a:r>
              <a:rPr lang="fa-IR" sz="2000"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بین </a:t>
            </a:r>
            <a:r>
              <a:rPr lang="ar-SA" sz="2000"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مقدار </a:t>
            </a:r>
            <a:r>
              <a:rPr lang="ar-SA" sz="2000"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پذیرفته شده </a:t>
            </a:r>
            <a:r>
              <a:rPr lang="fa-IR" sz="2000"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با نتیجه بدست آمده </a:t>
            </a:r>
            <a:r>
              <a:rPr lang="ar-SA" sz="2000"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شده </a:t>
            </a:r>
            <a:r>
              <a:rPr lang="ar-SA" sz="2000"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است</a:t>
            </a:r>
            <a:r>
              <a:rPr lang="en-US" sz="2000"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
            </a:r>
            <a:br>
              <a:rPr lang="en-US" sz="2000"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br>
            <a:r>
              <a:rPr lang="en-US" sz="1800" dirty="0" smtClean="0">
                <a:effectLst/>
                <a:latin typeface="Times New Roman" panose="02020603050405020304" pitchFamily="18" charset="0"/>
                <a:ea typeface="Times New Roman" panose="02020603050405020304" pitchFamily="18" charset="0"/>
              </a:rPr>
              <a:t/>
            </a:r>
            <a:br>
              <a:rPr lang="en-US" sz="1800" dirty="0" smtClean="0">
                <a:effectLst/>
                <a:latin typeface="Times New Roman" panose="02020603050405020304" pitchFamily="18" charset="0"/>
                <a:ea typeface="Times New Roman" panose="02020603050405020304" pitchFamily="18" charset="0"/>
              </a:rPr>
            </a:br>
            <a:r>
              <a:rPr lang="en-US" sz="2000" dirty="0" smtClean="0">
                <a:solidFill>
                  <a:srgbClr val="000000"/>
                </a:solidFill>
                <a:effectLst/>
                <a:latin typeface="Arial" panose="020B0604020202020204" pitchFamily="34" charset="0"/>
                <a:ea typeface="Calibri" panose="020F0502020204030204" pitchFamily="34" charset="0"/>
                <a:cs typeface="B Nazanin" panose="00000400000000000000" pitchFamily="2" charset="-78"/>
              </a:rPr>
              <a:t> </a:t>
            </a:r>
            <a:r>
              <a:rPr lang="ar-SA" sz="2000" b="1" dirty="0" smtClean="0">
                <a:solidFill>
                  <a:srgbClr val="000000"/>
                </a:solidFill>
                <a:effectLst/>
                <a:latin typeface="Arial" panose="020B0604020202020204" pitchFamily="34" charset="0"/>
                <a:ea typeface="Calibri" panose="020F0502020204030204" pitchFamily="34" charset="0"/>
                <a:cs typeface="B Nazanin" panose="00000400000000000000" pitchFamily="2" charset="-78"/>
              </a:rPr>
              <a:t>تعصب</a:t>
            </a:r>
            <a:r>
              <a:rPr lang="ar-SA" sz="2000" dirty="0" smtClean="0">
                <a:solidFill>
                  <a:srgbClr val="000000"/>
                </a:solidFill>
                <a:effectLst/>
                <a:ea typeface="Calibri" panose="020F0502020204030204" pitchFamily="34" charset="0"/>
                <a:cs typeface="Cambria" panose="02040503050406030204" pitchFamily="18" charset="0"/>
              </a:rPr>
              <a:t> :</a:t>
            </a:r>
            <a:r>
              <a:rPr lang="ar-SA" sz="2000" dirty="0" smtClean="0">
                <a:solidFill>
                  <a:srgbClr val="000000"/>
                </a:solidFill>
                <a:effectLst/>
                <a:latin typeface="Arial" panose="020B0604020202020204" pitchFamily="34" charset="0"/>
                <a:ea typeface="Calibri" panose="020F0502020204030204" pitchFamily="34" charset="0"/>
                <a:cs typeface="B Nazanin" panose="00000400000000000000" pitchFamily="2" charset="-78"/>
              </a:rPr>
              <a:t> داشتن تعصب نسبت به یک روش خاص یا یک عدد خاص و یا یک میانگین باعث ایجاد خطای سیستماتیک می شود داشتن تعصب منجر به افزایش خطای فردی که یکی از انواع خطاهای سیستماتیک است می شود</a:t>
            </a:r>
            <a:endParaRPr lang="en-US" sz="2000" dirty="0">
              <a:cs typeface="B Nazanin" panose="00000400000000000000" pitchFamily="2" charset="-78"/>
            </a:endParaRPr>
          </a:p>
        </p:txBody>
      </p:sp>
      <p:pic>
        <p:nvPicPr>
          <p:cNvPr id="4" name="Recorded Soundآمار">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75060" y="4192231"/>
            <a:ext cx="487363" cy="487363"/>
          </a:xfrm>
          <a:prstGeom prst="rect">
            <a:avLst/>
          </a:prstGeom>
        </p:spPr>
      </p:pic>
    </p:spTree>
    <p:extLst>
      <p:ext uri="{BB962C8B-B14F-4D97-AF65-F5344CB8AC3E}">
        <p14:creationId xmlns:p14="http://schemas.microsoft.com/office/powerpoint/2010/main" val="31218425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8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mc:AlternateContent xmlns:mc="http://schemas.openxmlformats.org/markup-compatibility/2006">
        <mc:Choice xmlns:a14="http://schemas.microsoft.com/office/drawing/2010/main" Requires="a14">
          <p:sp>
            <p:nvSpPr>
              <p:cNvPr id="2" name="Title 1"/>
              <p:cNvSpPr>
                <a:spLocks noGrp="1"/>
              </p:cNvSpPr>
              <p:nvPr>
                <p:ph type="title"/>
              </p:nvPr>
            </p:nvSpPr>
            <p:spPr>
              <a:xfrm>
                <a:off x="838200" y="365124"/>
                <a:ext cx="10515600" cy="4141561"/>
              </a:xfrm>
            </p:spPr>
            <p:txBody>
              <a:bodyPr>
                <a:normAutofit/>
              </a:bodyPr>
              <a:lstStyle/>
              <a:p>
                <a:pPr marL="0" marR="0" algn="r" rtl="1">
                  <a:spcBef>
                    <a:spcPts val="1200"/>
                  </a:spcBef>
                  <a:spcAft>
                    <a:spcPts val="1200"/>
                  </a:spcAft>
                </a:pPr>
                <a:r>
                  <a:rPr lang="en-US" sz="2000" dirty="0" smtClean="0">
                    <a:solidFill>
                      <a:srgbClr val="000000"/>
                    </a:solidFill>
                    <a:effectLst/>
                    <a:latin typeface="Arial" panose="020B0604020202020204" pitchFamily="34" charset="0"/>
                    <a:ea typeface="Calibri" panose="020F0502020204030204" pitchFamily="34" charset="0"/>
                    <a:cs typeface="B Nazanin" panose="00000400000000000000" pitchFamily="2" charset="-78"/>
                  </a:rPr>
                  <a:t> </a:t>
                </a:r>
                <a:r>
                  <a:rPr lang="ar-SA" sz="2000" b="1" dirty="0" smtClean="0">
                    <a:solidFill>
                      <a:srgbClr val="000000"/>
                    </a:solidFill>
                    <a:effectLst/>
                    <a:latin typeface="Arial" panose="020B0604020202020204" pitchFamily="34" charset="0"/>
                    <a:ea typeface="Calibri" panose="020F0502020204030204" pitchFamily="34" charset="0"/>
                    <a:cs typeface="B Nazanin" panose="00000400000000000000" pitchFamily="2" charset="-78"/>
                  </a:rPr>
                  <a:t>میانگین حسابی:</a:t>
                </a:r>
                <a:r>
                  <a:rPr lang="ar-SA" sz="2000" dirty="0" smtClean="0">
                    <a:solidFill>
                      <a:srgbClr val="000000"/>
                    </a:solidFill>
                    <a:effectLst/>
                    <a:latin typeface="Arial" panose="020B0604020202020204" pitchFamily="34" charset="0"/>
                    <a:ea typeface="Calibri" panose="020F0502020204030204" pitchFamily="34" charset="0"/>
                    <a:cs typeface="B Nazanin" panose="00000400000000000000" pitchFamily="2" charset="-78"/>
                  </a:rPr>
                  <a:t> عبارت است از جمع همه نتایج تقسیم بر تعداد آنها که آن را با </a:t>
                </a:r>
                <a:r>
                  <a:rPr lang="en-US" sz="2000" dirty="0" smtClean="0">
                    <a:solidFill>
                      <a:srgbClr val="000000"/>
                    </a:solidFill>
                    <a:effectLst/>
                    <a:latin typeface="Arial" panose="020B0604020202020204" pitchFamily="34" charset="0"/>
                    <a:ea typeface="Calibri" panose="020F0502020204030204" pitchFamily="34" charset="0"/>
                    <a:cs typeface="B Nazanin" panose="00000400000000000000" pitchFamily="2" charset="-78"/>
                  </a:rPr>
                  <a:t>X</a:t>
                </a:r>
                <a:r>
                  <a:rPr lang="ar-SA" sz="2000" dirty="0" smtClean="0">
                    <a:solidFill>
                      <a:srgbClr val="000000"/>
                    </a:solidFill>
                    <a:effectLst/>
                    <a:latin typeface="Arial" panose="020B0604020202020204" pitchFamily="34" charset="0"/>
                    <a:ea typeface="Calibri" panose="020F0502020204030204" pitchFamily="34" charset="0"/>
                    <a:cs typeface="B Nazanin" panose="00000400000000000000" pitchFamily="2" charset="-78"/>
                  </a:rPr>
                  <a:t> نشان می</a:t>
                </a:r>
                <a:r>
                  <a:rPr lang="ar-SA" sz="2000" dirty="0" smtClean="0">
                    <a:solidFill>
                      <a:srgbClr val="000000"/>
                    </a:solidFill>
                    <a:effectLst/>
                    <a:ea typeface="Calibri" panose="020F0502020204030204" pitchFamily="34" charset="0"/>
                    <a:cs typeface="Arial" panose="020B0604020202020204" pitchFamily="34" charset="0"/>
                  </a:rPr>
                  <a:t> </a:t>
                </a:r>
                <a:r>
                  <a:rPr lang="ar-SA" sz="2000" dirty="0" smtClean="0">
                    <a:solidFill>
                      <a:srgbClr val="000000"/>
                    </a:solidFill>
                    <a:effectLst/>
                    <a:latin typeface="Arial" panose="020B0604020202020204" pitchFamily="34" charset="0"/>
                    <a:ea typeface="Calibri" panose="020F0502020204030204" pitchFamily="34" charset="0"/>
                    <a:cs typeface="B Nazanin" panose="00000400000000000000" pitchFamily="2" charset="-78"/>
                  </a:rPr>
                  <a:t>دهند هر چه تعداد مراحل اندازه گیری زیادتر باشند در این صورت مقدار میانگین درست تر و موثق </a:t>
                </a:r>
                <a:r>
                  <a:rPr lang="fa-IR" sz="2000" dirty="0" smtClean="0">
                    <a:solidFill>
                      <a:srgbClr val="000000"/>
                    </a:solidFill>
                    <a:effectLst/>
                    <a:latin typeface="Arial" panose="020B0604020202020204" pitchFamily="34" charset="0"/>
                    <a:ea typeface="Calibri" panose="020F0502020204030204" pitchFamily="34" charset="0"/>
                    <a:cs typeface="B Nazanin" panose="00000400000000000000" pitchFamily="2" charset="-78"/>
                  </a:rPr>
                  <a:t>تر </a:t>
                </a:r>
                <a:r>
                  <a:rPr lang="ar-SA" sz="2000" dirty="0" smtClean="0">
                    <a:solidFill>
                      <a:srgbClr val="000000"/>
                    </a:solidFill>
                    <a:effectLst/>
                    <a:latin typeface="Arial" panose="020B0604020202020204" pitchFamily="34" charset="0"/>
                    <a:ea typeface="Calibri" panose="020F0502020204030204" pitchFamily="34" charset="0"/>
                    <a:cs typeface="B Nazanin" panose="00000400000000000000" pitchFamily="2" charset="-78"/>
                  </a:rPr>
                  <a:t>می باشد</a:t>
                </a:r>
                <a:r>
                  <a:rPr lang="en-US" sz="2000" dirty="0" smtClean="0">
                    <a:solidFill>
                      <a:srgbClr val="000000"/>
                    </a:solidFill>
                    <a:effectLst/>
                    <a:latin typeface="Arial" panose="020B0604020202020204" pitchFamily="34" charset="0"/>
                    <a:ea typeface="Calibri" panose="020F0502020204030204" pitchFamily="34" charset="0"/>
                    <a:cs typeface="B Nazanin" panose="00000400000000000000" pitchFamily="2" charset="-78"/>
                  </a:rPr>
                  <a:t/>
                </a:r>
                <a:br>
                  <a:rPr lang="en-US" sz="2000" dirty="0" smtClean="0">
                    <a:solidFill>
                      <a:srgbClr val="000000"/>
                    </a:solidFill>
                    <a:effectLst/>
                    <a:latin typeface="Arial" panose="020B0604020202020204" pitchFamily="34" charset="0"/>
                    <a:ea typeface="Calibri" panose="020F0502020204030204" pitchFamily="34" charset="0"/>
                    <a:cs typeface="B Nazanin" panose="00000400000000000000" pitchFamily="2" charset="-78"/>
                  </a:rPr>
                </a:br>
                <a14:m>
                  <m:oMath xmlns:m="http://schemas.openxmlformats.org/officeDocument/2006/math">
                    <m:r>
                      <a:rPr lang="ar-SA" sz="2000" i="1" smtClean="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𝜮</m:t>
                    </m:r>
                    <m:r>
                      <a:rPr lang="ar-SA" sz="2000" b="1" i="1">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 </m:t>
                    </m:r>
                    <m:r>
                      <a:rPr lang="en-US" sz="2000" b="1" i="1">
                        <a:solidFill>
                          <a:srgbClr val="000000"/>
                        </a:solidFill>
                        <a:effectLst/>
                        <a:latin typeface="Cambria Math" panose="02040503050406030204" pitchFamily="18" charset="0"/>
                        <a:ea typeface="Calibri" panose="020F0502020204030204" pitchFamily="34" charset="0"/>
                        <a:cs typeface="B Nazanin" panose="00000400000000000000" pitchFamily="2" charset="-78"/>
                      </a:rPr>
                      <m:t>𝑿</m:t>
                    </m:r>
                    <m:r>
                      <a:rPr lang="en-US" sz="2000" b="1" i="1" baseline="-25000">
                        <a:solidFill>
                          <a:srgbClr val="000000"/>
                        </a:solidFill>
                        <a:effectLst/>
                        <a:latin typeface="Cambria Math" panose="02040503050406030204" pitchFamily="18" charset="0"/>
                        <a:ea typeface="Calibri" panose="020F0502020204030204" pitchFamily="34" charset="0"/>
                        <a:cs typeface="B Nazanin" panose="00000400000000000000" pitchFamily="2" charset="-78"/>
                      </a:rPr>
                      <m:t>𝒊</m:t>
                    </m:r>
                    <m:r>
                      <a:rPr lang="en-US" sz="2000" b="1" i="1" baseline="-25000">
                        <a:solidFill>
                          <a:srgbClr val="000000"/>
                        </a:solidFill>
                        <a:effectLst/>
                        <a:latin typeface="Cambria Math" panose="02040503050406030204" pitchFamily="18" charset="0"/>
                        <a:ea typeface="Calibri" panose="020F0502020204030204" pitchFamily="34" charset="0"/>
                        <a:cs typeface="B Nazanin" panose="00000400000000000000" pitchFamily="2" charset="-78"/>
                      </a:rPr>
                      <m:t>  </m:t>
                    </m:r>
                  </m:oMath>
                </a14:m>
                <a:r>
                  <a:rPr lang="ar-SA" sz="2000" dirty="0">
                    <a:solidFill>
                      <a:srgbClr val="000000"/>
                    </a:solidFill>
                    <a:effectLst/>
                    <a:latin typeface="Arial" panose="020B0604020202020204" pitchFamily="34" charset="0"/>
                    <a:ea typeface="Calibri" panose="020F0502020204030204" pitchFamily="34" charset="0"/>
                    <a:cs typeface="B Nazanin" panose="00000400000000000000" pitchFamily="2" charset="-78"/>
                  </a:rPr>
                  <a:t>  </a:t>
                </a:r>
                <a:r>
                  <a:rPr lang="ar-SA" sz="2000" dirty="0" smtClean="0">
                    <a:solidFill>
                      <a:srgbClr val="000000"/>
                    </a:solidFill>
                    <a:effectLst/>
                    <a:latin typeface="Arial" panose="020B0604020202020204" pitchFamily="34" charset="0"/>
                    <a:ea typeface="Calibri" panose="020F0502020204030204" pitchFamily="34" charset="0"/>
                    <a:cs typeface="B Nazanin" panose="00000400000000000000" pitchFamily="2" charset="-78"/>
                  </a:rPr>
                  <a:t>مجموع </a:t>
                </a:r>
                <a:r>
                  <a:rPr lang="ar-SA" sz="2000" dirty="0">
                    <a:solidFill>
                      <a:srgbClr val="000000"/>
                    </a:solidFill>
                    <a:effectLst/>
                    <a:latin typeface="Arial" panose="020B0604020202020204" pitchFamily="34" charset="0"/>
                    <a:ea typeface="Calibri" panose="020F0502020204030204" pitchFamily="34" charset="0"/>
                    <a:cs typeface="B Nazanin" panose="00000400000000000000" pitchFamily="2" charset="-78"/>
                  </a:rPr>
                  <a:t>نتایج اندازه گیری شده ، </a:t>
                </a:r>
                <a:r>
                  <a:rPr lang="en-US" sz="2000" dirty="0">
                    <a:solidFill>
                      <a:srgbClr val="000000"/>
                    </a:solidFill>
                    <a:effectLst/>
                    <a:latin typeface="Arial" panose="020B0604020202020204" pitchFamily="34" charset="0"/>
                    <a:ea typeface="Calibri" panose="020F0502020204030204" pitchFamily="34" charset="0"/>
                    <a:cs typeface="B Nazanin" panose="00000400000000000000" pitchFamily="2" charset="-78"/>
                  </a:rPr>
                  <a:t>n</a:t>
                </a:r>
                <a:r>
                  <a:rPr lang="fa-IR" sz="2000" dirty="0">
                    <a:solidFill>
                      <a:srgbClr val="000000"/>
                    </a:solidFill>
                    <a:effectLst/>
                    <a:latin typeface="Arial" panose="020B0604020202020204" pitchFamily="34" charset="0"/>
                    <a:ea typeface="Calibri" panose="020F0502020204030204" pitchFamily="34" charset="0"/>
                    <a:cs typeface="B Nazanin" panose="00000400000000000000" pitchFamily="2" charset="-78"/>
                  </a:rPr>
                  <a:t> تعداد </a:t>
                </a:r>
                <a:r>
                  <a:rPr lang="fa-IR" sz="2000" dirty="0" smtClean="0">
                    <a:solidFill>
                      <a:srgbClr val="000000"/>
                    </a:solidFill>
                    <a:effectLst/>
                    <a:latin typeface="Arial" panose="020B0604020202020204" pitchFamily="34" charset="0"/>
                    <a:ea typeface="Calibri" panose="020F0502020204030204" pitchFamily="34" charset="0"/>
                    <a:cs typeface="B Nazanin" panose="00000400000000000000" pitchFamily="2" charset="-78"/>
                  </a:rPr>
                  <a:t>نتایج</a:t>
                </a:r>
                <a:r>
                  <a:rPr lang="en-US" sz="2000" dirty="0" smtClean="0">
                    <a:solidFill>
                      <a:srgbClr val="000000"/>
                    </a:solidFill>
                    <a:effectLst/>
                    <a:latin typeface="Arial" panose="020B0604020202020204" pitchFamily="34" charset="0"/>
                    <a:ea typeface="Calibri" panose="020F0502020204030204" pitchFamily="34" charset="0"/>
                    <a:cs typeface="B Nazanin" panose="00000400000000000000" pitchFamily="2" charset="-78"/>
                  </a:rPr>
                  <a:t> </a:t>
                </a:r>
                <a:r>
                  <a:rPr lang="en-US" sz="1400" b="1" dirty="0" smtClean="0">
                    <a:solidFill>
                      <a:srgbClr val="000000"/>
                    </a:solidFill>
                    <a:effectLst/>
                    <a:latin typeface="Arial" panose="020B0604020202020204" pitchFamily="34" charset="0"/>
                    <a:ea typeface="Calibri" panose="020F0502020204030204" pitchFamily="34" charset="0"/>
                    <a:cs typeface="B Nazanin" panose="00000400000000000000" pitchFamily="2" charset="-78"/>
                  </a:rPr>
                  <a:t>X =</a:t>
                </a:r>
                <a14:m>
                  <m:oMath xmlns:m="http://schemas.openxmlformats.org/officeDocument/2006/math">
                    <m:f>
                      <m:fPr>
                        <m:ctrlPr>
                          <a:rPr lang="en-US" sz="2000" b="1" i="1">
                            <a:solidFill>
                              <a:srgbClr val="000000"/>
                            </a:solidFill>
                            <a:effectLst/>
                            <a:latin typeface="Cambria Math" panose="02040503050406030204" pitchFamily="18" charset="0"/>
                            <a:cs typeface="B Nazanin" panose="00000400000000000000" pitchFamily="2" charset="-78"/>
                          </a:rPr>
                        </m:ctrlPr>
                      </m:fPr>
                      <m:num>
                        <m:r>
                          <a:rPr lang="ar-SA" sz="2000" i="1">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𝜮</m:t>
                        </m:r>
                        <m:r>
                          <a:rPr lang="ar-SA" sz="2000" b="1" i="1">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 </m:t>
                        </m:r>
                        <m:r>
                          <a:rPr lang="en-US" sz="2000" b="1" i="1">
                            <a:solidFill>
                              <a:srgbClr val="000000"/>
                            </a:solidFill>
                            <a:effectLst/>
                            <a:latin typeface="Cambria Math" panose="02040503050406030204" pitchFamily="18" charset="0"/>
                            <a:ea typeface="Calibri" panose="020F0502020204030204" pitchFamily="34" charset="0"/>
                            <a:cs typeface="B Nazanin" panose="00000400000000000000" pitchFamily="2" charset="-78"/>
                          </a:rPr>
                          <m:t>𝑿</m:t>
                        </m:r>
                        <m:r>
                          <a:rPr lang="en-US" sz="2000" b="1" i="1" baseline="-25000">
                            <a:solidFill>
                              <a:srgbClr val="000000"/>
                            </a:solidFill>
                            <a:effectLst/>
                            <a:latin typeface="Cambria Math" panose="02040503050406030204" pitchFamily="18" charset="0"/>
                            <a:ea typeface="Calibri" panose="020F0502020204030204" pitchFamily="34" charset="0"/>
                            <a:cs typeface="B Nazanin" panose="00000400000000000000" pitchFamily="2" charset="-78"/>
                          </a:rPr>
                          <m:t>𝒊</m:t>
                        </m:r>
                        <m:r>
                          <a:rPr lang="en-US" sz="2000" b="1" i="1">
                            <a:solidFill>
                              <a:srgbClr val="000000"/>
                            </a:solidFill>
                            <a:effectLst/>
                            <a:latin typeface="Cambria Math" panose="02040503050406030204" pitchFamily="18" charset="0"/>
                            <a:ea typeface="Calibri" panose="020F0502020204030204" pitchFamily="34" charset="0"/>
                            <a:cs typeface="B Nazanin" panose="00000400000000000000" pitchFamily="2" charset="-78"/>
                          </a:rPr>
                          <m:t> </m:t>
                        </m:r>
                      </m:num>
                      <m:den>
                        <m:r>
                          <a:rPr lang="en-US" sz="2000" b="1" i="1">
                            <a:solidFill>
                              <a:srgbClr val="000000"/>
                            </a:solidFill>
                            <a:effectLst/>
                            <a:latin typeface="Cambria Math" panose="02040503050406030204" pitchFamily="18" charset="0"/>
                            <a:ea typeface="Calibri" panose="020F0502020204030204" pitchFamily="34" charset="0"/>
                            <a:cs typeface="B Nazanin" panose="00000400000000000000" pitchFamily="2" charset="-78"/>
                          </a:rPr>
                          <m:t>𝒏</m:t>
                        </m:r>
                        <m:r>
                          <a:rPr lang="fa-IR" sz="2000">
                            <a:solidFill>
                              <a:srgbClr val="000000"/>
                            </a:solidFill>
                            <a:effectLst/>
                            <a:latin typeface="Cambria Math" panose="02040503050406030204" pitchFamily="18" charset="0"/>
                            <a:ea typeface="Calibri" panose="020F0502020204030204" pitchFamily="34" charset="0"/>
                            <a:cs typeface="B Nazanin" panose="00000400000000000000" pitchFamily="2" charset="-78"/>
                          </a:rPr>
                          <m:t>  </m:t>
                        </m:r>
                      </m:den>
                    </m:f>
                    <m:r>
                      <a:rPr lang="fa-IR" sz="2000" b="1" i="1">
                        <a:solidFill>
                          <a:srgbClr val="000000"/>
                        </a:solidFill>
                        <a:effectLst/>
                        <a:latin typeface="Cambria Math" panose="02040503050406030204" pitchFamily="18" charset="0"/>
                        <a:ea typeface="Calibri" panose="020F0502020204030204" pitchFamily="34" charset="0"/>
                        <a:cs typeface="B Nazanin" panose="00000400000000000000" pitchFamily="2" charset="-78"/>
                      </a:rPr>
                      <m:t>                                                </m:t>
                    </m:r>
                  </m:oMath>
                </a14:m>
                <a:r>
                  <a:rPr lang="fa-IR" sz="1400" b="1" dirty="0">
                    <a:solidFill>
                      <a:srgbClr val="000000"/>
                    </a:solidFill>
                    <a:effectLst/>
                    <a:latin typeface="Arial" panose="020B0604020202020204" pitchFamily="34" charset="0"/>
                    <a:ea typeface="Calibri" panose="020F0502020204030204" pitchFamily="34" charset="0"/>
                    <a:cs typeface="B Nazanin" panose="00000400000000000000" pitchFamily="2" charset="-78"/>
                  </a:rPr>
                  <a:t>   </a:t>
                </a:r>
                <a:r>
                  <a:rPr lang="en-US" sz="1400" b="1" dirty="0">
                    <a:solidFill>
                      <a:srgbClr val="000000"/>
                    </a:solidFill>
                    <a:effectLst/>
                    <a:latin typeface="Arial" panose="020B0604020202020204" pitchFamily="34" charset="0"/>
                    <a:ea typeface="Calibri" panose="020F0502020204030204" pitchFamily="34" charset="0"/>
                    <a:cs typeface="B Nazanin" panose="00000400000000000000" pitchFamily="2" charset="-78"/>
                  </a:rPr>
                  <a:t>                                              </a:t>
                </a:r>
                <a:r>
                  <a:rPr lang="fa-IR" sz="1400" b="1" dirty="0">
                    <a:solidFill>
                      <a:srgbClr val="000000"/>
                    </a:solidFill>
                    <a:effectLst/>
                    <a:latin typeface="Arial" panose="020B0604020202020204" pitchFamily="34" charset="0"/>
                    <a:ea typeface="Calibri" panose="020F0502020204030204" pitchFamily="34" charset="0"/>
                    <a:cs typeface="B Nazanin" panose="00000400000000000000" pitchFamily="2" charset="-78"/>
                  </a:rPr>
                  <a:t>            </a:t>
                </a:r>
                <a:r>
                  <a:rPr lang="fa-IR" sz="1400" b="1" dirty="0" smtClean="0">
                    <a:solidFill>
                      <a:srgbClr val="000000"/>
                    </a:solidFill>
                    <a:effectLst/>
                    <a:latin typeface="Arial" panose="020B0604020202020204" pitchFamily="34" charset="0"/>
                    <a:ea typeface="Calibri" panose="020F0502020204030204" pitchFamily="34" charset="0"/>
                    <a:cs typeface="B Nazanin" panose="00000400000000000000" pitchFamily="2" charset="-78"/>
                  </a:rPr>
                  <a:t/>
                </a:r>
                <a:br>
                  <a:rPr lang="fa-IR" sz="1400" b="1" dirty="0" smtClean="0">
                    <a:solidFill>
                      <a:srgbClr val="000000"/>
                    </a:solidFill>
                    <a:effectLst/>
                    <a:latin typeface="Arial" panose="020B0604020202020204" pitchFamily="34" charset="0"/>
                    <a:ea typeface="Calibri" panose="020F0502020204030204" pitchFamily="34" charset="0"/>
                    <a:cs typeface="B Nazanin" panose="00000400000000000000" pitchFamily="2" charset="-78"/>
                  </a:rPr>
                </a:br>
                <a:r>
                  <a:rPr lang="fa-IR" sz="1400" b="1" dirty="0" smtClean="0">
                    <a:solidFill>
                      <a:srgbClr val="000000"/>
                    </a:solidFill>
                    <a:effectLst/>
                    <a:latin typeface="Arial" panose="020B0604020202020204" pitchFamily="34" charset="0"/>
                    <a:ea typeface="Calibri" panose="020F0502020204030204" pitchFamily="34" charset="0"/>
                    <a:cs typeface="B Nazanin" panose="00000400000000000000" pitchFamily="2" charset="-78"/>
                  </a:rPr>
                  <a:t>   </a:t>
                </a:r>
                <a:r>
                  <a:rPr lang="en-US" sz="1400" b="1" dirty="0" smtClean="0">
                    <a:solidFill>
                      <a:srgbClr val="000000"/>
                    </a:solidFill>
                    <a:effectLst/>
                    <a:latin typeface="Arial" panose="020B0604020202020204" pitchFamily="34" charset="0"/>
                    <a:ea typeface="Calibri" panose="020F0502020204030204" pitchFamily="34" charset="0"/>
                    <a:cs typeface="B Nazanin" panose="00000400000000000000" pitchFamily="2" charset="-78"/>
                  </a:rPr>
                  <a:t> </a:t>
                </a:r>
                <a:r>
                  <a:rPr lang="fa-IR" sz="1400" b="1" dirty="0" smtClean="0">
                    <a:solidFill>
                      <a:srgbClr val="000000"/>
                    </a:solidFill>
                    <a:effectLst/>
                    <a:latin typeface="Arial" panose="020B0604020202020204" pitchFamily="34" charset="0"/>
                    <a:ea typeface="Calibri" panose="020F0502020204030204" pitchFamily="34" charset="0"/>
                    <a:cs typeface="B Nazanin" panose="00000400000000000000" pitchFamily="2" charset="-78"/>
                  </a:rPr>
                  <a:t> </a:t>
                </a:r>
                <a:r>
                  <a:rPr lang="en-US" sz="1400" b="1" dirty="0" smtClean="0">
                    <a:solidFill>
                      <a:srgbClr val="000000"/>
                    </a:solidFill>
                    <a:effectLst/>
                    <a:latin typeface="Arial" panose="020B0604020202020204" pitchFamily="34" charset="0"/>
                    <a:ea typeface="Calibri" panose="020F0502020204030204" pitchFamily="34" charset="0"/>
                    <a:cs typeface="B Nazanin" panose="00000400000000000000" pitchFamily="2" charset="-78"/>
                  </a:rPr>
                  <a:t/>
                </a:r>
                <a:br>
                  <a:rPr lang="en-US" sz="1400" b="1" dirty="0" smtClean="0">
                    <a:solidFill>
                      <a:srgbClr val="000000"/>
                    </a:solidFill>
                    <a:effectLst/>
                    <a:latin typeface="Arial" panose="020B0604020202020204" pitchFamily="34" charset="0"/>
                    <a:ea typeface="Calibri" panose="020F0502020204030204" pitchFamily="34" charset="0"/>
                    <a:cs typeface="B Nazanin" panose="00000400000000000000" pitchFamily="2" charset="-78"/>
                  </a:rPr>
                </a:br>
                <a:r>
                  <a:rPr lang="ar-SA" sz="2000" b="1"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نکته :</a:t>
                </a:r>
                <a:r>
                  <a:rPr lang="ar-SA" sz="2000" dirty="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 اگر یک اندازه گیری به تعداد  </a:t>
                </a:r>
                <a:r>
                  <a:rPr lang="en-US" sz="2000" dirty="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  n</a:t>
                </a:r>
                <a:r>
                  <a:rPr lang="ar-SA" sz="2000" dirty="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بار تکرار شود در این صورت به اندازه</a:t>
                </a:r>
                <a:r>
                  <a:rPr lang="ar-SA" sz="20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 </a:t>
                </a:r>
                <a:r>
                  <a:rPr lang="ar-SA" sz="2000" dirty="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 رادیکال</a:t>
                </a:r>
                <a:r>
                  <a:rPr lang="ar-SA" sz="20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14:m>
                  <m:oMath xmlns:m="http://schemas.openxmlformats.org/officeDocument/2006/math">
                    <m:r>
                      <a:rPr lang="ar-SA" sz="2000">
                        <a:solidFill>
                          <a:srgbClr val="000000"/>
                        </a:solidFill>
                        <a:effectLst/>
                        <a:latin typeface="Cambria Math" panose="02040503050406030204" pitchFamily="18" charset="0"/>
                        <a:ea typeface="Times New Roman" panose="02020603050405020304" pitchFamily="18" charset="0"/>
                      </a:rPr>
                      <m:t>√</m:t>
                    </m:r>
                    <m:r>
                      <a:rPr lang="en-US" sz="2000" i="1">
                        <a:solidFill>
                          <a:srgbClr val="000000"/>
                        </a:solidFill>
                        <a:effectLst/>
                        <a:latin typeface="Cambria Math" panose="02040503050406030204" pitchFamily="18" charset="0"/>
                        <a:ea typeface="Times New Roman" panose="02020603050405020304" pitchFamily="18" charset="0"/>
                        <a:cs typeface="B Nazanin" panose="00000400000000000000" pitchFamily="2" charset="-78"/>
                      </a:rPr>
                      <m:t>𝑛</m:t>
                    </m:r>
                  </m:oMath>
                </a14:m>
                <a:r>
                  <a:rPr lang="en-US" sz="2000" dirty="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 </a:t>
                </a:r>
                <a:r>
                  <a:rPr lang="fa-IR" sz="2000"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 </a:t>
                </a:r>
                <a:r>
                  <a:rPr lang="ar-SA" sz="2000"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نتایج </a:t>
                </a:r>
                <a:r>
                  <a:rPr lang="ar-SA" sz="2000" dirty="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قابل اعتمادتر از یک بار اندازه گیری </a:t>
                </a:r>
                <a:r>
                  <a:rPr lang="fa-IR" sz="2000" dirty="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با تنهایی </a:t>
                </a:r>
                <a:r>
                  <a:rPr lang="ar-SA" sz="2000" dirty="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می </a:t>
                </a:r>
                <a:r>
                  <a:rPr lang="ar-SA" sz="2000"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باشد</a:t>
                </a:r>
                <a:r>
                  <a:rPr lang="en-US" sz="2000"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 </a:t>
                </a:r>
                <a:br>
                  <a:rPr lang="en-US" sz="2000"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br>
                <a:r>
                  <a:rPr lang="en-US" sz="1800" dirty="0" smtClean="0">
                    <a:effectLst/>
                    <a:latin typeface="Times New Roman" panose="02020603050405020304" pitchFamily="18" charset="0"/>
                    <a:ea typeface="Times New Roman" panose="02020603050405020304" pitchFamily="18" charset="0"/>
                  </a:rPr>
                  <a:t/>
                </a:r>
                <a:br>
                  <a:rPr lang="en-US" sz="1800" dirty="0" smtClean="0">
                    <a:effectLst/>
                    <a:latin typeface="Times New Roman" panose="02020603050405020304" pitchFamily="18" charset="0"/>
                    <a:ea typeface="Times New Roman" panose="02020603050405020304" pitchFamily="18" charset="0"/>
                  </a:rPr>
                </a:br>
                <a:r>
                  <a:rPr lang="ar-SA" sz="2000" b="1"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میانه :</a:t>
                </a:r>
                <a:r>
                  <a:rPr lang="ar-SA" sz="2000"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 اگر نتایج از آزمایشات را از کم به زیاد مرتب کنیم در این صورت عددی که در وسط قرار می گیرد به عنوان </a:t>
                </a:r>
                <a:r>
                  <a:rPr lang="ar-SA" sz="2000"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میان</a:t>
                </a:r>
                <a:r>
                  <a:rPr lang="fa-IR" sz="2000"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ه</a:t>
                </a:r>
                <a:r>
                  <a:rPr lang="ar-SA" sz="2000"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 </a:t>
                </a:r>
                <a:r>
                  <a:rPr lang="ar-SA" sz="2000" dirty="0" smtClean="0">
                    <a:solidFill>
                      <a:srgbClr val="000000"/>
                    </a:solidFill>
                    <a:effectLst/>
                    <a:latin typeface="Arial" panose="020B0604020202020204" pitchFamily="34" charset="0"/>
                    <a:ea typeface="Times New Roman" panose="02020603050405020304" pitchFamily="18" charset="0"/>
                    <a:cs typeface="B Nazanin" panose="00000400000000000000" pitchFamily="2" charset="-78"/>
                  </a:rPr>
                  <a:t>است البته اگر تعداد نتایج زوج باشد در این صورت برای محاسبه میانه باید دو عدد وسط را جمع کرده و از آنها میانگین بگیریم که حاصل میانگین برابر میانه است</a:t>
                </a:r>
                <a:r>
                  <a:rPr lang="en-US" sz="1800" dirty="0" smtClean="0">
                    <a:effectLst/>
                    <a:latin typeface="Times New Roman" panose="02020603050405020304" pitchFamily="18" charset="0"/>
                    <a:ea typeface="Times New Roman" panose="02020603050405020304" pitchFamily="18" charset="0"/>
                  </a:rPr>
                  <a:t/>
                </a:r>
                <a:br>
                  <a:rPr lang="en-US" sz="1800" dirty="0" smtClean="0">
                    <a:effectLst/>
                    <a:latin typeface="Times New Roman" panose="02020603050405020304" pitchFamily="18" charset="0"/>
                    <a:ea typeface="Times New Roman" panose="02020603050405020304" pitchFamily="18" charset="0"/>
                  </a:rPr>
                </a:br>
                <a:r>
                  <a:rPr lang="fa-IR" sz="2000" b="1" dirty="0" smtClean="0">
                    <a:effectLst/>
                    <a:latin typeface="Calibri" panose="020F0502020204030204" pitchFamily="34" charset="0"/>
                    <a:ea typeface="Calibri" panose="020F0502020204030204" pitchFamily="34" charset="0"/>
                    <a:cs typeface="B Nazanin" panose="00000400000000000000" pitchFamily="2" charset="-78"/>
                  </a:rPr>
                  <a:t>نکته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معمولاً گفته می شود که میانگین نسبت به میانه از اطمینان بیشتری برخوردار است ولی در بسیاری از موارد میانه کمک خوبی می کند به خصوص زمانی که با تعداد کم نمونه سر و کار داریم</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mc:Choice>
        <mc:Fallback>
          <p:sp>
            <p:nvSpPr>
              <p:cNvPr id="2" name="Title 1"/>
              <p:cNvSpPr>
                <a:spLocks noGrp="1" noRot="1" noChangeAspect="1" noMove="1" noResize="1" noEditPoints="1" noAdjustHandles="1" noChangeArrowheads="1" noChangeShapeType="1" noTextEdit="1"/>
              </p:cNvSpPr>
              <p:nvPr>
                <p:ph type="title"/>
              </p:nvPr>
            </p:nvSpPr>
            <p:spPr>
              <a:xfrm>
                <a:off x="838200" y="365124"/>
                <a:ext cx="10515600" cy="4141561"/>
              </a:xfrm>
              <a:blipFill>
                <a:blip r:embed="rId6"/>
                <a:stretch>
                  <a:fillRect l="-986" r="-580"/>
                </a:stretch>
              </a:blipFill>
            </p:spPr>
            <p:txBody>
              <a:bodyPr/>
              <a:lstStyle/>
              <a:p>
                <a:r>
                  <a:rPr lang="en-US">
                    <a:noFill/>
                  </a:rPr>
                  <a:t> </a:t>
                </a:r>
              </a:p>
            </p:txBody>
          </p:sp>
        </mc:Fallback>
      </mc:AlternateContent>
      <p:cxnSp>
        <p:nvCxnSpPr>
          <p:cNvPr id="4" name="Straight Connector 3"/>
          <p:cNvCxnSpPr/>
          <p:nvPr/>
        </p:nvCxnSpPr>
        <p:spPr>
          <a:xfrm>
            <a:off x="4711337" y="740230"/>
            <a:ext cx="243840" cy="0"/>
          </a:xfrm>
          <a:prstGeom prst="line">
            <a:avLst/>
          </a:prstGeom>
        </p:spPr>
        <p:style>
          <a:lnRef idx="1">
            <a:schemeClr val="dk1"/>
          </a:lnRef>
          <a:fillRef idx="0">
            <a:schemeClr val="dk1"/>
          </a:fillRef>
          <a:effectRef idx="0">
            <a:schemeClr val="dk1"/>
          </a:effectRef>
          <a:fontRef idx="minor">
            <a:schemeClr val="tx1"/>
          </a:fontRef>
        </p:style>
      </p:cxnSp>
      <p:cxnSp>
        <p:nvCxnSpPr>
          <p:cNvPr id="5" name="Straight Connector 4"/>
          <p:cNvCxnSpPr/>
          <p:nvPr/>
        </p:nvCxnSpPr>
        <p:spPr>
          <a:xfrm>
            <a:off x="3635829" y="1449977"/>
            <a:ext cx="243840" cy="0"/>
          </a:xfrm>
          <a:prstGeom prst="line">
            <a:avLst/>
          </a:prstGeom>
        </p:spPr>
        <p:style>
          <a:lnRef idx="1">
            <a:schemeClr val="dk1"/>
          </a:lnRef>
          <a:fillRef idx="0">
            <a:schemeClr val="dk1"/>
          </a:fillRef>
          <a:effectRef idx="0">
            <a:schemeClr val="dk1"/>
          </a:effectRef>
          <a:fontRef idx="minor">
            <a:schemeClr val="tx1"/>
          </a:fontRef>
        </p:style>
      </p:cxnSp>
      <p:pic>
        <p:nvPicPr>
          <p:cNvPr id="3" name="Recorded Soundآمار">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15223" y="4871809"/>
            <a:ext cx="487363" cy="487363"/>
          </a:xfrm>
          <a:prstGeom prst="rect">
            <a:avLst/>
          </a:prstGeom>
        </p:spPr>
      </p:pic>
      <p:cxnSp>
        <p:nvCxnSpPr>
          <p:cNvPr id="7" name="Straight Connector 6"/>
          <p:cNvCxnSpPr/>
          <p:nvPr/>
        </p:nvCxnSpPr>
        <p:spPr>
          <a:xfrm>
            <a:off x="4264090" y="1882295"/>
            <a:ext cx="24384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780661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6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mc:AlternateContent xmlns:mc="http://schemas.openxmlformats.org/markup-compatibility/2006">
        <mc:Choice xmlns:a14="http://schemas.microsoft.com/office/drawing/2010/main" Requires="a14">
          <p:sp>
            <p:nvSpPr>
              <p:cNvPr id="2" name="Title 1"/>
              <p:cNvSpPr>
                <a:spLocks noGrp="1"/>
              </p:cNvSpPr>
              <p:nvPr>
                <p:ph type="title"/>
              </p:nvPr>
            </p:nvSpPr>
            <p:spPr>
              <a:xfrm>
                <a:off x="838200" y="365124"/>
                <a:ext cx="10515600" cy="5260613"/>
              </a:xfrm>
            </p:spPr>
            <p:txBody>
              <a:bodyPr>
                <a:normAutofit/>
              </a:bodyPr>
              <a:lstStyle/>
              <a:p>
                <a:pPr marL="0" marR="0" algn="r" rtl="1">
                  <a:lnSpc>
                    <a:spcPct val="107000"/>
                  </a:lnSpc>
                  <a:spcBef>
                    <a:spcPts val="0"/>
                  </a:spcBef>
                  <a:spcAft>
                    <a:spcPts val="800"/>
                  </a:spcAft>
                </a:pP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رنج یا دامنه</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a:t>
                </a:r>
                <a:r>
                  <a:rPr lang="ar-SA" sz="2000" dirty="0" smtClean="0">
                    <a:effectLst/>
                    <a:ea typeface="Calibri" panose="020F0502020204030204" pitchFamily="34" charset="0"/>
                    <a:cs typeface="Calibri" panose="020F0502020204030204" pitchFamily="34" charset="0"/>
                  </a:rPr>
                  <a:t>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W</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smtClean="0">
                    <a:effectLst/>
                    <a:ea typeface="Calibri" panose="020F0502020204030204" pitchFamily="34" charset="0"/>
                    <a:cs typeface="Calibri" panose="020F0502020204030204" pitchFamily="34" charset="0"/>
                  </a:rPr>
                  <a:t> </a:t>
                </a:r>
                <a:r>
                  <a:rPr lang="en-US" sz="2000" dirty="0" smtClean="0">
                    <a:effectLst/>
                    <a:ea typeface="Calibri" panose="020F0502020204030204" pitchFamily="34" charset="0"/>
                    <a:cs typeface="Calibri" panose="020F0502020204030204" pitchFamily="34" charset="0"/>
                  </a:rPr>
                  <a:t>:</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به اختلاف بین کمترین نتیجه با بیشترین نتیجه رنج یا دامنه گفته می شود . هرچه گستره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یا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رنج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کوچکتر باشد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در این صورت دقت نتایج بیشتر است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r>
                <a:br>
                  <a:rPr lang="en-US" sz="2000" dirty="0" smtClean="0">
                    <a:effectLst/>
                    <a:latin typeface="Calibri" panose="020F0502020204030204" pitchFamily="34" charset="0"/>
                    <a:ea typeface="Calibri" panose="020F0502020204030204" pitchFamily="34" charset="0"/>
                    <a:cs typeface="B Nazanin" panose="00000400000000000000" pitchFamily="2" charset="-78"/>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W = </a:t>
                </a:r>
                <a:r>
                  <a:rPr lang="en-US" sz="2000" dirty="0" err="1" smtClean="0">
                    <a:effectLst/>
                    <a:latin typeface="Calibri" panose="020F0502020204030204" pitchFamily="34" charset="0"/>
                    <a:ea typeface="Calibri" panose="020F0502020204030204" pitchFamily="34" charset="0"/>
                    <a:cs typeface="B Nazanin" panose="00000400000000000000" pitchFamily="2" charset="-78"/>
                  </a:rPr>
                  <a:t>X</a:t>
                </a:r>
                <a:r>
                  <a:rPr lang="en-US" sz="2000" baseline="-25000" dirty="0" err="1" smtClean="0">
                    <a:effectLst/>
                    <a:latin typeface="Calibri" panose="020F0502020204030204" pitchFamily="34" charset="0"/>
                    <a:ea typeface="Calibri" panose="020F0502020204030204" pitchFamily="34" charset="0"/>
                    <a:cs typeface="B Nazanin" panose="00000400000000000000" pitchFamily="2" charset="-78"/>
                  </a:rPr>
                  <a:t>n</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 X</a:t>
                </a:r>
                <a:r>
                  <a:rPr lang="en-US" sz="2000" baseline="-25000" dirty="0" smtClean="0">
                    <a:effectLst/>
                    <a:latin typeface="Calibri" panose="020F0502020204030204" pitchFamily="34" charset="0"/>
                    <a:ea typeface="Calibri" panose="020F0502020204030204" pitchFamily="34" charset="0"/>
                    <a:cs typeface="B Nazanin" panose="00000400000000000000" pitchFamily="2" charset="-78"/>
                  </a:rPr>
                  <a:t>1                                                                                                                 </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b="1"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مد</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به نتیجه ای که در بین نتایج بیش از بقیه اعداد تکرار شده باشد</a:t>
                </a:r>
                <a:r>
                  <a:rPr lang="ar-SA" sz="2000" dirty="0" smtClean="0">
                    <a:effectLst/>
                    <a:latin typeface="Calibri" panose="020F0502020204030204" pitchFamily="34" charset="0"/>
                    <a:ea typeface="Calibri" panose="020F0502020204030204" pitchFamily="34" charset="0"/>
                    <a:cs typeface="Cambria" panose="02040503050406030204" pitchFamily="18"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مد می گویند</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r>
                <a:br>
                  <a:rPr lang="en-US" sz="2000" dirty="0" smtClean="0">
                    <a:effectLst/>
                    <a:latin typeface="Calibri" panose="020F0502020204030204" pitchFamily="34" charset="0"/>
                    <a:ea typeface="Calibri" panose="020F0502020204030204" pitchFamily="34" charset="0"/>
                    <a:cs typeface="B Nazanin" panose="00000400000000000000" pitchFamily="2" charset="-78"/>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r>
                <a:br>
                  <a:rPr lang="en-US" sz="2000" dirty="0" smtClean="0">
                    <a:effectLst/>
                    <a:latin typeface="Calibri" panose="020F0502020204030204" pitchFamily="34" charset="0"/>
                    <a:ea typeface="Calibri" panose="020F0502020204030204" pitchFamily="34" charset="0"/>
                    <a:cs typeface="B Nazanin" panose="00000400000000000000" pitchFamily="2" charset="-78"/>
                  </a:rPr>
                </a:br>
                <a:r>
                  <a:rPr lang="ar-SA" sz="1600" b="1" dirty="0" smtClean="0">
                    <a:effectLst/>
                    <a:latin typeface="Calibri" panose="020F0502020204030204" pitchFamily="34" charset="0"/>
                    <a:ea typeface="Calibri" panose="020F0502020204030204" pitchFamily="34" charset="0"/>
                    <a:cs typeface="B Nazanin" panose="00000400000000000000" pitchFamily="2" charset="-78"/>
                  </a:rPr>
                  <a:t>انحراف از میانگین</a:t>
                </a:r>
                <a:r>
                  <a:rPr lang="ar-SA" sz="1600" dirty="0" smtClean="0">
                    <a:effectLst/>
                    <a:latin typeface="Calibri" panose="020F0502020204030204" pitchFamily="34" charset="0"/>
                    <a:ea typeface="Calibri" panose="020F0502020204030204" pitchFamily="34" charset="0"/>
                    <a:cs typeface="B Nazanin" panose="00000400000000000000" pitchFamily="2" charset="-78"/>
                  </a:rPr>
                  <a:t>: به اختلاف بین مقدار اندازه گیری شده با مقدار میانگین </a:t>
                </a:r>
                <a:r>
                  <a:rPr lang="ar-SA" sz="1600" dirty="0" smtClean="0">
                    <a:effectLst/>
                    <a:latin typeface="Calibri" panose="020F0502020204030204" pitchFamily="34" charset="0"/>
                    <a:ea typeface="Calibri" panose="020F0502020204030204" pitchFamily="34" charset="0"/>
                    <a:cs typeface="B Nazanin" panose="00000400000000000000" pitchFamily="2" charset="-78"/>
                  </a:rPr>
                  <a:t>ا</a:t>
                </a:r>
                <a:r>
                  <a:rPr lang="fa-IR" sz="1600" dirty="0" smtClean="0">
                    <a:effectLst/>
                    <a:latin typeface="Calibri" panose="020F0502020204030204" pitchFamily="34" charset="0"/>
                    <a:ea typeface="Calibri" panose="020F0502020204030204" pitchFamily="34" charset="0"/>
                    <a:cs typeface="B Nazanin" panose="00000400000000000000" pitchFamily="2" charset="-78"/>
                  </a:rPr>
                  <a:t>ن</a:t>
                </a:r>
                <a:r>
                  <a:rPr lang="ar-SA" sz="1600" dirty="0" smtClean="0">
                    <a:effectLst/>
                    <a:latin typeface="Calibri" panose="020F0502020204030204" pitchFamily="34" charset="0"/>
                    <a:ea typeface="Calibri" panose="020F0502020204030204" pitchFamily="34" charset="0"/>
                    <a:cs typeface="B Nazanin" panose="00000400000000000000" pitchFamily="2" charset="-78"/>
                  </a:rPr>
                  <a:t>حراف </a:t>
                </a:r>
                <a:r>
                  <a:rPr lang="ar-SA" sz="1600" dirty="0" smtClean="0">
                    <a:effectLst/>
                    <a:latin typeface="Arial" panose="020B0604020202020204" pitchFamily="34" charset="0"/>
                    <a:ea typeface="Calibri" panose="020F0502020204030204" pitchFamily="34" charset="0"/>
                    <a:cs typeface="B Nazanin" panose="00000400000000000000" pitchFamily="2" charset="-78"/>
                  </a:rPr>
                  <a:t>از</a:t>
                </a:r>
                <a:r>
                  <a:rPr lang="ar-SA" sz="1600" dirty="0" smtClean="0">
                    <a:effectLst/>
                    <a:latin typeface="Calibri" panose="020F0502020204030204" pitchFamily="34" charset="0"/>
                    <a:ea typeface="Calibri" panose="020F0502020204030204" pitchFamily="34" charset="0"/>
                    <a:cs typeface="B Nazanin" panose="00000400000000000000" pitchFamily="2" charset="-78"/>
                  </a:rPr>
                  <a:t> </a:t>
                </a:r>
                <a:r>
                  <a:rPr lang="ar-SA" sz="1600" dirty="0" smtClean="0">
                    <a:effectLst/>
                    <a:latin typeface="Arial" panose="020B0604020202020204" pitchFamily="34" charset="0"/>
                    <a:ea typeface="Calibri" panose="020F0502020204030204" pitchFamily="34" charset="0"/>
                    <a:cs typeface="B Nazanin" panose="00000400000000000000" pitchFamily="2" charset="-78"/>
                  </a:rPr>
                  <a:t>میانگین</a:t>
                </a:r>
                <a:r>
                  <a:rPr lang="ar-SA" sz="1600" dirty="0" smtClean="0">
                    <a:effectLst/>
                    <a:latin typeface="Calibri" panose="020F0502020204030204" pitchFamily="34" charset="0"/>
                    <a:ea typeface="Calibri" panose="020F0502020204030204" pitchFamily="34" charset="0"/>
                    <a:cs typeface="B Nazanin" panose="00000400000000000000" pitchFamily="2" charset="-78"/>
                  </a:rPr>
                  <a:t> </a:t>
                </a:r>
                <a:r>
                  <a:rPr lang="ar-SA" sz="1600" dirty="0" smtClean="0">
                    <a:effectLst/>
                    <a:latin typeface="Arial" panose="020B0604020202020204" pitchFamily="34" charset="0"/>
                    <a:ea typeface="Calibri" panose="020F0502020204030204" pitchFamily="34" charset="0"/>
                    <a:cs typeface="B Nazanin" panose="00000400000000000000" pitchFamily="2" charset="-78"/>
                  </a:rPr>
                  <a:t>می‌گویند</a:t>
                </a:r>
                <a:r>
                  <a:rPr lang="ar-SA" sz="1600" dirty="0" smtClean="0">
                    <a:effectLst/>
                    <a:latin typeface="Calibri" panose="020F0502020204030204" pitchFamily="34" charset="0"/>
                    <a:ea typeface="Calibri" panose="020F0502020204030204" pitchFamily="34" charset="0"/>
                    <a:cs typeface="B Nazanin" panose="00000400000000000000" pitchFamily="2" charset="-78"/>
                  </a:rPr>
                  <a:t> </a:t>
                </a:r>
                <a:r>
                  <a:rPr lang="fa-IR" sz="1600" smtClean="0">
                    <a:effectLst/>
                    <a:latin typeface="Arial" panose="020B0604020202020204" pitchFamily="34" charset="0"/>
                    <a:ea typeface="Calibri" panose="020F0502020204030204" pitchFamily="34" charset="0"/>
                    <a:cs typeface="B Nazanin" panose="00000400000000000000" pitchFamily="2" charset="-78"/>
                  </a:rPr>
                  <a:t>که</a:t>
                </a:r>
                <a:r>
                  <a:rPr lang="ar-SA" sz="1600" smtClean="0">
                    <a:effectLst/>
                    <a:latin typeface="Calibri" panose="020F0502020204030204" pitchFamily="34" charset="0"/>
                    <a:ea typeface="Calibri" panose="020F0502020204030204" pitchFamily="34" charset="0"/>
                    <a:cs typeface="B Nazanin" panose="00000400000000000000" pitchFamily="2" charset="-78"/>
                  </a:rPr>
                  <a:t> </a:t>
                </a:r>
                <a:r>
                  <a:rPr lang="ar-SA" sz="1600" dirty="0" smtClean="0">
                    <a:effectLst/>
                    <a:latin typeface="Arial" panose="020B0604020202020204" pitchFamily="34" charset="0"/>
                    <a:ea typeface="Calibri" panose="020F0502020204030204" pitchFamily="34" charset="0"/>
                    <a:cs typeface="B Nazanin" panose="00000400000000000000" pitchFamily="2" charset="-78"/>
                  </a:rPr>
                  <a:t>آن را با </a:t>
                </a:r>
                <a:r>
                  <a:rPr lang="en-US" sz="1600" dirty="0" smtClean="0">
                    <a:effectLst/>
                    <a:latin typeface="Arial" panose="020B0604020202020204" pitchFamily="34" charset="0"/>
                    <a:ea typeface="Calibri" panose="020F0502020204030204" pitchFamily="34" charset="0"/>
                    <a:cs typeface="B Nazanin" panose="00000400000000000000" pitchFamily="2" charset="-78"/>
                  </a:rPr>
                  <a:t> d </a:t>
                </a:r>
                <a:r>
                  <a:rPr lang="en-US" sz="1600" dirty="0" smtClean="0">
                    <a:effectLst/>
                    <a:latin typeface="B Nazanin" panose="00000400000000000000" pitchFamily="2" charset="-78"/>
                    <a:ea typeface="Calibri" panose="020F0502020204030204" pitchFamily="34" charset="0"/>
                  </a:rPr>
                  <a:t> </a:t>
                </a:r>
                <a:r>
                  <a:rPr lang="ar-SA" sz="1600" dirty="0" smtClean="0">
                    <a:effectLst/>
                    <a:latin typeface="Arial" panose="020B0604020202020204" pitchFamily="34" charset="0"/>
                    <a:ea typeface="Calibri" panose="020F0502020204030204" pitchFamily="34" charset="0"/>
                    <a:cs typeface="B Nazanin" panose="00000400000000000000" pitchFamily="2" charset="-78"/>
                  </a:rPr>
                  <a:t>نشان</a:t>
                </a:r>
                <a:r>
                  <a:rPr lang="ar-SA" sz="1600" dirty="0" smtClean="0">
                    <a:effectLst/>
                    <a:latin typeface="Calibri" panose="020F0502020204030204" pitchFamily="34" charset="0"/>
                    <a:ea typeface="Calibri" panose="020F0502020204030204" pitchFamily="34" charset="0"/>
                    <a:cs typeface="B Nazanin" panose="00000400000000000000" pitchFamily="2" charset="-78"/>
                  </a:rPr>
                  <a:t> </a:t>
                </a:r>
                <a:r>
                  <a:rPr lang="ar-SA" sz="1600" dirty="0" smtClean="0">
                    <a:effectLst/>
                    <a:latin typeface="Arial" panose="020B0604020202020204" pitchFamily="34" charset="0"/>
                    <a:ea typeface="Calibri" panose="020F0502020204030204" pitchFamily="34" charset="0"/>
                    <a:cs typeface="B Nazanin" panose="00000400000000000000" pitchFamily="2" charset="-78"/>
                  </a:rPr>
                  <a:t>می</a:t>
                </a:r>
                <a:r>
                  <a:rPr lang="ar-SA" sz="1600" dirty="0" smtClean="0">
                    <a:effectLst/>
                    <a:latin typeface="Calibri" panose="020F0502020204030204" pitchFamily="34" charset="0"/>
                    <a:ea typeface="Calibri" panose="020F0502020204030204" pitchFamily="34" charset="0"/>
                    <a:cs typeface="B Nazanin" panose="00000400000000000000" pitchFamily="2" charset="-78"/>
                  </a:rPr>
                  <a:t> </a:t>
                </a:r>
                <a:r>
                  <a:rPr lang="ar-SA" sz="1600" dirty="0" smtClean="0">
                    <a:effectLst/>
                    <a:latin typeface="Arial" panose="020B0604020202020204" pitchFamily="34" charset="0"/>
                    <a:ea typeface="Calibri" panose="020F0502020204030204" pitchFamily="34" charset="0"/>
                    <a:cs typeface="B Nazanin" panose="00000400000000000000" pitchFamily="2" charset="-78"/>
                  </a:rPr>
                  <a:t>دهند </a:t>
                </a:r>
                <a:r>
                  <a:rPr lang="en-US" sz="1600" dirty="0" smtClean="0">
                    <a:effectLst/>
                    <a:latin typeface="Arial" panose="020B0604020202020204" pitchFamily="34" charset="0"/>
                    <a:ea typeface="Calibri" panose="020F0502020204030204" pitchFamily="34" charset="0"/>
                    <a:cs typeface="B Nazanin" panose="00000400000000000000" pitchFamily="2" charset="-78"/>
                  </a:rPr>
                  <a:t/>
                </a:r>
                <a:br>
                  <a:rPr lang="en-US" sz="1600" dirty="0" smtClean="0">
                    <a:effectLst/>
                    <a:latin typeface="Arial" panose="020B0604020202020204" pitchFamily="34" charset="0"/>
                    <a:ea typeface="Calibri" panose="020F0502020204030204" pitchFamily="34" charset="0"/>
                    <a:cs typeface="B Nazanin" panose="00000400000000000000" pitchFamily="2" charset="-78"/>
                  </a:rPr>
                </a:b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1600" dirty="0" smtClean="0">
                    <a:effectLst/>
                    <a:latin typeface="Calibri" panose="020F0502020204030204" pitchFamily="34" charset="0"/>
                    <a:ea typeface="Calibri" panose="020F0502020204030204" pitchFamily="34" charset="0"/>
                    <a:cs typeface="Arial" panose="020B0604020202020204" pitchFamily="34" charset="0"/>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 </a:t>
                </a:r>
                <a:r>
                  <a:rPr lang="en-US" sz="2000" dirty="0" smtClean="0">
                    <a:effectLst/>
                    <a:latin typeface="Arial" panose="020B0604020202020204" pitchFamily="34" charset="0"/>
                    <a:ea typeface="Calibri" panose="020F0502020204030204" pitchFamily="34" charset="0"/>
                    <a:cs typeface="B Nazanin" panose="00000400000000000000" pitchFamily="2" charset="-78"/>
                  </a:rPr>
                  <a:t>)</a:t>
                </a:r>
                <a:r>
                  <a:rPr lang="ar-SA" sz="2000" dirty="0" smtClean="0">
                    <a:effectLst/>
                    <a:latin typeface="Arial" panose="020B0604020202020204" pitchFamily="34" charset="0"/>
                    <a:ea typeface="Calibri" panose="020F0502020204030204" pitchFamily="34" charset="0"/>
                    <a:cs typeface="B Nazanin" panose="00000400000000000000" pitchFamily="2" charset="-78"/>
                  </a:rPr>
                  <a:t> </a:t>
                </a:r>
                <a:r>
                  <a:rPr lang="en-US" sz="2000" dirty="0" smtClean="0">
                    <a:effectLst/>
                    <a:latin typeface="Arial" panose="020B0604020202020204" pitchFamily="34" charset="0"/>
                    <a:ea typeface="Calibri" panose="020F0502020204030204" pitchFamily="34" charset="0"/>
                    <a:cs typeface="B Nazanin" panose="00000400000000000000" pitchFamily="2" charset="-78"/>
                  </a:rPr>
                  <a:t>d =( Xi  - X</a:t>
                </a:r>
                <a:br>
                  <a:rPr lang="en-US" sz="2000" dirty="0" smtClean="0">
                    <a:effectLst/>
                    <a:latin typeface="Arial" panose="020B0604020202020204" pitchFamily="34" charset="0"/>
                    <a:ea typeface="Calibri" panose="020F0502020204030204" pitchFamily="34" charset="0"/>
                    <a:cs typeface="B Nazanin" panose="00000400000000000000" pitchFamily="2" charset="-78"/>
                  </a:rPr>
                </a:b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انحراف استاندارد</a:t>
                </a:r>
                <a:r>
                  <a:rPr lang="en-US" sz="2000" dirty="0" smtClean="0">
                    <a:effectLst/>
                    <a:latin typeface="B Nazanin" panose="00000400000000000000" pitchFamily="2" charset="-78"/>
                    <a:ea typeface="Calibri" panose="020F0502020204030204" pitchFamily="34" charset="0"/>
                  </a:rPr>
                  <a:t>(</a:t>
                </a:r>
                <a:r>
                  <a:rPr lang="en-US" sz="2000" b="1" dirty="0" smtClean="0">
                    <a:effectLst/>
                    <a:latin typeface="Calibri" panose="020F0502020204030204" pitchFamily="34" charset="0"/>
                    <a:ea typeface="Calibri" panose="020F0502020204030204" pitchFamily="34" charset="0"/>
                    <a:cs typeface="B Nazanin" panose="00000400000000000000" pitchFamily="2" charset="-78"/>
                  </a:rPr>
                  <a:t>S</a:t>
                </a:r>
                <a:r>
                  <a:rPr lang="en-US" sz="2000" dirty="0" smtClean="0">
                    <a:effectLst/>
                    <a:latin typeface="B Nazanin" panose="00000400000000000000" pitchFamily="2" charset="-78"/>
                    <a:ea typeface="Calibri" panose="020F0502020204030204" pitchFamily="34" charset="0"/>
                  </a:rPr>
                  <a:t>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برای بیان گسترش نتایج در اطراف یک میانگین از انحراف استاندارد استفاده می شود انحراف استاندارد را با نماد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S</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نشان می دهند</a:t>
                </a:r>
                <a:r>
                  <a:rPr lang="ar-SA" sz="2000" dirty="0" smtClean="0">
                    <a:effectLst/>
                    <a:ea typeface="Calibri" panose="020F0502020204030204" pitchFamily="34" charset="0"/>
                    <a:cs typeface="Calibri" panose="020F0502020204030204" pitchFamily="34"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و</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انحراف استاندارد جمع پذیر نیست. برای محاسبه انحراف استاندارد از رابطه زیر استفاده می شود .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n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تعداد نتایج  است</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r>
                <a:br>
                  <a:rPr lang="en-US" sz="2000" dirty="0" smtClean="0">
                    <a:effectLst/>
                    <a:latin typeface="Calibri" panose="020F0502020204030204" pitchFamily="34" charset="0"/>
                    <a:ea typeface="Calibri" panose="020F0502020204030204" pitchFamily="34" charset="0"/>
                    <a:cs typeface="B Nazanin" panose="00000400000000000000" pitchFamily="2" charset="-78"/>
                  </a:rPr>
                </a:br>
                <a:r>
                  <a:rPr lang="en-US" sz="2000" dirty="0">
                    <a:latin typeface="Calibri" panose="020F0502020204030204" pitchFamily="34" charset="0"/>
                    <a:ea typeface="Calibri" panose="020F0502020204030204" pitchFamily="34" charset="0"/>
                    <a:cs typeface="B Nazanin" panose="00000400000000000000" pitchFamily="2" charset="-78"/>
                  </a:rPr>
                  <a:t> </a:t>
                </a:r>
                <a:r>
                  <a:rPr lang="en-US" sz="2000" dirty="0" smtClean="0">
                    <a:latin typeface="Calibri" panose="020F0502020204030204" pitchFamily="34" charset="0"/>
                    <a:ea typeface="Calibri" panose="020F0502020204030204" pitchFamily="34" charset="0"/>
                    <a:cs typeface="B Nazanin" panose="00000400000000000000" pitchFamily="2" charset="-78"/>
                  </a:rPr>
                  <a:t>         </a:t>
                </a:r>
                <a:r>
                  <a:rPr lang="fa-IR" sz="2000" dirty="0" smtClean="0">
                    <a:latin typeface="Calibri" panose="020F0502020204030204" pitchFamily="34" charset="0"/>
                    <a:ea typeface="Calibri" panose="020F0502020204030204" pitchFamily="34" charset="0"/>
                    <a:cs typeface="B Nazanin" panose="00000400000000000000" pitchFamily="2" charset="-78"/>
                  </a:rPr>
                  <a:t>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S </a:t>
                </a:r>
                <a14:m>
                  <m:oMath xmlns:m="http://schemas.openxmlformats.org/officeDocument/2006/math">
                    <m:r>
                      <a:rPr lang="en-US" sz="2000" i="1">
                        <a:effectLst/>
                        <a:latin typeface="Cambria Math" panose="02040503050406030204" pitchFamily="18" charset="0"/>
                        <a:ea typeface="Calibri" panose="020F0502020204030204" pitchFamily="34" charset="0"/>
                        <a:cs typeface="B Nazanin" panose="00000400000000000000" pitchFamily="2" charset="-78"/>
                      </a:rPr>
                      <m:t>= </m:t>
                    </m:r>
                    <m:rad>
                      <m:radPr>
                        <m:degHide m:val="on"/>
                        <m:ctrlPr>
                          <a:rPr lang="en-US" sz="2000" i="1">
                            <a:effectLst/>
                            <a:latin typeface="Cambria Math" panose="02040503050406030204" pitchFamily="18" charset="0"/>
                            <a:cs typeface="B Nazanin" panose="00000400000000000000" pitchFamily="2" charset="-78"/>
                          </a:rPr>
                        </m:ctrlPr>
                      </m:radPr>
                      <m:deg/>
                      <m:e>
                        <m:f>
                          <m:fPr>
                            <m:ctrlPr>
                              <a:rPr lang="en-US" sz="2000" b="1" i="1">
                                <a:effectLst/>
                                <a:latin typeface="Cambria Math" panose="02040503050406030204" pitchFamily="18" charset="0"/>
                                <a:cs typeface="B Nazanin" panose="00000400000000000000" pitchFamily="2" charset="-78"/>
                              </a:rPr>
                            </m:ctrlPr>
                          </m:fPr>
                          <m:num>
                            <m:r>
                              <a:rPr lang="ar-SA" sz="2000" i="1">
                                <a:effectLst/>
                                <a:latin typeface="Cambria Math" panose="02040503050406030204" pitchFamily="18" charset="0"/>
                                <a:ea typeface="Calibri" panose="020F0502020204030204" pitchFamily="34" charset="0"/>
                                <a:cs typeface="Cambria Math" panose="02040503050406030204" pitchFamily="18" charset="0"/>
                              </a:rPr>
                              <m:t>𝜮</m:t>
                            </m:r>
                            <m:sSup>
                              <m:sSupPr>
                                <m:ctrlPr>
                                  <a:rPr lang="en-US" sz="2000" b="1" i="1">
                                    <a:effectLst/>
                                    <a:latin typeface="Cambria Math" panose="02040503050406030204" pitchFamily="18" charset="0"/>
                                    <a:cs typeface="B Nazanin" panose="00000400000000000000" pitchFamily="2" charset="-78"/>
                                  </a:rPr>
                                </m:ctrlPr>
                              </m:sSupPr>
                              <m:e>
                                <m:r>
                                  <a:rPr lang="en-US" sz="2000" b="1" i="1">
                                    <a:effectLst/>
                                    <a:latin typeface="Cambria Math" panose="02040503050406030204" pitchFamily="18" charset="0"/>
                                    <a:ea typeface="Calibri" panose="020F0502020204030204" pitchFamily="34" charset="0"/>
                                    <a:cs typeface="B Nazanin" panose="00000400000000000000" pitchFamily="2" charset="-78"/>
                                  </a:rPr>
                                  <m:t> </m:t>
                                </m:r>
                                <m:d>
                                  <m:dPr>
                                    <m:ctrlPr>
                                      <a:rPr lang="en-US" sz="2000" b="1" i="1">
                                        <a:effectLst/>
                                        <a:latin typeface="Cambria Math" panose="02040503050406030204" pitchFamily="18" charset="0"/>
                                        <a:cs typeface="B Nazanin" panose="00000400000000000000" pitchFamily="2" charset="-78"/>
                                      </a:rPr>
                                    </m:ctrlPr>
                                  </m:dPr>
                                  <m:e>
                                    <m:r>
                                      <a:rPr lang="en-US" sz="2000" b="1" i="1">
                                        <a:effectLst/>
                                        <a:latin typeface="Cambria Math" panose="02040503050406030204" pitchFamily="18" charset="0"/>
                                        <a:ea typeface="Calibri" panose="020F0502020204030204" pitchFamily="34" charset="0"/>
                                        <a:cs typeface="B Nazanin" panose="00000400000000000000" pitchFamily="2" charset="-78"/>
                                      </a:rPr>
                                      <m:t>𝑿𝒊</m:t>
                                    </m:r>
                                    <m:r>
                                      <a:rPr lang="en-US" sz="2000" b="1" i="1">
                                        <a:effectLst/>
                                        <a:latin typeface="Cambria Math" panose="02040503050406030204" pitchFamily="18" charset="0"/>
                                        <a:ea typeface="Calibri" panose="020F0502020204030204" pitchFamily="34" charset="0"/>
                                        <a:cs typeface="B Nazanin" panose="00000400000000000000" pitchFamily="2" charset="-78"/>
                                      </a:rPr>
                                      <m:t>  − </m:t>
                                    </m:r>
                                    <m:r>
                                      <a:rPr lang="en-US" sz="2000" b="1" i="1">
                                        <a:effectLst/>
                                        <a:latin typeface="Cambria Math" panose="02040503050406030204" pitchFamily="18" charset="0"/>
                                        <a:ea typeface="Calibri" panose="020F0502020204030204" pitchFamily="34" charset="0"/>
                                        <a:cs typeface="B Nazanin" panose="00000400000000000000" pitchFamily="2" charset="-78"/>
                                      </a:rPr>
                                      <m:t>𝑿</m:t>
                                    </m:r>
                                  </m:e>
                                </m:d>
                              </m:e>
                              <m:sup>
                                <m:r>
                                  <a:rPr lang="en-US" sz="2000" b="1" i="1">
                                    <a:effectLst/>
                                    <a:latin typeface="Cambria Math" panose="02040503050406030204" pitchFamily="18" charset="0"/>
                                    <a:ea typeface="Calibri" panose="020F0502020204030204" pitchFamily="34" charset="0"/>
                                    <a:cs typeface="B Nazanin" panose="00000400000000000000" pitchFamily="2" charset="-78"/>
                                  </a:rPr>
                                  <m:t>𝟐</m:t>
                                </m:r>
                              </m:sup>
                            </m:sSup>
                            <m:r>
                              <a:rPr lang="en-US" sz="2000" b="1" i="1">
                                <a:effectLst/>
                                <a:latin typeface="Cambria Math" panose="02040503050406030204" pitchFamily="18" charset="0"/>
                                <a:ea typeface="Calibri" panose="020F0502020204030204" pitchFamily="34" charset="0"/>
                                <a:cs typeface="B Nazanin" panose="00000400000000000000" pitchFamily="2" charset="-78"/>
                              </a:rPr>
                              <m:t> </m:t>
                            </m:r>
                          </m:num>
                          <m:den>
                            <m:r>
                              <a:rPr lang="en-US" sz="2000" b="1" i="1">
                                <a:effectLst/>
                                <a:latin typeface="Cambria Math" panose="02040503050406030204" pitchFamily="18" charset="0"/>
                                <a:ea typeface="Calibri" panose="020F0502020204030204" pitchFamily="34" charset="0"/>
                                <a:cs typeface="B Nazanin" panose="00000400000000000000" pitchFamily="2" charset="-78"/>
                              </a:rPr>
                              <m:t>𝒏</m:t>
                            </m:r>
                            <m:r>
                              <a:rPr lang="en-US" sz="2000" b="1" i="1">
                                <a:effectLst/>
                                <a:latin typeface="Cambria Math" panose="02040503050406030204" pitchFamily="18" charset="0"/>
                                <a:ea typeface="Calibri" panose="020F0502020204030204" pitchFamily="34" charset="0"/>
                                <a:cs typeface="B Nazanin" panose="00000400000000000000" pitchFamily="2" charset="-78"/>
                              </a:rPr>
                              <m:t>−</m:t>
                            </m:r>
                            <m:r>
                              <a:rPr lang="en-US" sz="2000" b="1" i="1">
                                <a:effectLst/>
                                <a:latin typeface="Cambria Math" panose="02040503050406030204" pitchFamily="18" charset="0"/>
                                <a:ea typeface="Calibri" panose="020F0502020204030204" pitchFamily="34" charset="0"/>
                                <a:cs typeface="B Nazanin" panose="00000400000000000000" pitchFamily="2" charset="-78"/>
                              </a:rPr>
                              <m:t>𝟏</m:t>
                            </m:r>
                            <m:r>
                              <a:rPr lang="fa-IR" sz="2000">
                                <a:effectLst/>
                                <a:latin typeface="Cambria Math" panose="02040503050406030204" pitchFamily="18" charset="0"/>
                                <a:ea typeface="Calibri" panose="020F0502020204030204" pitchFamily="34" charset="0"/>
                                <a:cs typeface="B Nazanin" panose="00000400000000000000" pitchFamily="2" charset="-78"/>
                              </a:rPr>
                              <m:t>  </m:t>
                            </m:r>
                          </m:den>
                        </m:f>
                      </m:e>
                    </m:rad>
                  </m:oMath>
                </a14:m>
                <a:r>
                  <a:rPr lang="fa-IR" sz="2000" dirty="0" smtClean="0">
                    <a:cs typeface="B Nazanin" panose="00000400000000000000" pitchFamily="2" charset="-78"/>
                  </a:rPr>
                  <a:t/>
                </a:r>
                <a:br>
                  <a:rPr lang="fa-IR" sz="2000" dirty="0" smtClean="0">
                    <a:cs typeface="B Nazanin" panose="00000400000000000000" pitchFamily="2" charset="-78"/>
                  </a:rPr>
                </a:br>
                <a:r>
                  <a:rPr lang="fa-IR" sz="2000" b="1" dirty="0" smtClean="0">
                    <a:cs typeface="B Nazanin" panose="00000400000000000000" pitchFamily="2" charset="-78"/>
                  </a:rPr>
                  <a:t>تهیه کننده : اسداله جعفرآبادی</a:t>
                </a:r>
                <a:endParaRPr lang="en-US" sz="2000" b="1" dirty="0">
                  <a:cs typeface="B Nazanin" panose="00000400000000000000" pitchFamily="2" charset="-78"/>
                </a:endParaRPr>
              </a:p>
            </p:txBody>
          </p:sp>
        </mc:Choice>
        <mc:Fallback>
          <p:sp>
            <p:nvSpPr>
              <p:cNvPr id="2" name="Title 1"/>
              <p:cNvSpPr>
                <a:spLocks noGrp="1" noRot="1" noChangeAspect="1" noMove="1" noResize="1" noEditPoints="1" noAdjustHandles="1" noChangeArrowheads="1" noChangeShapeType="1" noTextEdit="1"/>
              </p:cNvSpPr>
              <p:nvPr>
                <p:ph type="title"/>
              </p:nvPr>
            </p:nvSpPr>
            <p:spPr>
              <a:xfrm>
                <a:off x="838200" y="365124"/>
                <a:ext cx="10515600" cy="5260613"/>
              </a:xfrm>
              <a:blipFill>
                <a:blip r:embed="rId6"/>
                <a:stretch>
                  <a:fillRect l="-406" r="-580"/>
                </a:stretch>
              </a:blipFill>
            </p:spPr>
            <p:txBody>
              <a:bodyPr/>
              <a:lstStyle/>
              <a:p>
                <a:r>
                  <a:rPr lang="en-US">
                    <a:noFill/>
                  </a:rPr>
                  <a:t> </a:t>
                </a:r>
              </a:p>
            </p:txBody>
          </p:sp>
        </mc:Fallback>
      </mc:AlternateContent>
      <p:cxnSp>
        <p:nvCxnSpPr>
          <p:cNvPr id="6" name="Straight Connector 5"/>
          <p:cNvCxnSpPr/>
          <p:nvPr/>
        </p:nvCxnSpPr>
        <p:spPr>
          <a:xfrm>
            <a:off x="7023464" y="2947850"/>
            <a:ext cx="243840" cy="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6278880" y="4380410"/>
            <a:ext cx="243840" cy="0"/>
          </a:xfrm>
          <a:prstGeom prst="line">
            <a:avLst/>
          </a:prstGeom>
        </p:spPr>
        <p:style>
          <a:lnRef idx="1">
            <a:schemeClr val="dk1"/>
          </a:lnRef>
          <a:fillRef idx="0">
            <a:schemeClr val="dk1"/>
          </a:fillRef>
          <a:effectRef idx="0">
            <a:schemeClr val="dk1"/>
          </a:effectRef>
          <a:fontRef idx="minor">
            <a:schemeClr val="tx1"/>
          </a:fontRef>
        </p:style>
      </p:cxnSp>
      <p:pic>
        <p:nvPicPr>
          <p:cNvPr id="3" name="Recorded Soundآمار">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548488" y="4472150"/>
            <a:ext cx="487363" cy="487363"/>
          </a:xfrm>
          <a:prstGeom prst="rect">
            <a:avLst/>
          </a:prstGeom>
        </p:spPr>
      </p:pic>
    </p:spTree>
    <p:extLst>
      <p:ext uri="{BB962C8B-B14F-4D97-AF65-F5344CB8AC3E}">
        <p14:creationId xmlns:p14="http://schemas.microsoft.com/office/powerpoint/2010/main" val="13327072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46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49</Words>
  <Application>Microsoft Office PowerPoint</Application>
  <PresentationFormat>Widescreen</PresentationFormat>
  <Paragraphs>7</Paragraphs>
  <Slides>7</Slides>
  <Notes>0</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vt:i4>
      </vt:variant>
    </vt:vector>
  </HeadingPairs>
  <TitlesOfParts>
    <vt:vector size="16" baseType="lpstr">
      <vt:lpstr>Arial</vt:lpstr>
      <vt:lpstr>B Nazanin</vt:lpstr>
      <vt:lpstr>Calibri</vt:lpstr>
      <vt:lpstr>Calibri Light</vt:lpstr>
      <vt:lpstr>Cambria</vt:lpstr>
      <vt:lpstr>Cambria Math</vt:lpstr>
      <vt:lpstr>Tahoma</vt:lpstr>
      <vt:lpstr>Times New Roman</vt:lpstr>
      <vt:lpstr>Office Theme</vt:lpstr>
      <vt:lpstr>ارزیابی داده های تجزیه ای در تجزیه و اندازه گیری  یک آنالیت بعد از بدست آوردن نتایج باید نتایج به دست آمده توسط داده های آماری ارزیابی شود تا به درستی آنها اطمینان کنیم . در این فصل به معرفی برخی از پارامتر های آماری می پردازند. قبل از آنکه به معرفی پارامترهای آماری بپردازیم ابتدا انواع خطاها را معرفی می کنیم نکته : در اندازه‌گیری بهترین نتیجه زمانی به دست می آید که اندازه گیری از راه های مختلف و با کمک روش های مختلف انجام شده باشد  نکته: در یک تجزیه خوب زمانی نتایج ارزشمند و مناسب است است که حداقل ۳ تا ۵ بار آزمایش تکرار شده باشد  انواع  خطاها  به طور کلی در یک اندازه گیری   سه نوع خطا وجود دارد این خطاها عبارتند از خطای بزرگ یا درشت  ، خطا ی تصادفی و خطای سیستماتیک  1-خطای درشت یا خطای بزرگ  برای تشخیص این خطا نیاز به تکرار آزمایش نیست و با یک بار آزمایش می توان این خطا را مشخص کرد مانند خطا در یادداشت کردن نتایح یا خراب بودن شیر بورت  </vt:lpstr>
      <vt:lpstr>2-خطای سیستماتیک یا معین  خطاهایی هستند که منابع آنها مشخص است و این خطاها شامل خطای فردی ،خطای دستگاهی و خطای روشی است این خطا روی صحت نتایج اثر دارد ا- خطای فردی  این خطا ناشی از کم تجربه گی و عدم آگاهی و همچنین  تعصب فرد ایجاد می شود برای کاهش و برطرف کردن این خطا باید فرد تجربه و آگاهی کافی داشته باشد همچنین شخص آزمایش کننده به دور از تعصب شخصی باشد ب- خطای دستگاهی  دستگاههای اندازه گیری به طور ذاتی دارای یک خطای هستند که خطای دستگاهی را نمی توان از بین برد بلکه می توان با ریزتر کردن درجات دستگاه و افزایش دقت اندازه گیری دستگاه میزان خطا را کاهش داد البته یکی از راه های کم کردن خطای دستگاه ها کالیبره کردن آنها قبل از به کارگیری و استفاده می باشد پ-خطای روشی  این خطا مربوط به روش کار آزمایش می باشد که ممکن است یک روش دارای خطا باشد برای آنکه مشخص کنیم یک روش دارای خطا است یا خیر می توانیم با استفاده از راههای زیر به وجود یا عدم وجود خطای روشی پی ببریم</vt:lpstr>
      <vt:lpstr> راههای تشخیص خطای روشی  آ-استفاده از یک محلول استاندارد : محلول استاندارد محلولی است که  غلظت آن مشخص است . با روش مورد نظر غلظت  محلول استاندارد را اندازه گیری می کنیم اگر مقدار به دست آمده با مقدار واقعی برابر باشد مشخص است که این روش دارای خطا نیست ولی اگر مقدار به دست آمده با مقدار اولیه برابر نباشد نشان دهنده آن است که روش اندازه گیری دارای خطا است ب- استفاده از یک روش تجزیه ای که به درستی آن اطمینان داریم : در این روش نمونه مورد نظر را با روشی که به درستی آن اطمینان داریم اندازه گیری می‌کنم اگر نتیجه حاصل از روش دوم با نتیجه روش اول یکسان باشد نشان دهنده آن است که روش اول درست است و اگر در بین نتایج اختلاف وجود داشته باشد نشان دهنده آن است که روش اول دارای خطا می باشد پ-استفاده از نمونه شاهد :  یکی دیگر از راه های تشخیص خطای روشی استفاده از نمونه شاهد می باشد. نمونه شاهد نمونه ای است که در آن همه ی اجزای نمونه اصلی وجود دارد بجز آنالیت مورد نظر  3-خطاهای تصادفی یا نامعین این خطا ها منبع و منشاء مشخصی ندارند و هر یک از آنها به تنهایی تاثیر زیادی بر نتیجه آزمایش ندارد ولی اگردر آزمایش چندین خطای تصادفی وجود داشته باشد در این صورت مجموع این خطا باعث تغییر در نتیجه آزمایش می شوند .این خطا روی دقت اثر دارد</vt:lpstr>
      <vt:lpstr>برخی پارامترهای آماری  صحت: عبارت است از نزدیکی نتایج به دست آمده به مقدار واقعی یا مقدار پذیرفته شده خطای تصادفی و خطای سیستماتیک می‌تواند بر صحت نتایج تاثیر بگذارند  میزان صحت را معمولاً به صورت خطا یا درصد خطا را بیان می کنند  خطای مطلق:  به اختلاف بین مقدار اندازه گیری شده با مقدار واقعی یا مقدار پذیرفته شده خطای مطلق می گویند                                   مقدار پذیرفته شده- مقدار اندازه گیری شده = خطای مطلق       Xi  مقدار اندازه گیری شده  ،    Xt  مقدار پذیرفته شده                          E = Xi - Xt   خطای نسبی: به نسبت خطای مطلق به مقدار پذیرفته شده یا واقعی خطای نسبی می‌گویند و چون مقدار خطای نسبی معمولاً کم می باشد آن را به صورت درصد خطای نسبی بیان می کند که رابطه آن به صورت زیر است                                                                                             Er =(Xi - Xt)/( Xt  )   خطای نسبی                                                      Er =(Xi - Xt)/( Xt  ) ×100                                                                          درصد خطای نسبی </vt:lpstr>
      <vt:lpstr> دقت : به نزدیکی نتایج به دست آمده از یک آزمایش دقت گفته می شود پارامتر هایی مانند انحراف استاندارد ، خطای استاندارد و گستره بیان کننده دقت می باشد البته ممکن است در یک آزمایش دقت فرد آزمایش کننده خوب باشد ولی صحت آزمایش خوب نباشد در این صورت در همه مراحل آزمایش یک خطایی وجود داشته است که باعث اختلاف بین مقدار پذیرفته شده با نتیجه بدست آمده شده است   تعصب : داشتن تعصب نسبت به یک روش خاص یا یک عدد خاص و یا یک میانگین باعث ایجاد خطای سیستماتیک می شود داشتن تعصب منجر به افزایش خطای فردی که یکی از انواع خطاهای سیستماتیک است می شود</vt:lpstr>
      <vt:lpstr> میانگین حسابی: عبارت است از جمع همه نتایج تقسیم بر تعداد آنها که آن را با X نشان می دهند هر چه تعداد مراحل اندازه گیری زیادتر باشند در این صورت مقدار میانگین درست تر و موثق تر می باشد Σ Xi    مجموع نتایج اندازه گیری شده ، n تعداد نتایج X =(Σ Xi )/(n  )                                                                                                                     نکته : اگر یک اندازه گیری به تعداد    nبار تکرار شود در این صورت به اندازه  رادیکال  √n  نتایج قابل اعتمادتر از یک بار اندازه گیری با تنهایی می باشد   میانه : اگر نتایج از آزمایشات را از کم به زیاد مرتب کنیم در این صورت عددی که در وسط قرار می گیرد به عنوان میانه است البته اگر تعداد نتایج زوج باشد در این صورت برای محاسبه میانه باید دو عدد وسط را جمع کرده و از آنها میانگین بگیریم که حاصل میانگین برابر میانه است نکته : معمولاً گفته می شود که میانگین نسبت به میانه از اطمینان بیشتری برخوردار است ولی در بسیاری از موارد میانه کمک خوبی می کند به خصوص زمانی که با تعداد کم نمونه سر و کار داریم</vt:lpstr>
      <vt:lpstr>رنج یا دامنه: ( W  ) :به اختلاف بین کمترین نتیجه با بیشترین نتیجه رنج یا دامنه گفته می شود . هرچه گستره یا رنج کوچکتر باشد در این صورت دقت نتایج بیشتر است  W = Xn  - X1                                                                                                                   مد : به نتیجه ای که در بین نتایج بیش از بقیه اعداد تکرار شده باشد  مد می گویند  انحراف از میانگین: به اختلاف بین مقدار اندازه گیری شده با مقدار میانگین انحراف از میانگین می‌گویند که آن را با  d  نشان می دهند                                                                                       ) d =( Xi  - X انحراف استاندارد(S ): برای بیان گسترش نتایج در اطراف یک میانگین از انحراف استاندارد استفاده می شود انحراف استاندارد را با نماد S نشان می دهند و انحراف استاندارد جمع پذیر نیست. برای محاسبه انحراف استاندارد از رابطه زیر استفاده می شود . n  تعداد نتایج  است                                                                           S = √((Σ〖 (Xi  - X)〗^2  )/(n-1  )) تهیه کننده : اسداله جعفرآبادی</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ارزیابی داده های تجربی در تجزیه و اندازه گیری  یک آنالیت بعد از بدست آوردن نتایج باید نتایج به دست آمده توسط داده های آماری ارزیابی شود تا به درستی آنها اطمینان کنیم . در این فصل به معرفی برخی از پارامتر های آماری می پردازند. قبل از آنکه به معرفی پارامترهای آماری بپردازیم ابتدا انواع خطاها را معرفی می کند نکته : در اندازه‌گیری بهترین نتیجه زمانی به دست می آید که اندازه گیری از راه های مختلف و با کمک روش های مختلف انجام شده باشد  نکته: در یک تجزیه خوب زمانی نتایج ارزشمند و مناسب است است که حداقل ۳ تا ۵ بار آزمایش تکرار شده باشد  انواع  خطاها  به طور کلی در یک اندازه گیری ها  سه نوع خطا وجود دارد این خطاها عبارتند از خطای بزرگ یا درشت  ، خطا ی تصادفی و خطای سیستماتیک  خطای درشت یا خطای بزرگ  برای تشخیص این خطا نیاز به تکرار آزمایش نیست و با یک بار آزمایش می توان این خطا را مشخص کرد مانند خطا در یادداشت کردن نتایح یا خراب بودن شیر بورت</dc:title>
  <dc:creator>amirrezajafarabadi76@gmail.com</dc:creator>
  <cp:lastModifiedBy>amirrezajafarabadi76@gmail.com</cp:lastModifiedBy>
  <cp:revision>27</cp:revision>
  <dcterms:created xsi:type="dcterms:W3CDTF">2020-04-01T17:18:44Z</dcterms:created>
  <dcterms:modified xsi:type="dcterms:W3CDTF">2020-04-02T09:59:59Z</dcterms:modified>
</cp:coreProperties>
</file>