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4" r:id="rId8"/>
    <p:sldId id="265" r:id="rId9"/>
    <p:sldId id="262"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0" autoAdjust="0"/>
    <p:restoredTop sz="94660"/>
  </p:normalViewPr>
  <p:slideViewPr>
    <p:cSldViewPr>
      <p:cViewPr>
        <p:scale>
          <a:sx n="70" d="100"/>
          <a:sy n="70" d="100"/>
        </p:scale>
        <p:origin x="-151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E48BCF-3904-4112-85BB-3BD9F32A7645}" type="doc">
      <dgm:prSet loTypeId="urn:microsoft.com/office/officeart/2005/8/layout/hierarchy1" loCatId="hierarchy" qsTypeId="urn:microsoft.com/office/officeart/2005/8/quickstyle/3d2" qsCatId="3D" csTypeId="urn:microsoft.com/office/officeart/2005/8/colors/accent0_1" csCatId="mainScheme" phldr="1"/>
      <dgm:spPr/>
      <dgm:t>
        <a:bodyPr/>
        <a:lstStyle/>
        <a:p>
          <a:endParaRPr lang="en-US"/>
        </a:p>
      </dgm:t>
    </dgm:pt>
    <dgm:pt modelId="{8DB5EAB0-C564-4893-B8F4-715AE16ACE17}">
      <dgm:prSet phldrT="[Text]" custT="1"/>
      <dgm:spPr/>
      <dgm:t>
        <a:bodyPr/>
        <a:lstStyle/>
        <a:p>
          <a:r>
            <a:rPr lang="fa-IR" sz="1200" b="1" dirty="0" smtClean="0"/>
            <a:t>مونوساکارید ها</a:t>
          </a:r>
          <a:endParaRPr lang="en-US" sz="1200" b="1" dirty="0"/>
        </a:p>
      </dgm:t>
    </dgm:pt>
    <dgm:pt modelId="{622BFEC3-C0A4-4790-A6FA-2D64A0E22471}" type="parTrans" cxnId="{74368650-11C1-4F40-9325-FAA263123061}">
      <dgm:prSet/>
      <dgm:spPr/>
      <dgm:t>
        <a:bodyPr/>
        <a:lstStyle/>
        <a:p>
          <a:endParaRPr lang="en-US"/>
        </a:p>
      </dgm:t>
    </dgm:pt>
    <dgm:pt modelId="{E5FECA98-2D2C-446B-948C-2D3072C0179B}" type="sibTrans" cxnId="{74368650-11C1-4F40-9325-FAA263123061}">
      <dgm:prSet/>
      <dgm:spPr/>
      <dgm:t>
        <a:bodyPr/>
        <a:lstStyle/>
        <a:p>
          <a:endParaRPr lang="en-US"/>
        </a:p>
      </dgm:t>
    </dgm:pt>
    <dgm:pt modelId="{0DBF02E5-B758-433A-AA4C-C51F4BA83C7E}">
      <dgm:prSet phldrT="[Text]" custT="1"/>
      <dgm:spPr/>
      <dgm:t>
        <a:bodyPr/>
        <a:lstStyle/>
        <a:p>
          <a:r>
            <a:rPr lang="fa-IR" sz="1200" b="1" dirty="0" smtClean="0"/>
            <a:t>دارای گروه کتونی</a:t>
          </a:r>
          <a:endParaRPr lang="en-US" sz="1200" b="1" dirty="0"/>
        </a:p>
      </dgm:t>
    </dgm:pt>
    <dgm:pt modelId="{33BEC38E-4410-445D-B442-41778954A8D6}" type="parTrans" cxnId="{CC4D2248-A81B-47B3-9127-F77F6277C802}">
      <dgm:prSet/>
      <dgm:spPr/>
      <dgm:t>
        <a:bodyPr/>
        <a:lstStyle/>
        <a:p>
          <a:endParaRPr lang="en-US" sz="2000" b="1"/>
        </a:p>
      </dgm:t>
    </dgm:pt>
    <dgm:pt modelId="{D4371E32-E857-46B9-B426-42BCFB93A5F9}" type="sibTrans" cxnId="{CC4D2248-A81B-47B3-9127-F77F6277C802}">
      <dgm:prSet/>
      <dgm:spPr/>
      <dgm:t>
        <a:bodyPr/>
        <a:lstStyle/>
        <a:p>
          <a:endParaRPr lang="en-US"/>
        </a:p>
      </dgm:t>
    </dgm:pt>
    <dgm:pt modelId="{C9AADD64-2D0D-4FA8-AD31-26EA7D8DC00A}">
      <dgm:prSet phldrT="[Text]" custT="1"/>
      <dgm:spPr/>
      <dgm:t>
        <a:bodyPr/>
        <a:lstStyle/>
        <a:p>
          <a:r>
            <a:rPr lang="fa-IR" sz="1200" b="1" dirty="0" smtClean="0"/>
            <a:t>آلدوزها</a:t>
          </a:r>
          <a:endParaRPr lang="en-US" sz="1200" b="1" dirty="0"/>
        </a:p>
      </dgm:t>
    </dgm:pt>
    <dgm:pt modelId="{F889C7AD-9096-4451-8C6D-7334FC743A58}" type="parTrans" cxnId="{1B998987-AEE7-40C9-9278-AD75CDAA1484}">
      <dgm:prSet/>
      <dgm:spPr/>
      <dgm:t>
        <a:bodyPr/>
        <a:lstStyle/>
        <a:p>
          <a:endParaRPr lang="en-US" sz="2000" b="1"/>
        </a:p>
      </dgm:t>
    </dgm:pt>
    <dgm:pt modelId="{D2DE78A6-0E49-4687-ABD4-A3B774DA18F2}" type="sibTrans" cxnId="{1B998987-AEE7-40C9-9278-AD75CDAA1484}">
      <dgm:prSet/>
      <dgm:spPr/>
      <dgm:t>
        <a:bodyPr/>
        <a:lstStyle/>
        <a:p>
          <a:endParaRPr lang="en-US"/>
        </a:p>
      </dgm:t>
    </dgm:pt>
    <dgm:pt modelId="{6A59B713-8FE0-4B08-BB61-507587B1D4DC}">
      <dgm:prSet phldrT="[Text]" custT="1"/>
      <dgm:spPr/>
      <dgm:t>
        <a:bodyPr/>
        <a:lstStyle/>
        <a:p>
          <a:r>
            <a:rPr lang="fa-IR" sz="1200" b="1" dirty="0" smtClean="0"/>
            <a:t>دارای گروه آلدئیدی</a:t>
          </a:r>
          <a:endParaRPr lang="en-US" sz="1200" b="1" dirty="0"/>
        </a:p>
      </dgm:t>
    </dgm:pt>
    <dgm:pt modelId="{A2E04099-6B79-48B9-BB59-83156CFCE337}" type="parTrans" cxnId="{1DFDB740-3E8D-45C5-9F53-840AE0E0C801}">
      <dgm:prSet/>
      <dgm:spPr/>
      <dgm:t>
        <a:bodyPr/>
        <a:lstStyle/>
        <a:p>
          <a:endParaRPr lang="en-US" sz="2000" b="1"/>
        </a:p>
      </dgm:t>
    </dgm:pt>
    <dgm:pt modelId="{FB3209F2-E27B-4789-A0D6-1B70E8C9ED7D}" type="sibTrans" cxnId="{1DFDB740-3E8D-45C5-9F53-840AE0E0C801}">
      <dgm:prSet/>
      <dgm:spPr/>
      <dgm:t>
        <a:bodyPr/>
        <a:lstStyle/>
        <a:p>
          <a:endParaRPr lang="en-US"/>
        </a:p>
      </dgm:t>
    </dgm:pt>
    <dgm:pt modelId="{009308BC-0169-4BBE-B4CB-3E2D92C85A4B}">
      <dgm:prSet phldrT="[Text]" custT="1"/>
      <dgm:spPr/>
      <dgm:t>
        <a:bodyPr/>
        <a:lstStyle/>
        <a:p>
          <a:r>
            <a:rPr lang="fa-IR" sz="1200" b="1" dirty="0" smtClean="0"/>
            <a:t>مثل:</a:t>
          </a:r>
        </a:p>
        <a:p>
          <a:r>
            <a:rPr lang="fa-IR" sz="1200" b="1" dirty="0" smtClean="0"/>
            <a:t>دی هیدروکسی استن، فروکتوز</a:t>
          </a:r>
          <a:endParaRPr lang="en-US" sz="1200" b="1" dirty="0"/>
        </a:p>
      </dgm:t>
    </dgm:pt>
    <dgm:pt modelId="{3482E32D-CF2C-4E38-BC5F-A3FE90C91A34}" type="parTrans" cxnId="{43C80B54-2917-4A0C-A2AD-B7D7C14CE1D0}">
      <dgm:prSet/>
      <dgm:spPr/>
      <dgm:t>
        <a:bodyPr/>
        <a:lstStyle/>
        <a:p>
          <a:endParaRPr lang="en-US" sz="2000" b="1"/>
        </a:p>
      </dgm:t>
    </dgm:pt>
    <dgm:pt modelId="{06065526-3D74-4231-8610-A452D77EC4D4}" type="sibTrans" cxnId="{43C80B54-2917-4A0C-A2AD-B7D7C14CE1D0}">
      <dgm:prSet/>
      <dgm:spPr/>
      <dgm:t>
        <a:bodyPr/>
        <a:lstStyle/>
        <a:p>
          <a:endParaRPr lang="en-US"/>
        </a:p>
      </dgm:t>
    </dgm:pt>
    <dgm:pt modelId="{E7354777-72CB-4E93-9373-D19B56CD78A9}">
      <dgm:prSet phldrT="[Text]" custT="1"/>
      <dgm:spPr/>
      <dgm:t>
        <a:bodyPr/>
        <a:lstStyle/>
        <a:p>
          <a:r>
            <a:rPr lang="fa-IR" sz="1200" b="1" dirty="0" smtClean="0"/>
            <a:t>مثل:</a:t>
          </a:r>
        </a:p>
        <a:p>
          <a:r>
            <a:rPr lang="fa-IR" sz="1200" b="1" dirty="0" smtClean="0"/>
            <a:t>گلیسر آلدئید، گلوکز</a:t>
          </a:r>
          <a:endParaRPr lang="en-US" sz="1200" b="1" dirty="0"/>
        </a:p>
      </dgm:t>
    </dgm:pt>
    <dgm:pt modelId="{3BC6E5B1-F4DD-44D6-925E-1C65E6186A51}" type="parTrans" cxnId="{342803AE-4413-4A28-8683-96E78C531C42}">
      <dgm:prSet/>
      <dgm:spPr/>
      <dgm:t>
        <a:bodyPr/>
        <a:lstStyle/>
        <a:p>
          <a:endParaRPr lang="en-US" sz="2000" b="1"/>
        </a:p>
      </dgm:t>
    </dgm:pt>
    <dgm:pt modelId="{375C3001-8B9C-42B5-8B88-12FC728ED0EB}" type="sibTrans" cxnId="{342803AE-4413-4A28-8683-96E78C531C42}">
      <dgm:prSet/>
      <dgm:spPr/>
      <dgm:t>
        <a:bodyPr/>
        <a:lstStyle/>
        <a:p>
          <a:endParaRPr lang="en-US"/>
        </a:p>
      </dgm:t>
    </dgm:pt>
    <dgm:pt modelId="{5614F5D7-AD01-42AB-9D0C-05E086CC2698}">
      <dgm:prSet phldrT="[Text]" custT="1"/>
      <dgm:spPr/>
      <dgm:t>
        <a:bodyPr/>
        <a:lstStyle/>
        <a:p>
          <a:r>
            <a:rPr lang="fa-IR" sz="1200" b="1" dirty="0" smtClean="0"/>
            <a:t>کتوزها</a:t>
          </a:r>
          <a:endParaRPr lang="en-US" sz="1200" b="1" dirty="0"/>
        </a:p>
      </dgm:t>
    </dgm:pt>
    <dgm:pt modelId="{7062217E-8FB8-49E1-92A7-B0E51A72CBF1}" type="sibTrans" cxnId="{48644B44-BCA3-40DA-B1B3-4B0F48FBC0EE}">
      <dgm:prSet/>
      <dgm:spPr/>
      <dgm:t>
        <a:bodyPr/>
        <a:lstStyle/>
        <a:p>
          <a:endParaRPr lang="en-US"/>
        </a:p>
      </dgm:t>
    </dgm:pt>
    <dgm:pt modelId="{7FEFEC0B-3884-4A63-A8C4-A319FAFF8AAD}" type="parTrans" cxnId="{48644B44-BCA3-40DA-B1B3-4B0F48FBC0EE}">
      <dgm:prSet/>
      <dgm:spPr/>
      <dgm:t>
        <a:bodyPr/>
        <a:lstStyle/>
        <a:p>
          <a:endParaRPr lang="en-US" sz="2000" b="1"/>
        </a:p>
      </dgm:t>
    </dgm:pt>
    <dgm:pt modelId="{F68A7BFB-8CBA-469C-9E25-0135D4DCC184}" type="pres">
      <dgm:prSet presAssocID="{0EE48BCF-3904-4112-85BB-3BD9F32A7645}" presName="hierChild1" presStyleCnt="0">
        <dgm:presLayoutVars>
          <dgm:chPref val="1"/>
          <dgm:dir/>
          <dgm:animOne val="branch"/>
          <dgm:animLvl val="lvl"/>
          <dgm:resizeHandles/>
        </dgm:presLayoutVars>
      </dgm:prSet>
      <dgm:spPr/>
      <dgm:t>
        <a:bodyPr/>
        <a:lstStyle/>
        <a:p>
          <a:endParaRPr lang="en-US"/>
        </a:p>
      </dgm:t>
    </dgm:pt>
    <dgm:pt modelId="{68DFE13D-2C92-45B6-A02C-1FFE73589BE1}" type="pres">
      <dgm:prSet presAssocID="{8DB5EAB0-C564-4893-B8F4-715AE16ACE17}" presName="hierRoot1" presStyleCnt="0"/>
      <dgm:spPr/>
    </dgm:pt>
    <dgm:pt modelId="{45EF8113-6E0A-4D63-88E2-99772EC06693}" type="pres">
      <dgm:prSet presAssocID="{8DB5EAB0-C564-4893-B8F4-715AE16ACE17}" presName="composite" presStyleCnt="0"/>
      <dgm:spPr/>
    </dgm:pt>
    <dgm:pt modelId="{5108AED9-5052-4CAC-A090-18B648A1E573}" type="pres">
      <dgm:prSet presAssocID="{8DB5EAB0-C564-4893-B8F4-715AE16ACE17}" presName="background" presStyleLbl="node0" presStyleIdx="0" presStyleCnt="1"/>
      <dgm:spPr/>
    </dgm:pt>
    <dgm:pt modelId="{E3DE35DC-9319-4EE9-9657-3059F7BB09E3}" type="pres">
      <dgm:prSet presAssocID="{8DB5EAB0-C564-4893-B8F4-715AE16ACE17}" presName="text" presStyleLbl="fgAcc0" presStyleIdx="0" presStyleCnt="1" custLinFactNeighborX="-4777" custLinFactNeighborY="-8718">
        <dgm:presLayoutVars>
          <dgm:chPref val="3"/>
        </dgm:presLayoutVars>
      </dgm:prSet>
      <dgm:spPr/>
      <dgm:t>
        <a:bodyPr/>
        <a:lstStyle/>
        <a:p>
          <a:endParaRPr lang="en-US"/>
        </a:p>
      </dgm:t>
    </dgm:pt>
    <dgm:pt modelId="{8F583AAF-D32F-492C-9EC5-0BDF98C132E7}" type="pres">
      <dgm:prSet presAssocID="{8DB5EAB0-C564-4893-B8F4-715AE16ACE17}" presName="hierChild2" presStyleCnt="0"/>
      <dgm:spPr/>
    </dgm:pt>
    <dgm:pt modelId="{41DF8A8E-BBB2-4CB8-B9AE-EACE688E5C97}" type="pres">
      <dgm:prSet presAssocID="{7FEFEC0B-3884-4A63-A8C4-A319FAFF8AAD}" presName="Name10" presStyleLbl="parChTrans1D2" presStyleIdx="0" presStyleCnt="2"/>
      <dgm:spPr/>
      <dgm:t>
        <a:bodyPr/>
        <a:lstStyle/>
        <a:p>
          <a:endParaRPr lang="en-US"/>
        </a:p>
      </dgm:t>
    </dgm:pt>
    <dgm:pt modelId="{320B3889-B288-414B-959B-85B31D449A4A}" type="pres">
      <dgm:prSet presAssocID="{5614F5D7-AD01-42AB-9D0C-05E086CC2698}" presName="hierRoot2" presStyleCnt="0"/>
      <dgm:spPr/>
    </dgm:pt>
    <dgm:pt modelId="{0C97B2CB-7A7D-4551-98CB-5A07AA8282C2}" type="pres">
      <dgm:prSet presAssocID="{5614F5D7-AD01-42AB-9D0C-05E086CC2698}" presName="composite2" presStyleCnt="0"/>
      <dgm:spPr/>
    </dgm:pt>
    <dgm:pt modelId="{14F90D97-F064-4364-9646-5AEDA753B1AA}" type="pres">
      <dgm:prSet presAssocID="{5614F5D7-AD01-42AB-9D0C-05E086CC2698}" presName="background2" presStyleLbl="node2" presStyleIdx="0" presStyleCnt="2"/>
      <dgm:spPr/>
    </dgm:pt>
    <dgm:pt modelId="{14F6A8EE-903E-4843-A9E8-0FE401A26B39}" type="pres">
      <dgm:prSet presAssocID="{5614F5D7-AD01-42AB-9D0C-05E086CC2698}" presName="text2" presStyleLbl="fgAcc2" presStyleIdx="0" presStyleCnt="2">
        <dgm:presLayoutVars>
          <dgm:chPref val="3"/>
        </dgm:presLayoutVars>
      </dgm:prSet>
      <dgm:spPr/>
      <dgm:t>
        <a:bodyPr/>
        <a:lstStyle/>
        <a:p>
          <a:endParaRPr lang="en-US"/>
        </a:p>
      </dgm:t>
    </dgm:pt>
    <dgm:pt modelId="{60632088-ADA7-4CFA-B074-D74D5CCE33F0}" type="pres">
      <dgm:prSet presAssocID="{5614F5D7-AD01-42AB-9D0C-05E086CC2698}" presName="hierChild3" presStyleCnt="0"/>
      <dgm:spPr/>
    </dgm:pt>
    <dgm:pt modelId="{C9866707-977E-4726-9430-FB4F0B816B47}" type="pres">
      <dgm:prSet presAssocID="{3BC6E5B1-F4DD-44D6-925E-1C65E6186A51}" presName="Name17" presStyleLbl="parChTrans1D3" presStyleIdx="0" presStyleCnt="4"/>
      <dgm:spPr/>
      <dgm:t>
        <a:bodyPr/>
        <a:lstStyle/>
        <a:p>
          <a:endParaRPr lang="en-US"/>
        </a:p>
      </dgm:t>
    </dgm:pt>
    <dgm:pt modelId="{F25B089C-5AB0-434B-B369-0472D64024E6}" type="pres">
      <dgm:prSet presAssocID="{E7354777-72CB-4E93-9373-D19B56CD78A9}" presName="hierRoot3" presStyleCnt="0"/>
      <dgm:spPr/>
    </dgm:pt>
    <dgm:pt modelId="{82AD4D9E-4A0B-4889-B066-79EEC3A26A3A}" type="pres">
      <dgm:prSet presAssocID="{E7354777-72CB-4E93-9373-D19B56CD78A9}" presName="composite3" presStyleCnt="0"/>
      <dgm:spPr/>
    </dgm:pt>
    <dgm:pt modelId="{9B817219-9D15-4E41-9F53-766AED907ACB}" type="pres">
      <dgm:prSet presAssocID="{E7354777-72CB-4E93-9373-D19B56CD78A9}" presName="background3" presStyleLbl="node3" presStyleIdx="0" presStyleCnt="4"/>
      <dgm:spPr/>
    </dgm:pt>
    <dgm:pt modelId="{C0D96A8B-0797-4913-9820-B8F361DEA6A7}" type="pres">
      <dgm:prSet presAssocID="{E7354777-72CB-4E93-9373-D19B56CD78A9}" presName="text3" presStyleLbl="fgAcc3" presStyleIdx="0" presStyleCnt="4">
        <dgm:presLayoutVars>
          <dgm:chPref val="3"/>
        </dgm:presLayoutVars>
      </dgm:prSet>
      <dgm:spPr/>
      <dgm:t>
        <a:bodyPr/>
        <a:lstStyle/>
        <a:p>
          <a:endParaRPr lang="en-US"/>
        </a:p>
      </dgm:t>
    </dgm:pt>
    <dgm:pt modelId="{F7D9EA54-A773-4221-AACF-886160F388F2}" type="pres">
      <dgm:prSet presAssocID="{E7354777-72CB-4E93-9373-D19B56CD78A9}" presName="hierChild4" presStyleCnt="0"/>
      <dgm:spPr/>
    </dgm:pt>
    <dgm:pt modelId="{1CCFFB41-D6CC-434C-A729-CF93994AE1A4}" type="pres">
      <dgm:prSet presAssocID="{33BEC38E-4410-445D-B442-41778954A8D6}" presName="Name17" presStyleLbl="parChTrans1D3" presStyleIdx="1" presStyleCnt="4"/>
      <dgm:spPr/>
      <dgm:t>
        <a:bodyPr/>
        <a:lstStyle/>
        <a:p>
          <a:endParaRPr lang="en-US"/>
        </a:p>
      </dgm:t>
    </dgm:pt>
    <dgm:pt modelId="{5DFC251C-3670-4835-9B83-D0A54CA019ED}" type="pres">
      <dgm:prSet presAssocID="{0DBF02E5-B758-433A-AA4C-C51F4BA83C7E}" presName="hierRoot3" presStyleCnt="0"/>
      <dgm:spPr/>
    </dgm:pt>
    <dgm:pt modelId="{5A66A8CC-EC08-4022-B0A6-698164637949}" type="pres">
      <dgm:prSet presAssocID="{0DBF02E5-B758-433A-AA4C-C51F4BA83C7E}" presName="composite3" presStyleCnt="0"/>
      <dgm:spPr/>
    </dgm:pt>
    <dgm:pt modelId="{488578A5-78E2-4CF2-B251-E2A98ECD9E2A}" type="pres">
      <dgm:prSet presAssocID="{0DBF02E5-B758-433A-AA4C-C51F4BA83C7E}" presName="background3" presStyleLbl="node3" presStyleIdx="1" presStyleCnt="4"/>
      <dgm:spPr/>
    </dgm:pt>
    <dgm:pt modelId="{403D8729-1297-46A7-BE5E-FCFB02951859}" type="pres">
      <dgm:prSet presAssocID="{0DBF02E5-B758-433A-AA4C-C51F4BA83C7E}" presName="text3" presStyleLbl="fgAcc3" presStyleIdx="1" presStyleCnt="4">
        <dgm:presLayoutVars>
          <dgm:chPref val="3"/>
        </dgm:presLayoutVars>
      </dgm:prSet>
      <dgm:spPr/>
      <dgm:t>
        <a:bodyPr/>
        <a:lstStyle/>
        <a:p>
          <a:endParaRPr lang="en-US"/>
        </a:p>
      </dgm:t>
    </dgm:pt>
    <dgm:pt modelId="{185E8FC6-D156-44D2-AC51-ACEFC7B4A9BD}" type="pres">
      <dgm:prSet presAssocID="{0DBF02E5-B758-433A-AA4C-C51F4BA83C7E}" presName="hierChild4" presStyleCnt="0"/>
      <dgm:spPr/>
    </dgm:pt>
    <dgm:pt modelId="{9E7A0EAE-6404-46DF-9368-9652EA85E3C9}" type="pres">
      <dgm:prSet presAssocID="{F889C7AD-9096-4451-8C6D-7334FC743A58}" presName="Name10" presStyleLbl="parChTrans1D2" presStyleIdx="1" presStyleCnt="2"/>
      <dgm:spPr/>
      <dgm:t>
        <a:bodyPr/>
        <a:lstStyle/>
        <a:p>
          <a:endParaRPr lang="en-US"/>
        </a:p>
      </dgm:t>
    </dgm:pt>
    <dgm:pt modelId="{C0856196-CDCB-4C4F-BBE9-DD417B9DD352}" type="pres">
      <dgm:prSet presAssocID="{C9AADD64-2D0D-4FA8-AD31-26EA7D8DC00A}" presName="hierRoot2" presStyleCnt="0"/>
      <dgm:spPr/>
    </dgm:pt>
    <dgm:pt modelId="{3CF54D5A-27F5-46AB-9D61-2AA6802865A3}" type="pres">
      <dgm:prSet presAssocID="{C9AADD64-2D0D-4FA8-AD31-26EA7D8DC00A}" presName="composite2" presStyleCnt="0"/>
      <dgm:spPr/>
    </dgm:pt>
    <dgm:pt modelId="{A30EB090-A97A-4B58-991E-FD0FA6C84CF9}" type="pres">
      <dgm:prSet presAssocID="{C9AADD64-2D0D-4FA8-AD31-26EA7D8DC00A}" presName="background2" presStyleLbl="node2" presStyleIdx="1" presStyleCnt="2"/>
      <dgm:spPr/>
    </dgm:pt>
    <dgm:pt modelId="{AC485A51-65E5-4499-A544-27046027E6BA}" type="pres">
      <dgm:prSet presAssocID="{C9AADD64-2D0D-4FA8-AD31-26EA7D8DC00A}" presName="text2" presStyleLbl="fgAcc2" presStyleIdx="1" presStyleCnt="2">
        <dgm:presLayoutVars>
          <dgm:chPref val="3"/>
        </dgm:presLayoutVars>
      </dgm:prSet>
      <dgm:spPr/>
      <dgm:t>
        <a:bodyPr/>
        <a:lstStyle/>
        <a:p>
          <a:endParaRPr lang="en-US"/>
        </a:p>
      </dgm:t>
    </dgm:pt>
    <dgm:pt modelId="{B2611D4B-5297-4A6D-A831-B879C0440AC2}" type="pres">
      <dgm:prSet presAssocID="{C9AADD64-2D0D-4FA8-AD31-26EA7D8DC00A}" presName="hierChild3" presStyleCnt="0"/>
      <dgm:spPr/>
    </dgm:pt>
    <dgm:pt modelId="{A080AEDC-AF08-458A-95C8-22043594CC10}" type="pres">
      <dgm:prSet presAssocID="{3482E32D-CF2C-4E38-BC5F-A3FE90C91A34}" presName="Name17" presStyleLbl="parChTrans1D3" presStyleIdx="2" presStyleCnt="4"/>
      <dgm:spPr/>
      <dgm:t>
        <a:bodyPr/>
        <a:lstStyle/>
        <a:p>
          <a:endParaRPr lang="en-US"/>
        </a:p>
      </dgm:t>
    </dgm:pt>
    <dgm:pt modelId="{E2FADB98-FB40-40C0-A2C3-E059ACF89209}" type="pres">
      <dgm:prSet presAssocID="{009308BC-0169-4BBE-B4CB-3E2D92C85A4B}" presName="hierRoot3" presStyleCnt="0"/>
      <dgm:spPr/>
    </dgm:pt>
    <dgm:pt modelId="{ED407884-2A84-4142-8F26-FC6A81120E73}" type="pres">
      <dgm:prSet presAssocID="{009308BC-0169-4BBE-B4CB-3E2D92C85A4B}" presName="composite3" presStyleCnt="0"/>
      <dgm:spPr/>
    </dgm:pt>
    <dgm:pt modelId="{7ACD36B0-FA9E-4E11-89B2-FC657318D02D}" type="pres">
      <dgm:prSet presAssocID="{009308BC-0169-4BBE-B4CB-3E2D92C85A4B}" presName="background3" presStyleLbl="node3" presStyleIdx="2" presStyleCnt="4"/>
      <dgm:spPr/>
    </dgm:pt>
    <dgm:pt modelId="{684EB13F-C6C4-456A-B059-7101BCD1BD85}" type="pres">
      <dgm:prSet presAssocID="{009308BC-0169-4BBE-B4CB-3E2D92C85A4B}" presName="text3" presStyleLbl="fgAcc3" presStyleIdx="2" presStyleCnt="4">
        <dgm:presLayoutVars>
          <dgm:chPref val="3"/>
        </dgm:presLayoutVars>
      </dgm:prSet>
      <dgm:spPr/>
      <dgm:t>
        <a:bodyPr/>
        <a:lstStyle/>
        <a:p>
          <a:endParaRPr lang="en-US"/>
        </a:p>
      </dgm:t>
    </dgm:pt>
    <dgm:pt modelId="{5F657FE1-38F8-4509-B847-0F2996BB4078}" type="pres">
      <dgm:prSet presAssocID="{009308BC-0169-4BBE-B4CB-3E2D92C85A4B}" presName="hierChild4" presStyleCnt="0"/>
      <dgm:spPr/>
    </dgm:pt>
    <dgm:pt modelId="{DDDE6430-06B2-413C-9B2F-A8B20A7A6497}" type="pres">
      <dgm:prSet presAssocID="{A2E04099-6B79-48B9-BB59-83156CFCE337}" presName="Name17" presStyleLbl="parChTrans1D3" presStyleIdx="3" presStyleCnt="4"/>
      <dgm:spPr/>
      <dgm:t>
        <a:bodyPr/>
        <a:lstStyle/>
        <a:p>
          <a:endParaRPr lang="en-US"/>
        </a:p>
      </dgm:t>
    </dgm:pt>
    <dgm:pt modelId="{6E0D4D96-5FA6-4551-A8BC-183D5B631379}" type="pres">
      <dgm:prSet presAssocID="{6A59B713-8FE0-4B08-BB61-507587B1D4DC}" presName="hierRoot3" presStyleCnt="0"/>
      <dgm:spPr/>
    </dgm:pt>
    <dgm:pt modelId="{59F7A7E7-540C-416B-916B-E2B29BCF1E04}" type="pres">
      <dgm:prSet presAssocID="{6A59B713-8FE0-4B08-BB61-507587B1D4DC}" presName="composite3" presStyleCnt="0"/>
      <dgm:spPr/>
    </dgm:pt>
    <dgm:pt modelId="{5021C6D0-1460-4FCC-8AE6-3D79008185A9}" type="pres">
      <dgm:prSet presAssocID="{6A59B713-8FE0-4B08-BB61-507587B1D4DC}" presName="background3" presStyleLbl="node3" presStyleIdx="3" presStyleCnt="4"/>
      <dgm:spPr/>
    </dgm:pt>
    <dgm:pt modelId="{41C5ADAA-2F95-4700-AA50-F343DC6EFECC}" type="pres">
      <dgm:prSet presAssocID="{6A59B713-8FE0-4B08-BB61-507587B1D4DC}" presName="text3" presStyleLbl="fgAcc3" presStyleIdx="3" presStyleCnt="4">
        <dgm:presLayoutVars>
          <dgm:chPref val="3"/>
        </dgm:presLayoutVars>
      </dgm:prSet>
      <dgm:spPr/>
      <dgm:t>
        <a:bodyPr/>
        <a:lstStyle/>
        <a:p>
          <a:endParaRPr lang="en-US"/>
        </a:p>
      </dgm:t>
    </dgm:pt>
    <dgm:pt modelId="{F2DCB895-11A0-4474-A5C0-6D14F6D60DC9}" type="pres">
      <dgm:prSet presAssocID="{6A59B713-8FE0-4B08-BB61-507587B1D4DC}" presName="hierChild4" presStyleCnt="0"/>
      <dgm:spPr/>
    </dgm:pt>
  </dgm:ptLst>
  <dgm:cxnLst>
    <dgm:cxn modelId="{98A6843E-E7C4-4674-9725-66933546D679}" type="presOf" srcId="{0DBF02E5-B758-433A-AA4C-C51F4BA83C7E}" destId="{403D8729-1297-46A7-BE5E-FCFB02951859}" srcOrd="0" destOrd="0" presId="urn:microsoft.com/office/officeart/2005/8/layout/hierarchy1"/>
    <dgm:cxn modelId="{43C80B54-2917-4A0C-A2AD-B7D7C14CE1D0}" srcId="{C9AADD64-2D0D-4FA8-AD31-26EA7D8DC00A}" destId="{009308BC-0169-4BBE-B4CB-3E2D92C85A4B}" srcOrd="0" destOrd="0" parTransId="{3482E32D-CF2C-4E38-BC5F-A3FE90C91A34}" sibTransId="{06065526-3D74-4231-8610-A452D77EC4D4}"/>
    <dgm:cxn modelId="{C46C02E2-C05A-4A46-B795-CE5DB6F11969}" type="presOf" srcId="{33BEC38E-4410-445D-B442-41778954A8D6}" destId="{1CCFFB41-D6CC-434C-A729-CF93994AE1A4}" srcOrd="0" destOrd="0" presId="urn:microsoft.com/office/officeart/2005/8/layout/hierarchy1"/>
    <dgm:cxn modelId="{1DFDB740-3E8D-45C5-9F53-840AE0E0C801}" srcId="{C9AADD64-2D0D-4FA8-AD31-26EA7D8DC00A}" destId="{6A59B713-8FE0-4B08-BB61-507587B1D4DC}" srcOrd="1" destOrd="0" parTransId="{A2E04099-6B79-48B9-BB59-83156CFCE337}" sibTransId="{FB3209F2-E27B-4789-A0D6-1B70E8C9ED7D}"/>
    <dgm:cxn modelId="{297CC008-7540-41E1-990D-BD038FDD303B}" type="presOf" srcId="{0EE48BCF-3904-4112-85BB-3BD9F32A7645}" destId="{F68A7BFB-8CBA-469C-9E25-0135D4DCC184}" srcOrd="0" destOrd="0" presId="urn:microsoft.com/office/officeart/2005/8/layout/hierarchy1"/>
    <dgm:cxn modelId="{7D97CC50-A5D9-4731-AEA3-8691F7BE093F}" type="presOf" srcId="{3482E32D-CF2C-4E38-BC5F-A3FE90C91A34}" destId="{A080AEDC-AF08-458A-95C8-22043594CC10}" srcOrd="0" destOrd="0" presId="urn:microsoft.com/office/officeart/2005/8/layout/hierarchy1"/>
    <dgm:cxn modelId="{12F501B3-C418-48BF-9C61-4B7A327C789A}" type="presOf" srcId="{3BC6E5B1-F4DD-44D6-925E-1C65E6186A51}" destId="{C9866707-977E-4726-9430-FB4F0B816B47}" srcOrd="0" destOrd="0" presId="urn:microsoft.com/office/officeart/2005/8/layout/hierarchy1"/>
    <dgm:cxn modelId="{FF014D58-253D-49AE-B41B-2F01F501B369}" type="presOf" srcId="{6A59B713-8FE0-4B08-BB61-507587B1D4DC}" destId="{41C5ADAA-2F95-4700-AA50-F343DC6EFECC}" srcOrd="0" destOrd="0" presId="urn:microsoft.com/office/officeart/2005/8/layout/hierarchy1"/>
    <dgm:cxn modelId="{74368650-11C1-4F40-9325-FAA263123061}" srcId="{0EE48BCF-3904-4112-85BB-3BD9F32A7645}" destId="{8DB5EAB0-C564-4893-B8F4-715AE16ACE17}" srcOrd="0" destOrd="0" parTransId="{622BFEC3-C0A4-4790-A6FA-2D64A0E22471}" sibTransId="{E5FECA98-2D2C-446B-948C-2D3072C0179B}"/>
    <dgm:cxn modelId="{1B998987-AEE7-40C9-9278-AD75CDAA1484}" srcId="{8DB5EAB0-C564-4893-B8F4-715AE16ACE17}" destId="{C9AADD64-2D0D-4FA8-AD31-26EA7D8DC00A}" srcOrd="1" destOrd="0" parTransId="{F889C7AD-9096-4451-8C6D-7334FC743A58}" sibTransId="{D2DE78A6-0E49-4687-ABD4-A3B774DA18F2}"/>
    <dgm:cxn modelId="{48644B44-BCA3-40DA-B1B3-4B0F48FBC0EE}" srcId="{8DB5EAB0-C564-4893-B8F4-715AE16ACE17}" destId="{5614F5D7-AD01-42AB-9D0C-05E086CC2698}" srcOrd="0" destOrd="0" parTransId="{7FEFEC0B-3884-4A63-A8C4-A319FAFF8AAD}" sibTransId="{7062217E-8FB8-49E1-92A7-B0E51A72CBF1}"/>
    <dgm:cxn modelId="{342803AE-4413-4A28-8683-96E78C531C42}" srcId="{5614F5D7-AD01-42AB-9D0C-05E086CC2698}" destId="{E7354777-72CB-4E93-9373-D19B56CD78A9}" srcOrd="0" destOrd="0" parTransId="{3BC6E5B1-F4DD-44D6-925E-1C65E6186A51}" sibTransId="{375C3001-8B9C-42B5-8B88-12FC728ED0EB}"/>
    <dgm:cxn modelId="{82168C6D-67BC-4E07-8185-0996CFF57D06}" type="presOf" srcId="{E7354777-72CB-4E93-9373-D19B56CD78A9}" destId="{C0D96A8B-0797-4913-9820-B8F361DEA6A7}" srcOrd="0" destOrd="0" presId="urn:microsoft.com/office/officeart/2005/8/layout/hierarchy1"/>
    <dgm:cxn modelId="{10C7EB78-DC25-4841-92A3-639457B084CF}" type="presOf" srcId="{A2E04099-6B79-48B9-BB59-83156CFCE337}" destId="{DDDE6430-06B2-413C-9B2F-A8B20A7A6497}" srcOrd="0" destOrd="0" presId="urn:microsoft.com/office/officeart/2005/8/layout/hierarchy1"/>
    <dgm:cxn modelId="{CC4D2248-A81B-47B3-9127-F77F6277C802}" srcId="{5614F5D7-AD01-42AB-9D0C-05E086CC2698}" destId="{0DBF02E5-B758-433A-AA4C-C51F4BA83C7E}" srcOrd="1" destOrd="0" parTransId="{33BEC38E-4410-445D-B442-41778954A8D6}" sibTransId="{D4371E32-E857-46B9-B426-42BCFB93A5F9}"/>
    <dgm:cxn modelId="{F227EB48-B6A0-4A3A-B121-B243C83CAD95}" type="presOf" srcId="{F889C7AD-9096-4451-8C6D-7334FC743A58}" destId="{9E7A0EAE-6404-46DF-9368-9652EA85E3C9}" srcOrd="0" destOrd="0" presId="urn:microsoft.com/office/officeart/2005/8/layout/hierarchy1"/>
    <dgm:cxn modelId="{FB7CDE8B-0EA9-4F61-ACC7-E6A9DF28BFE8}" type="presOf" srcId="{009308BC-0169-4BBE-B4CB-3E2D92C85A4B}" destId="{684EB13F-C6C4-456A-B059-7101BCD1BD85}" srcOrd="0" destOrd="0" presId="urn:microsoft.com/office/officeart/2005/8/layout/hierarchy1"/>
    <dgm:cxn modelId="{D238610A-DBEA-45AA-9C9F-268985A934F3}" type="presOf" srcId="{7FEFEC0B-3884-4A63-A8C4-A319FAFF8AAD}" destId="{41DF8A8E-BBB2-4CB8-B9AE-EACE688E5C97}" srcOrd="0" destOrd="0" presId="urn:microsoft.com/office/officeart/2005/8/layout/hierarchy1"/>
    <dgm:cxn modelId="{576CFD45-C8B2-41F2-B687-376EF7408063}" type="presOf" srcId="{8DB5EAB0-C564-4893-B8F4-715AE16ACE17}" destId="{E3DE35DC-9319-4EE9-9657-3059F7BB09E3}" srcOrd="0" destOrd="0" presId="urn:microsoft.com/office/officeart/2005/8/layout/hierarchy1"/>
    <dgm:cxn modelId="{3581C7B9-68E3-4692-942E-EDBE235F9693}" type="presOf" srcId="{5614F5D7-AD01-42AB-9D0C-05E086CC2698}" destId="{14F6A8EE-903E-4843-A9E8-0FE401A26B39}" srcOrd="0" destOrd="0" presId="urn:microsoft.com/office/officeart/2005/8/layout/hierarchy1"/>
    <dgm:cxn modelId="{1283A539-8D03-4B1B-A869-CF1710083FFA}" type="presOf" srcId="{C9AADD64-2D0D-4FA8-AD31-26EA7D8DC00A}" destId="{AC485A51-65E5-4499-A544-27046027E6BA}" srcOrd="0" destOrd="0" presId="urn:microsoft.com/office/officeart/2005/8/layout/hierarchy1"/>
    <dgm:cxn modelId="{894CE429-3D97-4B73-BDFE-15E22985F654}" type="presParOf" srcId="{F68A7BFB-8CBA-469C-9E25-0135D4DCC184}" destId="{68DFE13D-2C92-45B6-A02C-1FFE73589BE1}" srcOrd="0" destOrd="0" presId="urn:microsoft.com/office/officeart/2005/8/layout/hierarchy1"/>
    <dgm:cxn modelId="{6276C574-94DC-41C7-BCA0-7B6B4FFE392F}" type="presParOf" srcId="{68DFE13D-2C92-45B6-A02C-1FFE73589BE1}" destId="{45EF8113-6E0A-4D63-88E2-99772EC06693}" srcOrd="0" destOrd="0" presId="urn:microsoft.com/office/officeart/2005/8/layout/hierarchy1"/>
    <dgm:cxn modelId="{2A00BF12-88C8-4969-9DA4-110161AF5CE2}" type="presParOf" srcId="{45EF8113-6E0A-4D63-88E2-99772EC06693}" destId="{5108AED9-5052-4CAC-A090-18B648A1E573}" srcOrd="0" destOrd="0" presId="urn:microsoft.com/office/officeart/2005/8/layout/hierarchy1"/>
    <dgm:cxn modelId="{D4B09C13-B9AD-43E7-8357-D48FEC5644E3}" type="presParOf" srcId="{45EF8113-6E0A-4D63-88E2-99772EC06693}" destId="{E3DE35DC-9319-4EE9-9657-3059F7BB09E3}" srcOrd="1" destOrd="0" presId="urn:microsoft.com/office/officeart/2005/8/layout/hierarchy1"/>
    <dgm:cxn modelId="{6A3E80C3-3000-427C-A96D-3FEFDC6E659D}" type="presParOf" srcId="{68DFE13D-2C92-45B6-A02C-1FFE73589BE1}" destId="{8F583AAF-D32F-492C-9EC5-0BDF98C132E7}" srcOrd="1" destOrd="0" presId="urn:microsoft.com/office/officeart/2005/8/layout/hierarchy1"/>
    <dgm:cxn modelId="{8D7C7B01-80F9-4565-9AF1-3A6A059C9EBB}" type="presParOf" srcId="{8F583AAF-D32F-492C-9EC5-0BDF98C132E7}" destId="{41DF8A8E-BBB2-4CB8-B9AE-EACE688E5C97}" srcOrd="0" destOrd="0" presId="urn:microsoft.com/office/officeart/2005/8/layout/hierarchy1"/>
    <dgm:cxn modelId="{7CCA1619-EE7F-47A9-A9B1-1325E627B090}" type="presParOf" srcId="{8F583AAF-D32F-492C-9EC5-0BDF98C132E7}" destId="{320B3889-B288-414B-959B-85B31D449A4A}" srcOrd="1" destOrd="0" presId="urn:microsoft.com/office/officeart/2005/8/layout/hierarchy1"/>
    <dgm:cxn modelId="{3B925E6E-DFBA-4742-87AD-5275B78107CC}" type="presParOf" srcId="{320B3889-B288-414B-959B-85B31D449A4A}" destId="{0C97B2CB-7A7D-4551-98CB-5A07AA8282C2}" srcOrd="0" destOrd="0" presId="urn:microsoft.com/office/officeart/2005/8/layout/hierarchy1"/>
    <dgm:cxn modelId="{A6769A63-5A04-4635-AB6A-97430C6F73F5}" type="presParOf" srcId="{0C97B2CB-7A7D-4551-98CB-5A07AA8282C2}" destId="{14F90D97-F064-4364-9646-5AEDA753B1AA}" srcOrd="0" destOrd="0" presId="urn:microsoft.com/office/officeart/2005/8/layout/hierarchy1"/>
    <dgm:cxn modelId="{7A9E5DDB-DA50-4EFB-B193-BF3C1F47EB4B}" type="presParOf" srcId="{0C97B2CB-7A7D-4551-98CB-5A07AA8282C2}" destId="{14F6A8EE-903E-4843-A9E8-0FE401A26B39}" srcOrd="1" destOrd="0" presId="urn:microsoft.com/office/officeart/2005/8/layout/hierarchy1"/>
    <dgm:cxn modelId="{407E01BC-2792-400B-B60A-2DBED1D48CE2}" type="presParOf" srcId="{320B3889-B288-414B-959B-85B31D449A4A}" destId="{60632088-ADA7-4CFA-B074-D74D5CCE33F0}" srcOrd="1" destOrd="0" presId="urn:microsoft.com/office/officeart/2005/8/layout/hierarchy1"/>
    <dgm:cxn modelId="{354F1DB9-EAB7-410B-903D-E332394330EC}" type="presParOf" srcId="{60632088-ADA7-4CFA-B074-D74D5CCE33F0}" destId="{C9866707-977E-4726-9430-FB4F0B816B47}" srcOrd="0" destOrd="0" presId="urn:microsoft.com/office/officeart/2005/8/layout/hierarchy1"/>
    <dgm:cxn modelId="{B9ACE5EB-E1B5-4CFC-8C72-289D4AD5DA78}" type="presParOf" srcId="{60632088-ADA7-4CFA-B074-D74D5CCE33F0}" destId="{F25B089C-5AB0-434B-B369-0472D64024E6}" srcOrd="1" destOrd="0" presId="urn:microsoft.com/office/officeart/2005/8/layout/hierarchy1"/>
    <dgm:cxn modelId="{04BB4548-B445-4A1A-8DA9-566EB9445549}" type="presParOf" srcId="{F25B089C-5AB0-434B-B369-0472D64024E6}" destId="{82AD4D9E-4A0B-4889-B066-79EEC3A26A3A}" srcOrd="0" destOrd="0" presId="urn:microsoft.com/office/officeart/2005/8/layout/hierarchy1"/>
    <dgm:cxn modelId="{14791945-778C-4500-8347-ABD645E33FE5}" type="presParOf" srcId="{82AD4D9E-4A0B-4889-B066-79EEC3A26A3A}" destId="{9B817219-9D15-4E41-9F53-766AED907ACB}" srcOrd="0" destOrd="0" presId="urn:microsoft.com/office/officeart/2005/8/layout/hierarchy1"/>
    <dgm:cxn modelId="{AB7C3CBB-4643-4F43-A8D7-169EBE7045F6}" type="presParOf" srcId="{82AD4D9E-4A0B-4889-B066-79EEC3A26A3A}" destId="{C0D96A8B-0797-4913-9820-B8F361DEA6A7}" srcOrd="1" destOrd="0" presId="urn:microsoft.com/office/officeart/2005/8/layout/hierarchy1"/>
    <dgm:cxn modelId="{53AEF5A4-C567-4FB2-9DEB-506606380C84}" type="presParOf" srcId="{F25B089C-5AB0-434B-B369-0472D64024E6}" destId="{F7D9EA54-A773-4221-AACF-886160F388F2}" srcOrd="1" destOrd="0" presId="urn:microsoft.com/office/officeart/2005/8/layout/hierarchy1"/>
    <dgm:cxn modelId="{D105AC38-5FDE-4D84-B24C-BECBCFFC6015}" type="presParOf" srcId="{60632088-ADA7-4CFA-B074-D74D5CCE33F0}" destId="{1CCFFB41-D6CC-434C-A729-CF93994AE1A4}" srcOrd="2" destOrd="0" presId="urn:microsoft.com/office/officeart/2005/8/layout/hierarchy1"/>
    <dgm:cxn modelId="{795CE333-C138-4FA8-8F40-C44738E72296}" type="presParOf" srcId="{60632088-ADA7-4CFA-B074-D74D5CCE33F0}" destId="{5DFC251C-3670-4835-9B83-D0A54CA019ED}" srcOrd="3" destOrd="0" presId="urn:microsoft.com/office/officeart/2005/8/layout/hierarchy1"/>
    <dgm:cxn modelId="{E9C05218-4C9E-4363-8D9F-C98D1B592412}" type="presParOf" srcId="{5DFC251C-3670-4835-9B83-D0A54CA019ED}" destId="{5A66A8CC-EC08-4022-B0A6-698164637949}" srcOrd="0" destOrd="0" presId="urn:microsoft.com/office/officeart/2005/8/layout/hierarchy1"/>
    <dgm:cxn modelId="{637E61D5-886B-4675-91CC-1D91923181C5}" type="presParOf" srcId="{5A66A8CC-EC08-4022-B0A6-698164637949}" destId="{488578A5-78E2-4CF2-B251-E2A98ECD9E2A}" srcOrd="0" destOrd="0" presId="urn:microsoft.com/office/officeart/2005/8/layout/hierarchy1"/>
    <dgm:cxn modelId="{89FF2114-8887-423D-B4BC-6094C501E874}" type="presParOf" srcId="{5A66A8CC-EC08-4022-B0A6-698164637949}" destId="{403D8729-1297-46A7-BE5E-FCFB02951859}" srcOrd="1" destOrd="0" presId="urn:microsoft.com/office/officeart/2005/8/layout/hierarchy1"/>
    <dgm:cxn modelId="{AA41D9B4-C4A5-4626-B971-A58CF3B27D6B}" type="presParOf" srcId="{5DFC251C-3670-4835-9B83-D0A54CA019ED}" destId="{185E8FC6-D156-44D2-AC51-ACEFC7B4A9BD}" srcOrd="1" destOrd="0" presId="urn:microsoft.com/office/officeart/2005/8/layout/hierarchy1"/>
    <dgm:cxn modelId="{DC355F30-70D3-40EC-9326-13ED0DC2F58C}" type="presParOf" srcId="{8F583AAF-D32F-492C-9EC5-0BDF98C132E7}" destId="{9E7A0EAE-6404-46DF-9368-9652EA85E3C9}" srcOrd="2" destOrd="0" presId="urn:microsoft.com/office/officeart/2005/8/layout/hierarchy1"/>
    <dgm:cxn modelId="{820AF317-EE61-4290-B564-085DFEDE2820}" type="presParOf" srcId="{8F583AAF-D32F-492C-9EC5-0BDF98C132E7}" destId="{C0856196-CDCB-4C4F-BBE9-DD417B9DD352}" srcOrd="3" destOrd="0" presId="urn:microsoft.com/office/officeart/2005/8/layout/hierarchy1"/>
    <dgm:cxn modelId="{02F76FC4-C750-417B-98B4-D384AB97694F}" type="presParOf" srcId="{C0856196-CDCB-4C4F-BBE9-DD417B9DD352}" destId="{3CF54D5A-27F5-46AB-9D61-2AA6802865A3}" srcOrd="0" destOrd="0" presId="urn:microsoft.com/office/officeart/2005/8/layout/hierarchy1"/>
    <dgm:cxn modelId="{A875F054-2065-40C7-87EE-EA4BE00C9C82}" type="presParOf" srcId="{3CF54D5A-27F5-46AB-9D61-2AA6802865A3}" destId="{A30EB090-A97A-4B58-991E-FD0FA6C84CF9}" srcOrd="0" destOrd="0" presId="urn:microsoft.com/office/officeart/2005/8/layout/hierarchy1"/>
    <dgm:cxn modelId="{E66E1633-B007-44F4-9216-2AF988317772}" type="presParOf" srcId="{3CF54D5A-27F5-46AB-9D61-2AA6802865A3}" destId="{AC485A51-65E5-4499-A544-27046027E6BA}" srcOrd="1" destOrd="0" presId="urn:microsoft.com/office/officeart/2005/8/layout/hierarchy1"/>
    <dgm:cxn modelId="{A738DA91-A648-45EC-9481-8750E2214FA7}" type="presParOf" srcId="{C0856196-CDCB-4C4F-BBE9-DD417B9DD352}" destId="{B2611D4B-5297-4A6D-A831-B879C0440AC2}" srcOrd="1" destOrd="0" presId="urn:microsoft.com/office/officeart/2005/8/layout/hierarchy1"/>
    <dgm:cxn modelId="{8E05465D-CA5D-42B1-9EA1-F7BCF9EE2075}" type="presParOf" srcId="{B2611D4B-5297-4A6D-A831-B879C0440AC2}" destId="{A080AEDC-AF08-458A-95C8-22043594CC10}" srcOrd="0" destOrd="0" presId="urn:microsoft.com/office/officeart/2005/8/layout/hierarchy1"/>
    <dgm:cxn modelId="{D139F116-5885-4CD0-ACA2-ADCB269C9FB6}" type="presParOf" srcId="{B2611D4B-5297-4A6D-A831-B879C0440AC2}" destId="{E2FADB98-FB40-40C0-A2C3-E059ACF89209}" srcOrd="1" destOrd="0" presId="urn:microsoft.com/office/officeart/2005/8/layout/hierarchy1"/>
    <dgm:cxn modelId="{CFCCF874-6111-42D9-A97E-36BF2D18D320}" type="presParOf" srcId="{E2FADB98-FB40-40C0-A2C3-E059ACF89209}" destId="{ED407884-2A84-4142-8F26-FC6A81120E73}" srcOrd="0" destOrd="0" presId="urn:microsoft.com/office/officeart/2005/8/layout/hierarchy1"/>
    <dgm:cxn modelId="{8848DE64-C982-4CE1-A901-5CF222BF6DE3}" type="presParOf" srcId="{ED407884-2A84-4142-8F26-FC6A81120E73}" destId="{7ACD36B0-FA9E-4E11-89B2-FC657318D02D}" srcOrd="0" destOrd="0" presId="urn:microsoft.com/office/officeart/2005/8/layout/hierarchy1"/>
    <dgm:cxn modelId="{1D8DC928-BC96-4928-9CF6-22636C812792}" type="presParOf" srcId="{ED407884-2A84-4142-8F26-FC6A81120E73}" destId="{684EB13F-C6C4-456A-B059-7101BCD1BD85}" srcOrd="1" destOrd="0" presId="urn:microsoft.com/office/officeart/2005/8/layout/hierarchy1"/>
    <dgm:cxn modelId="{F52D6D8A-C384-462D-AF57-A80D9B8F1FE1}" type="presParOf" srcId="{E2FADB98-FB40-40C0-A2C3-E059ACF89209}" destId="{5F657FE1-38F8-4509-B847-0F2996BB4078}" srcOrd="1" destOrd="0" presId="urn:microsoft.com/office/officeart/2005/8/layout/hierarchy1"/>
    <dgm:cxn modelId="{DA710DCE-CE30-4396-97C8-E167D4F18059}" type="presParOf" srcId="{B2611D4B-5297-4A6D-A831-B879C0440AC2}" destId="{DDDE6430-06B2-413C-9B2F-A8B20A7A6497}" srcOrd="2" destOrd="0" presId="urn:microsoft.com/office/officeart/2005/8/layout/hierarchy1"/>
    <dgm:cxn modelId="{2E8B8978-A297-4198-BA93-1A8FE61441A4}" type="presParOf" srcId="{B2611D4B-5297-4A6D-A831-B879C0440AC2}" destId="{6E0D4D96-5FA6-4551-A8BC-183D5B631379}" srcOrd="3" destOrd="0" presId="urn:microsoft.com/office/officeart/2005/8/layout/hierarchy1"/>
    <dgm:cxn modelId="{68D8395D-A304-43D2-90C8-CE1970455DA7}" type="presParOf" srcId="{6E0D4D96-5FA6-4551-A8BC-183D5B631379}" destId="{59F7A7E7-540C-416B-916B-E2B29BCF1E04}" srcOrd="0" destOrd="0" presId="urn:microsoft.com/office/officeart/2005/8/layout/hierarchy1"/>
    <dgm:cxn modelId="{80EAB36B-806E-49B0-856C-B10B139DC45F}" type="presParOf" srcId="{59F7A7E7-540C-416B-916B-E2B29BCF1E04}" destId="{5021C6D0-1460-4FCC-8AE6-3D79008185A9}" srcOrd="0" destOrd="0" presId="urn:microsoft.com/office/officeart/2005/8/layout/hierarchy1"/>
    <dgm:cxn modelId="{BD8E2E07-B2B0-4C0F-8B86-C5E14EE9C0E9}" type="presParOf" srcId="{59F7A7E7-540C-416B-916B-E2B29BCF1E04}" destId="{41C5ADAA-2F95-4700-AA50-F343DC6EFECC}" srcOrd="1" destOrd="0" presId="urn:microsoft.com/office/officeart/2005/8/layout/hierarchy1"/>
    <dgm:cxn modelId="{43AFB62A-2D3A-474A-8C6F-D906F8C78924}" type="presParOf" srcId="{6E0D4D96-5FA6-4551-A8BC-183D5B631379}" destId="{F2DCB895-11A0-4474-A5C0-6D14F6D60DC9}"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E6430-06B2-413C-9B2F-A8B20A7A6497}">
      <dsp:nvSpPr>
        <dsp:cNvPr id="0" name=""/>
        <dsp:cNvSpPr/>
      </dsp:nvSpPr>
      <dsp:spPr>
        <a:xfrm>
          <a:off x="4631705" y="1858094"/>
          <a:ext cx="727279" cy="346118"/>
        </a:xfrm>
        <a:custGeom>
          <a:avLst/>
          <a:gdLst/>
          <a:ahLst/>
          <a:cxnLst/>
          <a:rect l="0" t="0" r="0" b="0"/>
          <a:pathLst>
            <a:path>
              <a:moveTo>
                <a:pt x="0" y="0"/>
              </a:moveTo>
              <a:lnTo>
                <a:pt x="0" y="235869"/>
              </a:lnTo>
              <a:lnTo>
                <a:pt x="727279" y="235869"/>
              </a:lnTo>
              <a:lnTo>
                <a:pt x="727279" y="346118"/>
              </a:lnTo>
            </a:path>
          </a:pathLst>
        </a:custGeom>
        <a:noFill/>
        <a:ln w="15875"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080AEDC-AF08-458A-95C8-22043594CC10}">
      <dsp:nvSpPr>
        <dsp:cNvPr id="0" name=""/>
        <dsp:cNvSpPr/>
      </dsp:nvSpPr>
      <dsp:spPr>
        <a:xfrm>
          <a:off x="3904425" y="1858094"/>
          <a:ext cx="727279" cy="346118"/>
        </a:xfrm>
        <a:custGeom>
          <a:avLst/>
          <a:gdLst/>
          <a:ahLst/>
          <a:cxnLst/>
          <a:rect l="0" t="0" r="0" b="0"/>
          <a:pathLst>
            <a:path>
              <a:moveTo>
                <a:pt x="727279" y="0"/>
              </a:moveTo>
              <a:lnTo>
                <a:pt x="727279" y="235869"/>
              </a:lnTo>
              <a:lnTo>
                <a:pt x="0" y="235869"/>
              </a:lnTo>
              <a:lnTo>
                <a:pt x="0" y="346118"/>
              </a:lnTo>
            </a:path>
          </a:pathLst>
        </a:custGeom>
        <a:noFill/>
        <a:ln w="15875"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E7A0EAE-6404-46DF-9368-9652EA85E3C9}">
      <dsp:nvSpPr>
        <dsp:cNvPr id="0" name=""/>
        <dsp:cNvSpPr/>
      </dsp:nvSpPr>
      <dsp:spPr>
        <a:xfrm>
          <a:off x="3120295" y="690383"/>
          <a:ext cx="1511409" cy="412001"/>
        </a:xfrm>
        <a:custGeom>
          <a:avLst/>
          <a:gdLst/>
          <a:ahLst/>
          <a:cxnLst/>
          <a:rect l="0" t="0" r="0" b="0"/>
          <a:pathLst>
            <a:path>
              <a:moveTo>
                <a:pt x="0" y="0"/>
              </a:moveTo>
              <a:lnTo>
                <a:pt x="0" y="301752"/>
              </a:lnTo>
              <a:lnTo>
                <a:pt x="1511409" y="301752"/>
              </a:lnTo>
              <a:lnTo>
                <a:pt x="1511409" y="412001"/>
              </a:lnTo>
            </a:path>
          </a:pathLst>
        </a:custGeom>
        <a:noFill/>
        <a:ln w="15875"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CCFFB41-D6CC-434C-A729-CF93994AE1A4}">
      <dsp:nvSpPr>
        <dsp:cNvPr id="0" name=""/>
        <dsp:cNvSpPr/>
      </dsp:nvSpPr>
      <dsp:spPr>
        <a:xfrm>
          <a:off x="1722587" y="1858094"/>
          <a:ext cx="727279" cy="346118"/>
        </a:xfrm>
        <a:custGeom>
          <a:avLst/>
          <a:gdLst/>
          <a:ahLst/>
          <a:cxnLst/>
          <a:rect l="0" t="0" r="0" b="0"/>
          <a:pathLst>
            <a:path>
              <a:moveTo>
                <a:pt x="0" y="0"/>
              </a:moveTo>
              <a:lnTo>
                <a:pt x="0" y="235869"/>
              </a:lnTo>
              <a:lnTo>
                <a:pt x="727279" y="235869"/>
              </a:lnTo>
              <a:lnTo>
                <a:pt x="727279" y="346118"/>
              </a:lnTo>
            </a:path>
          </a:pathLst>
        </a:custGeom>
        <a:noFill/>
        <a:ln w="15875"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866707-977E-4726-9430-FB4F0B816B47}">
      <dsp:nvSpPr>
        <dsp:cNvPr id="0" name=""/>
        <dsp:cNvSpPr/>
      </dsp:nvSpPr>
      <dsp:spPr>
        <a:xfrm>
          <a:off x="995307" y="1858094"/>
          <a:ext cx="727279" cy="346118"/>
        </a:xfrm>
        <a:custGeom>
          <a:avLst/>
          <a:gdLst/>
          <a:ahLst/>
          <a:cxnLst/>
          <a:rect l="0" t="0" r="0" b="0"/>
          <a:pathLst>
            <a:path>
              <a:moveTo>
                <a:pt x="727279" y="0"/>
              </a:moveTo>
              <a:lnTo>
                <a:pt x="727279" y="235869"/>
              </a:lnTo>
              <a:lnTo>
                <a:pt x="0" y="235869"/>
              </a:lnTo>
              <a:lnTo>
                <a:pt x="0" y="346118"/>
              </a:lnTo>
            </a:path>
          </a:pathLst>
        </a:custGeom>
        <a:noFill/>
        <a:ln w="15875"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1DF8A8E-BBB2-4CB8-B9AE-EACE688E5C97}">
      <dsp:nvSpPr>
        <dsp:cNvPr id="0" name=""/>
        <dsp:cNvSpPr/>
      </dsp:nvSpPr>
      <dsp:spPr>
        <a:xfrm>
          <a:off x="1722587" y="690383"/>
          <a:ext cx="1397708" cy="412001"/>
        </a:xfrm>
        <a:custGeom>
          <a:avLst/>
          <a:gdLst/>
          <a:ahLst/>
          <a:cxnLst/>
          <a:rect l="0" t="0" r="0" b="0"/>
          <a:pathLst>
            <a:path>
              <a:moveTo>
                <a:pt x="1397708" y="0"/>
              </a:moveTo>
              <a:lnTo>
                <a:pt x="1397708" y="301752"/>
              </a:lnTo>
              <a:lnTo>
                <a:pt x="0" y="301752"/>
              </a:lnTo>
              <a:lnTo>
                <a:pt x="0" y="412001"/>
              </a:lnTo>
            </a:path>
          </a:pathLst>
        </a:custGeom>
        <a:noFill/>
        <a:ln w="15875"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108AED9-5052-4CAC-A090-18B648A1E573}">
      <dsp:nvSpPr>
        <dsp:cNvPr id="0" name=""/>
        <dsp:cNvSpPr/>
      </dsp:nvSpPr>
      <dsp:spPr>
        <a:xfrm>
          <a:off x="2525248" y="-65326"/>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3DE35DC-9319-4EE9-9657-3059F7BB09E3}">
      <dsp:nvSpPr>
        <dsp:cNvPr id="0" name=""/>
        <dsp:cNvSpPr/>
      </dsp:nvSpPr>
      <dsp:spPr>
        <a:xfrm>
          <a:off x="2657481" y="60294"/>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مونوساکارید ها</a:t>
          </a:r>
          <a:endParaRPr lang="en-US" sz="1200" b="1" kern="1200" dirty="0"/>
        </a:p>
      </dsp:txBody>
      <dsp:txXfrm>
        <a:off x="2679615" y="82428"/>
        <a:ext cx="1145825" cy="711441"/>
      </dsp:txXfrm>
    </dsp:sp>
    <dsp:sp modelId="{14F90D97-F064-4364-9646-5AEDA753B1AA}">
      <dsp:nvSpPr>
        <dsp:cNvPr id="0" name=""/>
        <dsp:cNvSpPr/>
      </dsp:nvSpPr>
      <dsp:spPr>
        <a:xfrm>
          <a:off x="1127540" y="1102384"/>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4F6A8EE-903E-4843-A9E8-0FE401A26B39}">
      <dsp:nvSpPr>
        <dsp:cNvPr id="0" name=""/>
        <dsp:cNvSpPr/>
      </dsp:nvSpPr>
      <dsp:spPr>
        <a:xfrm>
          <a:off x="1259773" y="1228005"/>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کتوزها</a:t>
          </a:r>
          <a:endParaRPr lang="en-US" sz="1200" b="1" kern="1200" dirty="0"/>
        </a:p>
      </dsp:txBody>
      <dsp:txXfrm>
        <a:off x="1281907" y="1250139"/>
        <a:ext cx="1145825" cy="711441"/>
      </dsp:txXfrm>
    </dsp:sp>
    <dsp:sp modelId="{9B817219-9D15-4E41-9F53-766AED907ACB}">
      <dsp:nvSpPr>
        <dsp:cNvPr id="0" name=""/>
        <dsp:cNvSpPr/>
      </dsp:nvSpPr>
      <dsp:spPr>
        <a:xfrm>
          <a:off x="400261" y="2204213"/>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0D96A8B-0797-4913-9820-B8F361DEA6A7}">
      <dsp:nvSpPr>
        <dsp:cNvPr id="0" name=""/>
        <dsp:cNvSpPr/>
      </dsp:nvSpPr>
      <dsp:spPr>
        <a:xfrm>
          <a:off x="532493" y="2329834"/>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مثل:</a:t>
          </a:r>
        </a:p>
        <a:p>
          <a:pPr lvl="0" algn="ctr" defTabSz="533400">
            <a:lnSpc>
              <a:spcPct val="90000"/>
            </a:lnSpc>
            <a:spcBef>
              <a:spcPct val="0"/>
            </a:spcBef>
            <a:spcAft>
              <a:spcPct val="35000"/>
            </a:spcAft>
          </a:pPr>
          <a:r>
            <a:rPr lang="fa-IR" sz="1200" b="1" kern="1200" dirty="0" smtClean="0"/>
            <a:t>گلیسر آلدئید، گلوکز</a:t>
          </a:r>
          <a:endParaRPr lang="en-US" sz="1200" b="1" kern="1200" dirty="0"/>
        </a:p>
      </dsp:txBody>
      <dsp:txXfrm>
        <a:off x="554627" y="2351968"/>
        <a:ext cx="1145825" cy="711441"/>
      </dsp:txXfrm>
    </dsp:sp>
    <dsp:sp modelId="{488578A5-78E2-4CF2-B251-E2A98ECD9E2A}">
      <dsp:nvSpPr>
        <dsp:cNvPr id="0" name=""/>
        <dsp:cNvSpPr/>
      </dsp:nvSpPr>
      <dsp:spPr>
        <a:xfrm>
          <a:off x="1854819" y="2204213"/>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03D8729-1297-46A7-BE5E-FCFB02951859}">
      <dsp:nvSpPr>
        <dsp:cNvPr id="0" name=""/>
        <dsp:cNvSpPr/>
      </dsp:nvSpPr>
      <dsp:spPr>
        <a:xfrm>
          <a:off x="1987052" y="2329834"/>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دارای گروه کتونی</a:t>
          </a:r>
          <a:endParaRPr lang="en-US" sz="1200" b="1" kern="1200" dirty="0"/>
        </a:p>
      </dsp:txBody>
      <dsp:txXfrm>
        <a:off x="2009186" y="2351968"/>
        <a:ext cx="1145825" cy="711441"/>
      </dsp:txXfrm>
    </dsp:sp>
    <dsp:sp modelId="{A30EB090-A97A-4B58-991E-FD0FA6C84CF9}">
      <dsp:nvSpPr>
        <dsp:cNvPr id="0" name=""/>
        <dsp:cNvSpPr/>
      </dsp:nvSpPr>
      <dsp:spPr>
        <a:xfrm>
          <a:off x="4036658" y="1102384"/>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C485A51-65E5-4499-A544-27046027E6BA}">
      <dsp:nvSpPr>
        <dsp:cNvPr id="0" name=""/>
        <dsp:cNvSpPr/>
      </dsp:nvSpPr>
      <dsp:spPr>
        <a:xfrm>
          <a:off x="4168890" y="1228005"/>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آلدوزها</a:t>
          </a:r>
          <a:endParaRPr lang="en-US" sz="1200" b="1" kern="1200" dirty="0"/>
        </a:p>
      </dsp:txBody>
      <dsp:txXfrm>
        <a:off x="4191024" y="1250139"/>
        <a:ext cx="1145825" cy="711441"/>
      </dsp:txXfrm>
    </dsp:sp>
    <dsp:sp modelId="{7ACD36B0-FA9E-4E11-89B2-FC657318D02D}">
      <dsp:nvSpPr>
        <dsp:cNvPr id="0" name=""/>
        <dsp:cNvSpPr/>
      </dsp:nvSpPr>
      <dsp:spPr>
        <a:xfrm>
          <a:off x="3309378" y="2204213"/>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84EB13F-C6C4-456A-B059-7101BCD1BD85}">
      <dsp:nvSpPr>
        <dsp:cNvPr id="0" name=""/>
        <dsp:cNvSpPr/>
      </dsp:nvSpPr>
      <dsp:spPr>
        <a:xfrm>
          <a:off x="3441611" y="2329834"/>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مثل:</a:t>
          </a:r>
        </a:p>
        <a:p>
          <a:pPr lvl="0" algn="ctr" defTabSz="533400">
            <a:lnSpc>
              <a:spcPct val="90000"/>
            </a:lnSpc>
            <a:spcBef>
              <a:spcPct val="0"/>
            </a:spcBef>
            <a:spcAft>
              <a:spcPct val="35000"/>
            </a:spcAft>
          </a:pPr>
          <a:r>
            <a:rPr lang="fa-IR" sz="1200" b="1" kern="1200" dirty="0" smtClean="0"/>
            <a:t>دی هیدروکسی استن، فروکتوز</a:t>
          </a:r>
          <a:endParaRPr lang="en-US" sz="1200" b="1" kern="1200" dirty="0"/>
        </a:p>
      </dsp:txBody>
      <dsp:txXfrm>
        <a:off x="3463745" y="2351968"/>
        <a:ext cx="1145825" cy="711441"/>
      </dsp:txXfrm>
    </dsp:sp>
    <dsp:sp modelId="{5021C6D0-1460-4FCC-8AE6-3D79008185A9}">
      <dsp:nvSpPr>
        <dsp:cNvPr id="0" name=""/>
        <dsp:cNvSpPr/>
      </dsp:nvSpPr>
      <dsp:spPr>
        <a:xfrm>
          <a:off x="4763937" y="2204213"/>
          <a:ext cx="1190093" cy="755709"/>
        </a:xfrm>
        <a:prstGeom prst="roundRect">
          <a:avLst>
            <a:gd name="adj" fmla="val 10000"/>
          </a:avLst>
        </a:prstGeom>
        <a:gradFill rotWithShape="0">
          <a:gsLst>
            <a:gs pos="0">
              <a:schemeClr val="lt1">
                <a:hueOff val="0"/>
                <a:satOff val="0"/>
                <a:lumOff val="0"/>
                <a:alphaOff val="0"/>
                <a:tint val="96000"/>
                <a:satMod val="120000"/>
                <a:lumMod val="120000"/>
              </a:schemeClr>
            </a:gs>
            <a:gs pos="100000">
              <a:schemeClr val="lt1">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1C5ADAA-2F95-4700-AA50-F343DC6EFECC}">
      <dsp:nvSpPr>
        <dsp:cNvPr id="0" name=""/>
        <dsp:cNvSpPr/>
      </dsp:nvSpPr>
      <dsp:spPr>
        <a:xfrm>
          <a:off x="4896170" y="2329834"/>
          <a:ext cx="1190093" cy="75570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b="1" kern="1200" dirty="0" smtClean="0"/>
            <a:t>دارای گروه آلدئیدی</a:t>
          </a:r>
          <a:endParaRPr lang="en-US" sz="1200" b="1" kern="1200" dirty="0"/>
        </a:p>
      </dsp:txBody>
      <dsp:txXfrm>
        <a:off x="4918304" y="2351968"/>
        <a:ext cx="1145825" cy="7114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7E63B-59F6-4660-AE36-877374181AB8}" type="datetimeFigureOut">
              <a:rPr lang="en-US" smtClean="0"/>
              <a:t>4/8/2020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2B9873-D0CD-4BF8-90EB-E35A351B41C5}" type="slidenum">
              <a:rPr lang="en-US" smtClean="0"/>
              <a:t>‹#›</a:t>
            </a:fld>
            <a:endParaRPr lang="en-US"/>
          </a:p>
        </p:txBody>
      </p:sp>
    </p:spTree>
    <p:extLst>
      <p:ext uri="{BB962C8B-B14F-4D97-AF65-F5344CB8AC3E}">
        <p14:creationId xmlns:p14="http://schemas.microsoft.com/office/powerpoint/2010/main" val="341238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2B9873-D0CD-4BF8-90EB-E35A351B41C5}" type="slidenum">
              <a:rPr lang="en-US" smtClean="0"/>
              <a:t>6</a:t>
            </a:fld>
            <a:endParaRPr lang="en-US"/>
          </a:p>
        </p:txBody>
      </p:sp>
    </p:spTree>
    <p:extLst>
      <p:ext uri="{BB962C8B-B14F-4D97-AF65-F5344CB8AC3E}">
        <p14:creationId xmlns:p14="http://schemas.microsoft.com/office/powerpoint/2010/main" val="16708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2B9873-D0CD-4BF8-90EB-E35A351B41C5}" type="slidenum">
              <a:rPr lang="en-US" smtClean="0"/>
              <a:t>9</a:t>
            </a:fld>
            <a:endParaRPr lang="en-US"/>
          </a:p>
        </p:txBody>
      </p:sp>
    </p:spTree>
    <p:extLst>
      <p:ext uri="{BB962C8B-B14F-4D97-AF65-F5344CB8AC3E}">
        <p14:creationId xmlns:p14="http://schemas.microsoft.com/office/powerpoint/2010/main" val="2296947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8.jpeg"/><Relationship Id="rId7" Type="http://schemas.openxmlformats.org/officeDocument/2006/relationships/diagramColors" Target="../diagrams/colors1.xm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13.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914400"/>
          </a:xfrm>
        </p:spPr>
        <p:txBody>
          <a:bodyPr>
            <a:normAutofit fontScale="90000"/>
          </a:bodyPr>
          <a:lstStyle/>
          <a:p>
            <a:r>
              <a:rPr lang="fa-IR" b="1" dirty="0" smtClean="0">
                <a:solidFill>
                  <a:srgbClr val="C00000"/>
                </a:solidFill>
              </a:rPr>
              <a:t>کربوهیدرات</a:t>
            </a:r>
            <a:br>
              <a:rPr lang="fa-IR" b="1" dirty="0" smtClean="0">
                <a:solidFill>
                  <a:srgbClr val="C00000"/>
                </a:solidFill>
              </a:rPr>
            </a:br>
            <a:r>
              <a:rPr lang="fa-IR" sz="1800" b="1" dirty="0" smtClean="0">
                <a:solidFill>
                  <a:srgbClr val="C00000"/>
                </a:solidFill>
              </a:rPr>
              <a:t>استاد: الناز تلسچی امیرخیزی</a:t>
            </a:r>
            <a:endParaRPr lang="en-US" b="1" dirty="0">
              <a:solidFill>
                <a:srgbClr val="C00000"/>
              </a:solidFill>
            </a:endParaRPr>
          </a:p>
        </p:txBody>
      </p:sp>
      <p:pic>
        <p:nvPicPr>
          <p:cNvPr id="1026" name="Picture 2" descr="C:\Users\Elnaz\Desktop\ابرو\ههههههههه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905000"/>
            <a:ext cx="46482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540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248400"/>
          </a:xfrm>
        </p:spPr>
        <p:txBody>
          <a:bodyPr>
            <a:normAutofit/>
          </a:bodyPr>
          <a:lstStyle/>
          <a:p>
            <a:pPr marL="0" indent="0" algn="r" rtl="1">
              <a:buNone/>
            </a:pPr>
            <a:r>
              <a:rPr lang="fa-IR" sz="1800" b="1" dirty="0" smtClean="0"/>
              <a:t>بعضی از خواص شیمیایی قندها توسط ساختار باز فیشر قابل توجیه نمیباشد که در زیر به برخی از آنها اشاره  خوایم کرد بنابراین فرم بسته هاورث برای بیان این خواص به کار گرفته شد.</a:t>
            </a:r>
            <a:endParaRPr lang="fa-IR" b="1" dirty="0">
              <a:solidFill>
                <a:srgbClr val="C00000"/>
              </a:solidFill>
            </a:endParaRPr>
          </a:p>
          <a:p>
            <a:pPr marL="0" indent="0" algn="r" rtl="1">
              <a:buNone/>
            </a:pPr>
            <a:r>
              <a:rPr lang="fa-IR" b="1" dirty="0" smtClean="0">
                <a:solidFill>
                  <a:srgbClr val="C00000"/>
                </a:solidFill>
              </a:rPr>
              <a:t>ساختمان حلقوی قند ها :</a:t>
            </a:r>
          </a:p>
          <a:p>
            <a:pPr marL="0" indent="0" algn="r" rtl="1">
              <a:buNone/>
            </a:pPr>
            <a:r>
              <a:rPr lang="fa-IR" sz="1600" dirty="0" smtClean="0">
                <a:solidFill>
                  <a:schemeClr val="tx1"/>
                </a:solidFill>
              </a:rPr>
              <a:t>وقتی گروه آلدئیدی یا کتونی یک قند با گروه هیدروکسیل موجود در همان قند واکنش دهد قند به صورت حلقه در می اید.</a:t>
            </a:r>
          </a:p>
          <a:p>
            <a:pPr marL="0" indent="0" algn="r" rtl="1">
              <a:buNone/>
            </a:pPr>
            <a:r>
              <a:rPr lang="fa-IR" sz="1800" b="1" dirty="0">
                <a:solidFill>
                  <a:schemeClr val="tx1"/>
                </a:solidFill>
              </a:rPr>
              <a:t> </a:t>
            </a:r>
            <a:r>
              <a:rPr lang="fa-IR" sz="1800" b="1" dirty="0" smtClean="0">
                <a:solidFill>
                  <a:schemeClr val="tx1"/>
                </a:solidFill>
              </a:rPr>
              <a:t>حلقه همی استال : اگر گروه آلدئیدی (در آلدوزها) با </a:t>
            </a:r>
            <a:r>
              <a:rPr lang="en-US" sz="1800" b="1" dirty="0" smtClean="0">
                <a:solidFill>
                  <a:schemeClr val="tx1"/>
                </a:solidFill>
              </a:rPr>
              <a:t>OH</a:t>
            </a:r>
            <a:r>
              <a:rPr lang="fa-IR" sz="1800" b="1" dirty="0" smtClean="0">
                <a:solidFill>
                  <a:schemeClr val="tx1"/>
                </a:solidFill>
              </a:rPr>
              <a:t> واکنش دهد.</a:t>
            </a:r>
          </a:p>
          <a:p>
            <a:pPr marL="0" indent="0" algn="r" rtl="1">
              <a:buNone/>
            </a:pPr>
            <a:r>
              <a:rPr lang="fa-IR" sz="1800" b="1" dirty="0" smtClean="0">
                <a:solidFill>
                  <a:schemeClr val="tx1"/>
                </a:solidFill>
              </a:rPr>
              <a:t>حلقه همی کتال : اگر گروه کتونی ( در کتوزها) با </a:t>
            </a:r>
            <a:r>
              <a:rPr lang="en-US" sz="1800" b="1" dirty="0" smtClean="0">
                <a:solidFill>
                  <a:schemeClr val="tx1"/>
                </a:solidFill>
              </a:rPr>
              <a:t>OH</a:t>
            </a:r>
            <a:r>
              <a:rPr lang="fa-IR" sz="1800" b="1" dirty="0" smtClean="0">
                <a:solidFill>
                  <a:schemeClr val="tx1"/>
                </a:solidFill>
              </a:rPr>
              <a:t> واکنش دهد.</a:t>
            </a:r>
          </a:p>
          <a:p>
            <a:pPr marL="0" indent="0" algn="r" rtl="1">
              <a:buNone/>
            </a:pPr>
            <a:endParaRPr lang="fa-IR" sz="1800" b="1" dirty="0" smtClean="0">
              <a:solidFill>
                <a:schemeClr val="tx1"/>
              </a:solidFill>
            </a:endParaRPr>
          </a:p>
          <a:p>
            <a:pPr marL="0" indent="0" algn="r" rtl="1">
              <a:buNone/>
            </a:pPr>
            <a:r>
              <a:rPr lang="fa-IR" sz="1800" b="1" u="sng" dirty="0" smtClean="0">
                <a:solidFill>
                  <a:schemeClr val="accent3">
                    <a:lumMod val="75000"/>
                  </a:schemeClr>
                </a:solidFill>
              </a:rPr>
              <a:t>حلقه پیرانوز : </a:t>
            </a:r>
            <a:r>
              <a:rPr lang="fa-IR" sz="1800" dirty="0" smtClean="0">
                <a:solidFill>
                  <a:schemeClr val="accent3">
                    <a:lumMod val="75000"/>
                  </a:schemeClr>
                </a:solidFill>
              </a:rPr>
              <a:t>اگر حلقه تشکیل شده 6 ضلعی باشد متال: </a:t>
            </a:r>
          </a:p>
          <a:p>
            <a:pPr marL="0" indent="0" algn="r" rtl="1">
              <a:buNone/>
            </a:pPr>
            <a:r>
              <a:rPr lang="fa-IR" sz="1800" dirty="0" smtClean="0">
                <a:solidFill>
                  <a:schemeClr val="accent3">
                    <a:lumMod val="75000"/>
                  </a:schemeClr>
                </a:solidFill>
              </a:rPr>
              <a:t>در گلوکز گروه آلدئیدی در کربن 1 با </a:t>
            </a:r>
            <a:r>
              <a:rPr lang="en-US" sz="1800" dirty="0" smtClean="0">
                <a:solidFill>
                  <a:schemeClr val="accent3">
                    <a:lumMod val="75000"/>
                  </a:schemeClr>
                </a:solidFill>
              </a:rPr>
              <a:t>OH</a:t>
            </a:r>
            <a:r>
              <a:rPr lang="fa-IR" sz="1800" dirty="0" smtClean="0">
                <a:solidFill>
                  <a:schemeClr val="accent3">
                    <a:lumMod val="75000"/>
                  </a:schemeClr>
                </a:solidFill>
              </a:rPr>
              <a:t> در  کربن 5 پل بزند.</a:t>
            </a:r>
          </a:p>
          <a:p>
            <a:pPr marL="0" indent="0" algn="r" rtl="1">
              <a:buNone/>
            </a:pPr>
            <a:r>
              <a:rPr lang="fa-IR" sz="1800" dirty="0" smtClean="0">
                <a:solidFill>
                  <a:schemeClr val="accent3">
                    <a:lumMod val="75000"/>
                  </a:schemeClr>
                </a:solidFill>
              </a:rPr>
              <a:t>به گلوکز حلقه شده گلوکو پیرانوز میگویند.</a:t>
            </a:r>
          </a:p>
          <a:p>
            <a:pPr marL="0" indent="0" algn="r" rtl="1">
              <a:buNone/>
            </a:pPr>
            <a:endParaRPr lang="fa-IR" sz="2000" b="1" u="sng" dirty="0">
              <a:solidFill>
                <a:schemeClr val="accent3">
                  <a:lumMod val="75000"/>
                </a:schemeClr>
              </a:solidFill>
            </a:endParaRPr>
          </a:p>
          <a:p>
            <a:pPr marL="0" indent="0" algn="r" rtl="1">
              <a:buNone/>
            </a:pPr>
            <a:r>
              <a:rPr lang="fa-IR" sz="1800" b="1" u="sng" dirty="0" smtClean="0">
                <a:solidFill>
                  <a:schemeClr val="accent3">
                    <a:lumMod val="75000"/>
                  </a:schemeClr>
                </a:solidFill>
              </a:rPr>
              <a:t>حلقه فورانوز : </a:t>
            </a:r>
            <a:r>
              <a:rPr lang="fa-IR" sz="1800" dirty="0" smtClean="0">
                <a:solidFill>
                  <a:schemeClr val="accent3">
                    <a:lumMod val="75000"/>
                  </a:schemeClr>
                </a:solidFill>
              </a:rPr>
              <a:t>اگر حلقه تشکیل شده 5 ضلعی باشد .مثال:</a:t>
            </a:r>
          </a:p>
          <a:p>
            <a:pPr marL="0" indent="0" algn="r" rtl="1">
              <a:buNone/>
            </a:pPr>
            <a:r>
              <a:rPr lang="fa-IR" sz="1800" dirty="0" smtClean="0">
                <a:solidFill>
                  <a:schemeClr val="accent3">
                    <a:lumMod val="75000"/>
                  </a:schemeClr>
                </a:solidFill>
              </a:rPr>
              <a:t>در فروکتوز گروه کتونی در کربن2 با </a:t>
            </a:r>
            <a:r>
              <a:rPr lang="en-US" sz="1800" dirty="0" smtClean="0">
                <a:solidFill>
                  <a:schemeClr val="accent3">
                    <a:lumMod val="75000"/>
                  </a:schemeClr>
                </a:solidFill>
              </a:rPr>
              <a:t>OH</a:t>
            </a:r>
            <a:r>
              <a:rPr lang="fa-IR" sz="1800" dirty="0" smtClean="0">
                <a:solidFill>
                  <a:schemeClr val="accent3">
                    <a:lumMod val="75000"/>
                  </a:schemeClr>
                </a:solidFill>
              </a:rPr>
              <a:t> کربن 5 پل بزند .</a:t>
            </a:r>
          </a:p>
          <a:p>
            <a:pPr marL="0" indent="0" algn="r" rtl="1">
              <a:buNone/>
            </a:pPr>
            <a:r>
              <a:rPr lang="fa-IR" sz="1800" dirty="0" smtClean="0">
                <a:solidFill>
                  <a:schemeClr val="accent3">
                    <a:lumMod val="75000"/>
                  </a:schemeClr>
                </a:solidFill>
              </a:rPr>
              <a:t>به فروکتوز حلقوی فروکتوفورانوز میگویند.</a:t>
            </a:r>
            <a:endParaRPr lang="en-US" sz="1800" dirty="0">
              <a:solidFill>
                <a:schemeClr val="accent3">
                  <a:lumMod val="75000"/>
                </a:schemeClr>
              </a:solidFill>
            </a:endParaRPr>
          </a:p>
        </p:txBody>
      </p:sp>
      <p:pic>
        <p:nvPicPr>
          <p:cNvPr id="10242" name="Picture 2" descr="C:\Users\Elnaz\Desktop\ابرو\وووو.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14600"/>
            <a:ext cx="3771903"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Elnaz\Downloads\Screenshot_2020-04-08 shimi ghazaei pdf(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4419600"/>
            <a:ext cx="3771902"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017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5897563"/>
          </a:xfrm>
        </p:spPr>
        <p:txBody>
          <a:bodyPr/>
          <a:lstStyle/>
          <a:p>
            <a:pPr marL="0" indent="0" algn="r" rtl="1">
              <a:buNone/>
            </a:pPr>
            <a:r>
              <a:rPr lang="fa-IR" b="1" dirty="0" smtClean="0">
                <a:solidFill>
                  <a:srgbClr val="C00000"/>
                </a:solidFill>
              </a:rPr>
              <a:t>آنومری :</a:t>
            </a:r>
          </a:p>
          <a:p>
            <a:pPr marL="0" indent="0" algn="r" rtl="1">
              <a:buNone/>
            </a:pPr>
            <a:r>
              <a:rPr lang="fa-IR" sz="1800" dirty="0" smtClean="0">
                <a:solidFill>
                  <a:schemeClr val="tx1"/>
                </a:solidFill>
              </a:rPr>
              <a:t>کربن آنومری : تشکیل حلقه همی استال و همی کتال باعث میگردد کربن گروه کربونیل که متقارن است ( در آلدوزها کربن 1 ، در کتوزها کربن 2 ) تبدیل به کربن آنومری گردد، که نامتقارن است و دو ایزومر آنومری ایجاد میکند. </a:t>
            </a:r>
          </a:p>
          <a:p>
            <a:pPr marL="0" indent="0" algn="r" rtl="1">
              <a:buNone/>
            </a:pPr>
            <a:r>
              <a:rPr lang="fa-IR" b="1" dirty="0" smtClean="0">
                <a:solidFill>
                  <a:srgbClr val="C00000"/>
                </a:solidFill>
              </a:rPr>
              <a:t>ایزومری آنومری : (آلفا – بتا )</a:t>
            </a:r>
          </a:p>
          <a:p>
            <a:pPr marL="0" indent="0" algn="r" rtl="1">
              <a:buNone/>
            </a:pPr>
            <a:r>
              <a:rPr lang="fa-IR" sz="1800" dirty="0" smtClean="0">
                <a:solidFill>
                  <a:schemeClr val="tx1"/>
                </a:solidFill>
              </a:rPr>
              <a:t>اگر </a:t>
            </a:r>
            <a:r>
              <a:rPr lang="en-US" sz="1800" dirty="0" smtClean="0">
                <a:solidFill>
                  <a:schemeClr val="tx1"/>
                </a:solidFill>
              </a:rPr>
              <a:t>OH</a:t>
            </a:r>
            <a:r>
              <a:rPr lang="fa-IR" sz="1800" dirty="0" smtClean="0">
                <a:solidFill>
                  <a:schemeClr val="tx1"/>
                </a:solidFill>
              </a:rPr>
              <a:t> روی کربن آنومری پایین سطح حلقه باشد ایزومری از نوع آلفا ، اگر بالای سطح حلقه باشد ایزومری از نوع بتا میباشد .</a:t>
            </a:r>
          </a:p>
          <a:p>
            <a:pPr marL="0" indent="0" algn="r" rtl="1">
              <a:buNone/>
            </a:pPr>
            <a:r>
              <a:rPr lang="fa-IR" sz="1800" dirty="0" smtClean="0">
                <a:solidFill>
                  <a:schemeClr val="tx1"/>
                </a:solidFill>
              </a:rPr>
              <a:t>مثلا آلفا گلوکز و بتا گلوکز هر دو گلوکز هستند ولی آنومر یکدیگر می باشند (شکل آینه ای هم نیستند </a:t>
            </a:r>
            <a:endParaRPr lang="en-US" sz="1800" dirty="0">
              <a:solidFill>
                <a:schemeClr val="tx1"/>
              </a:solidFill>
            </a:endParaRPr>
          </a:p>
        </p:txBody>
      </p:sp>
      <p:pic>
        <p:nvPicPr>
          <p:cNvPr id="11266" name="Picture 2" descr="C:\Users\Elnaz\Downloads\Screenshot_2020-04-08 Microsoft Word - Ch 5 Carbohydtrate structure - structural_biochemistry_part_2 pd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0"/>
            <a:ext cx="8915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93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00800"/>
          </a:xfrm>
        </p:spPr>
        <p:txBody>
          <a:bodyPr/>
          <a:lstStyle/>
          <a:p>
            <a:pPr marL="0" indent="0" algn="r" rtl="1">
              <a:buNone/>
            </a:pPr>
            <a:r>
              <a:rPr lang="fa-IR" b="1" dirty="0" smtClean="0">
                <a:solidFill>
                  <a:srgbClr val="C00000"/>
                </a:solidFill>
              </a:rPr>
              <a:t>موتاروتاسیون :</a:t>
            </a:r>
          </a:p>
          <a:p>
            <a:pPr marL="0" indent="0" algn="r" rtl="1">
              <a:buNone/>
            </a:pPr>
            <a:r>
              <a:rPr lang="fa-IR" sz="1800" dirty="0" smtClean="0">
                <a:solidFill>
                  <a:schemeClr val="tx1"/>
                </a:solidFill>
              </a:rPr>
              <a:t>فرم آلفا و بتا یک قند در محلول به حالت خطی باز میشوند و دائم به هم تبدیل میگردند و تعادلی بین آنها حاکم است به این عمل موتاروتاسیون گفته می شود.</a:t>
            </a: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smtClean="0">
              <a:solidFill>
                <a:schemeClr val="tx1"/>
              </a:solidFill>
            </a:endParaRPr>
          </a:p>
          <a:p>
            <a:pPr marL="0" indent="0" algn="r" rtl="1">
              <a:buNone/>
            </a:pPr>
            <a:endParaRPr lang="fa-IR" sz="1800" dirty="0">
              <a:solidFill>
                <a:schemeClr val="tx1"/>
              </a:solidFill>
            </a:endParaRPr>
          </a:p>
          <a:p>
            <a:pPr marL="0" indent="0" algn="r" rtl="1">
              <a:buNone/>
            </a:pPr>
            <a:endParaRPr lang="fa-IR" sz="1800" dirty="0">
              <a:solidFill>
                <a:schemeClr val="tx1"/>
              </a:solidFill>
            </a:endParaRPr>
          </a:p>
          <a:p>
            <a:pPr marL="0" indent="0" algn="r" rtl="1">
              <a:buNone/>
            </a:pPr>
            <a:r>
              <a:rPr lang="fa-IR" sz="1800" b="1" dirty="0" smtClean="0">
                <a:solidFill>
                  <a:schemeClr val="tx1"/>
                </a:solidFill>
              </a:rPr>
              <a:t>مقایسه ساختار فیشر </a:t>
            </a:r>
            <a:r>
              <a:rPr lang="en-US" sz="1800" b="1" dirty="0" smtClean="0">
                <a:solidFill>
                  <a:schemeClr val="tx1"/>
                </a:solidFill>
              </a:rPr>
              <a:t>D</a:t>
            </a:r>
            <a:r>
              <a:rPr lang="fa-IR" sz="1800" b="1" dirty="0" smtClean="0">
                <a:solidFill>
                  <a:schemeClr val="tx1"/>
                </a:solidFill>
              </a:rPr>
              <a:t>- گلوکز و </a:t>
            </a:r>
            <a:r>
              <a:rPr lang="en-US" sz="1800" b="1" dirty="0" smtClean="0">
                <a:solidFill>
                  <a:schemeClr val="tx1"/>
                </a:solidFill>
              </a:rPr>
              <a:t>D</a:t>
            </a:r>
            <a:r>
              <a:rPr lang="fa-IR" sz="1800" b="1" dirty="0" smtClean="0">
                <a:solidFill>
                  <a:schemeClr val="tx1"/>
                </a:solidFill>
              </a:rPr>
              <a:t>-فروکتوز</a:t>
            </a:r>
          </a:p>
          <a:p>
            <a:pPr marL="0" indent="0" algn="r" rtl="1">
              <a:buNone/>
            </a:pPr>
            <a:endParaRPr lang="en-US" b="1" dirty="0">
              <a:solidFill>
                <a:srgbClr val="C00000"/>
              </a:solidFill>
            </a:endParaRPr>
          </a:p>
        </p:txBody>
      </p:sp>
      <p:pic>
        <p:nvPicPr>
          <p:cNvPr id="12292" name="Picture 4" descr="C:\Users\Elnaz\Desktop\ابرو\یییییییییی.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125" y="1295400"/>
            <a:ext cx="2301174" cy="2438400"/>
          </a:xfrm>
          <a:prstGeom prst="rect">
            <a:avLst/>
          </a:prstGeom>
          <a:noFill/>
          <a:extLst>
            <a:ext uri="{909E8E84-426E-40DD-AFC4-6F175D3DCCD1}">
              <a14:hiddenFill xmlns:a14="http://schemas.microsoft.com/office/drawing/2010/main">
                <a:solidFill>
                  <a:srgbClr val="FFFFFF"/>
                </a:solidFill>
              </a14:hiddenFill>
            </a:ext>
          </a:extLst>
        </p:spPr>
      </p:pic>
      <p:pic>
        <p:nvPicPr>
          <p:cNvPr id="12295" name="Picture 7" descr="C:\Users\Elnaz\Desktop\ابرو\ککککککککککک.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970881"/>
            <a:ext cx="3923114" cy="3525837"/>
          </a:xfrm>
          <a:prstGeom prst="rect">
            <a:avLst/>
          </a:prstGeom>
          <a:noFill/>
          <a:extLst>
            <a:ext uri="{909E8E84-426E-40DD-AFC4-6F175D3DCCD1}">
              <a14:hiddenFill xmlns:a14="http://schemas.microsoft.com/office/drawing/2010/main">
                <a:solidFill>
                  <a:srgbClr val="FFFFFF"/>
                </a:solidFill>
              </a14:hiddenFill>
            </a:ext>
          </a:extLst>
        </p:spPr>
      </p:pic>
      <p:sp>
        <p:nvSpPr>
          <p:cNvPr id="4" name="U-Turn Arrow 3"/>
          <p:cNvSpPr/>
          <p:nvPr/>
        </p:nvSpPr>
        <p:spPr>
          <a:xfrm rot="16200000">
            <a:off x="2680891" y="4468018"/>
            <a:ext cx="1115218" cy="2057400"/>
          </a:xfrm>
          <a:prstGeom prst="uturnArrow">
            <a:avLst>
              <a:gd name="adj1" fmla="val 25000"/>
              <a:gd name="adj2" fmla="val 25000"/>
              <a:gd name="adj3" fmla="val 25000"/>
              <a:gd name="adj4" fmla="val 29610"/>
              <a:gd name="adj5" fmla="val 75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76946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1026" name="Picture 2" descr="C:\Users\Elnaz\Downloads\Screenshot_2020-04-08 jozveye-bioshimi-zist-3 pd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610600"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21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lnaz\Downloads\Screenshot_2020-04-08 jozveye-bioshimi-zist-3 pdf(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57200"/>
            <a:ext cx="6531633"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57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800" cy="6477000"/>
          </a:xfrm>
        </p:spPr>
        <p:txBody>
          <a:bodyPr>
            <a:normAutofit/>
          </a:bodyPr>
          <a:lstStyle/>
          <a:p>
            <a:pPr marL="0" indent="0" algn="r" rtl="1">
              <a:buNone/>
            </a:pPr>
            <a:r>
              <a:rPr lang="fa-IR" sz="2000" b="1" dirty="0" smtClean="0">
                <a:solidFill>
                  <a:schemeClr val="tx1"/>
                </a:solidFill>
              </a:rPr>
              <a:t>کربوهیدرات ها فراوانترین دسته ی ترکیبات الی موجود در طبیعت هستند. این ترکیبات طی فتوسنتز و به وسیله کلروفیل موجود در کلروپلاست گیاهان از دی اکسید کربن و اب صرفا در حضور نور خورشیددساخته میشود.</a:t>
            </a:r>
            <a:endParaRPr lang="en-US" sz="2000" b="1" dirty="0" smtClean="0">
              <a:solidFill>
                <a:schemeClr val="tx1"/>
              </a:solidFill>
            </a:endParaRPr>
          </a:p>
          <a:p>
            <a:pPr marL="0" indent="0" algn="r" rtl="1">
              <a:buNone/>
            </a:pPr>
            <a:r>
              <a:rPr lang="fa-IR" sz="2000" b="1" dirty="0" smtClean="0">
                <a:solidFill>
                  <a:schemeClr val="tx1"/>
                </a:solidFill>
              </a:rPr>
              <a:t>فرمول عمومی کربوهیدرات </a:t>
            </a:r>
          </a:p>
          <a:p>
            <a:pPr marL="0" indent="0" algn="r" rtl="1">
              <a:buNone/>
            </a:pPr>
            <a:r>
              <a:rPr lang="fa-IR" sz="2000" b="1" dirty="0" smtClean="0">
                <a:solidFill>
                  <a:schemeClr val="tx1"/>
                </a:solidFill>
              </a:rPr>
              <a:t> </a:t>
            </a:r>
          </a:p>
          <a:p>
            <a:pPr marL="0" indent="0" algn="r" rtl="1">
              <a:buNone/>
            </a:pPr>
            <a:r>
              <a:rPr lang="fa-IR" sz="2000" b="1" dirty="0" smtClean="0">
                <a:solidFill>
                  <a:schemeClr val="tx1"/>
                </a:solidFill>
              </a:rPr>
              <a:t>این فرمول عمومیت ندارد در مورد پکتین وهمی سلولز</a:t>
            </a:r>
          </a:p>
          <a:p>
            <a:pPr marL="0" indent="0" algn="r" rtl="1">
              <a:buNone/>
            </a:pPr>
            <a:r>
              <a:rPr lang="fa-IR" sz="2000" b="1" dirty="0" smtClean="0">
                <a:solidFill>
                  <a:srgbClr val="C00000"/>
                </a:solidFill>
              </a:rPr>
              <a:t>تقسیم بندی کربوهیدرات بر اساس هیدرولیز :</a:t>
            </a:r>
          </a:p>
          <a:p>
            <a:pPr marL="0" indent="0" algn="r" rtl="1">
              <a:buNone/>
            </a:pPr>
            <a:r>
              <a:rPr lang="fa-IR" b="1" u="sng" dirty="0" smtClean="0">
                <a:solidFill>
                  <a:schemeClr val="tx1"/>
                </a:solidFill>
              </a:rPr>
              <a:t>منوساکارید ها : </a:t>
            </a:r>
            <a:r>
              <a:rPr lang="fa-IR" sz="1800" b="1" dirty="0" smtClean="0">
                <a:solidFill>
                  <a:schemeClr val="tx1"/>
                </a:solidFill>
              </a:rPr>
              <a:t>بین 3-7 اتم کربن دارند </a:t>
            </a:r>
          </a:p>
          <a:p>
            <a:pPr marL="0" indent="0" algn="r" rtl="1">
              <a:buNone/>
            </a:pPr>
            <a:r>
              <a:rPr lang="fa-IR" sz="1800" b="1" dirty="0" smtClean="0">
                <a:solidFill>
                  <a:schemeClr val="tx1"/>
                </a:solidFill>
              </a:rPr>
              <a:t>و با هیدرولیز به قند ساده تری تجزیه نمیشوند محلول</a:t>
            </a:r>
          </a:p>
          <a:p>
            <a:pPr marL="0" indent="0" algn="r" rtl="1">
              <a:buNone/>
            </a:pPr>
            <a:r>
              <a:rPr lang="fa-IR" sz="1800" b="1" dirty="0" smtClean="0">
                <a:solidFill>
                  <a:schemeClr val="tx1"/>
                </a:solidFill>
              </a:rPr>
              <a:t> در اب هستند و همگی احیا کننده هستند</a:t>
            </a:r>
          </a:p>
          <a:p>
            <a:pPr marL="0" indent="0" algn="r" rtl="1">
              <a:buNone/>
            </a:pPr>
            <a:r>
              <a:rPr lang="fa-IR" b="1" u="sng" dirty="0" smtClean="0">
                <a:solidFill>
                  <a:schemeClr val="tx1"/>
                </a:solidFill>
              </a:rPr>
              <a:t>الیگو ساکارید ها : </a:t>
            </a:r>
            <a:r>
              <a:rPr lang="fa-IR" sz="1800" b="1" dirty="0" smtClean="0">
                <a:solidFill>
                  <a:schemeClr val="tx1"/>
                </a:solidFill>
              </a:rPr>
              <a:t>در اثر هیدرولیز به 2 تا 10 واحد قندی (منوساکارید) تجزیه میشوند. که در بینشان دی ساکاریدها فراوان ترین هستند  که به دو دسته همو و هترو الیگو ساکارید تقسیم میشوند.</a:t>
            </a:r>
          </a:p>
          <a:p>
            <a:pPr marL="0" indent="0" algn="r" rtl="1">
              <a:buNone/>
            </a:pPr>
            <a:r>
              <a:rPr lang="fa-IR" sz="2000" b="1" dirty="0" smtClean="0">
                <a:solidFill>
                  <a:srgbClr val="C00000"/>
                </a:solidFill>
              </a:rPr>
              <a:t>همو الیگو ساکارید : </a:t>
            </a:r>
            <a:r>
              <a:rPr lang="fa-IR" sz="1800" b="1" dirty="0" smtClean="0">
                <a:solidFill>
                  <a:schemeClr val="tx1"/>
                </a:solidFill>
              </a:rPr>
              <a:t>تنها از یک منو ساکارید تشکیل شده اند ( مالتوز-سلوبیوز)</a:t>
            </a:r>
          </a:p>
          <a:p>
            <a:pPr marL="0" indent="0" algn="r" rtl="1">
              <a:buNone/>
            </a:pPr>
            <a:r>
              <a:rPr lang="fa-IR" sz="2000" b="1" dirty="0" smtClean="0">
                <a:solidFill>
                  <a:srgbClr val="C00000"/>
                </a:solidFill>
              </a:rPr>
              <a:t>هتروالیگو ساکارید :</a:t>
            </a:r>
            <a:r>
              <a:rPr lang="fa-IR" sz="2000" b="1" dirty="0" smtClean="0">
                <a:solidFill>
                  <a:schemeClr val="tx1"/>
                </a:solidFill>
              </a:rPr>
              <a:t> </a:t>
            </a:r>
            <a:r>
              <a:rPr lang="fa-IR" sz="1800" b="1" dirty="0" smtClean="0">
                <a:solidFill>
                  <a:schemeClr val="tx1"/>
                </a:solidFill>
              </a:rPr>
              <a:t>ترکیباتی که بیش از یک نوع منو ساکارید تشکیل شده اند (ساکاروز-رافینوز-گالاکتوز)</a:t>
            </a:r>
          </a:p>
          <a:p>
            <a:pPr marL="0" indent="0" algn="r" rtl="1">
              <a:buNone/>
            </a:pPr>
            <a:r>
              <a:rPr lang="fa-IR" b="1" u="sng" dirty="0" smtClean="0">
                <a:solidFill>
                  <a:schemeClr val="tx1"/>
                </a:solidFill>
              </a:rPr>
              <a:t>پلی ساکارید ها : </a:t>
            </a:r>
            <a:r>
              <a:rPr lang="fa-IR" sz="1800" b="1" dirty="0" smtClean="0">
                <a:solidFill>
                  <a:schemeClr val="tx1"/>
                </a:solidFill>
              </a:rPr>
              <a:t>در اثر هیدرولیزشان بیش از 10 واحد قندی ازاد میشود و دو نوع همو و هترو پلی ساکارید دارد </a:t>
            </a:r>
          </a:p>
          <a:p>
            <a:pPr marL="0" indent="0" algn="r" rtl="1">
              <a:buNone/>
            </a:pPr>
            <a:r>
              <a:rPr lang="fa-IR" sz="2000" b="1" dirty="0">
                <a:solidFill>
                  <a:srgbClr val="C00000"/>
                </a:solidFill>
              </a:rPr>
              <a:t> </a:t>
            </a:r>
            <a:r>
              <a:rPr lang="fa-IR" sz="2000" b="1" dirty="0" smtClean="0">
                <a:solidFill>
                  <a:srgbClr val="C00000"/>
                </a:solidFill>
              </a:rPr>
              <a:t>همو پلی ساکارید : </a:t>
            </a:r>
            <a:r>
              <a:rPr lang="fa-IR" sz="1800" b="1" dirty="0" smtClean="0">
                <a:solidFill>
                  <a:schemeClr val="tx1"/>
                </a:solidFill>
              </a:rPr>
              <a:t>سلولز-نشاسته – گلیکوژن</a:t>
            </a:r>
          </a:p>
          <a:p>
            <a:pPr marL="0" indent="0" algn="r" rtl="1">
              <a:buNone/>
            </a:pPr>
            <a:r>
              <a:rPr lang="fa-IR" sz="2000" b="1" dirty="0" smtClean="0">
                <a:solidFill>
                  <a:srgbClr val="C00000"/>
                </a:solidFill>
              </a:rPr>
              <a:t>هترو پلی ساکارید : </a:t>
            </a:r>
            <a:r>
              <a:rPr lang="fa-IR" sz="1800" b="1" dirty="0" smtClean="0">
                <a:solidFill>
                  <a:schemeClr val="tx1"/>
                </a:solidFill>
              </a:rPr>
              <a:t>پکتین-همی سلولز-صمغ</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990600"/>
            <a:ext cx="1247775" cy="747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Left Arrow 3"/>
          <p:cNvSpPr/>
          <p:nvPr/>
        </p:nvSpPr>
        <p:spPr>
          <a:xfrm>
            <a:off x="5867400" y="1177528"/>
            <a:ext cx="457200" cy="373856"/>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pic>
        <p:nvPicPr>
          <p:cNvPr id="2051" name="Picture 3" descr="C:\Users\Elnaz\Desktop\ابرو\ظظظظظظظظ.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177528"/>
            <a:ext cx="3716831" cy="2062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301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86799" cy="6629400"/>
          </a:xfrm>
        </p:spPr>
        <p:txBody>
          <a:bodyPr>
            <a:normAutofit/>
          </a:bodyPr>
          <a:lstStyle/>
          <a:p>
            <a:pPr marL="0" indent="0" algn="ctr" rtl="1">
              <a:buNone/>
            </a:pPr>
            <a:r>
              <a:rPr lang="fa-IR" sz="3600" b="1" dirty="0" smtClean="0">
                <a:solidFill>
                  <a:srgbClr val="C00000"/>
                </a:solidFill>
              </a:rPr>
              <a:t> منو ساکارید ها :</a:t>
            </a:r>
          </a:p>
          <a:p>
            <a:pPr marL="0" indent="0" algn="r" rtl="1">
              <a:buNone/>
            </a:pPr>
            <a:r>
              <a:rPr lang="fa-IR" sz="2000" b="1" dirty="0" smtClean="0">
                <a:solidFill>
                  <a:schemeClr val="tx1"/>
                </a:solidFill>
              </a:rPr>
              <a:t>مونوساکارید ها از الکل تری الی به نام گلیسرول سنتز میشوند</a:t>
            </a:r>
          </a:p>
          <a:p>
            <a:pPr marL="0" indent="0" algn="r" rtl="1">
              <a:buNone/>
            </a:pPr>
            <a:r>
              <a:rPr lang="fa-IR" sz="2000" b="1" dirty="0" smtClean="0">
                <a:solidFill>
                  <a:schemeClr val="tx1"/>
                </a:solidFill>
              </a:rPr>
              <a:t>که سر منشاء دو گروه بزرگ از منوساکارید هاست</a:t>
            </a:r>
          </a:p>
          <a:p>
            <a:pPr marL="0" indent="0" algn="r" rtl="1">
              <a:buNone/>
            </a:pPr>
            <a:r>
              <a:rPr lang="fa-IR" sz="2800" b="1" dirty="0" smtClean="0">
                <a:solidFill>
                  <a:srgbClr val="C00000"/>
                </a:solidFill>
              </a:rPr>
              <a:t>1) گلیسر آلدئید ها : </a:t>
            </a:r>
            <a:r>
              <a:rPr lang="fa-IR" sz="2000" dirty="0" smtClean="0">
                <a:solidFill>
                  <a:schemeClr val="tx1"/>
                </a:solidFill>
              </a:rPr>
              <a:t>اگر 2 اتم هیدروژن از کربن</a:t>
            </a:r>
          </a:p>
          <a:p>
            <a:pPr marL="0" indent="0" algn="r" rtl="1">
              <a:buNone/>
            </a:pPr>
            <a:r>
              <a:rPr lang="fa-IR" sz="2000" dirty="0" smtClean="0">
                <a:solidFill>
                  <a:schemeClr val="tx1"/>
                </a:solidFill>
              </a:rPr>
              <a:t> شماره 1 گلیسرول جدا شود یک ساختار آلدئیدی تحت عنوان </a:t>
            </a:r>
          </a:p>
          <a:p>
            <a:pPr marL="0" indent="0" algn="r" rtl="1">
              <a:buNone/>
            </a:pPr>
            <a:r>
              <a:rPr lang="fa-IR" sz="2000" dirty="0" smtClean="0">
                <a:solidFill>
                  <a:schemeClr val="tx1"/>
                </a:solidFill>
              </a:rPr>
              <a:t>گلیسر آلدئید</a:t>
            </a:r>
            <a:r>
              <a:rPr lang="fa-IR" sz="2000" dirty="0">
                <a:solidFill>
                  <a:schemeClr val="tx1"/>
                </a:solidFill>
              </a:rPr>
              <a:t> به وجود می آید که منشاء تمام قند های آلدءیدی دیگر است.</a:t>
            </a:r>
          </a:p>
          <a:p>
            <a:pPr marL="0" indent="0" algn="r" rtl="1">
              <a:buNone/>
            </a:pPr>
            <a:endParaRPr lang="fa-IR" sz="2000" dirty="0" smtClean="0">
              <a:solidFill>
                <a:schemeClr val="tx1"/>
              </a:solidFill>
            </a:endParaRPr>
          </a:p>
          <a:p>
            <a:pPr marL="0" indent="0" algn="r" rtl="1">
              <a:buNone/>
            </a:pPr>
            <a:endParaRPr lang="fa-IR" sz="2800" b="1" dirty="0" smtClean="0">
              <a:solidFill>
                <a:srgbClr val="C00000"/>
              </a:solidFill>
            </a:endParaRPr>
          </a:p>
          <a:p>
            <a:pPr marL="0" indent="0" algn="r" rtl="1">
              <a:buNone/>
            </a:pPr>
            <a:r>
              <a:rPr lang="fa-IR" b="1" dirty="0" smtClean="0">
                <a:solidFill>
                  <a:srgbClr val="C00000"/>
                </a:solidFill>
              </a:rPr>
              <a:t>2) دی هیدروکسی استن :</a:t>
            </a:r>
          </a:p>
          <a:p>
            <a:pPr marL="0" indent="0" algn="r" rtl="1">
              <a:buNone/>
            </a:pPr>
            <a:r>
              <a:rPr lang="fa-IR" sz="2000" dirty="0" smtClean="0">
                <a:solidFill>
                  <a:schemeClr val="tx1"/>
                </a:solidFill>
              </a:rPr>
              <a:t>اگر جداشدن اتم های هیدروژن از کربن</a:t>
            </a:r>
          </a:p>
          <a:p>
            <a:pPr marL="0" indent="0" algn="r" rtl="1">
              <a:buNone/>
            </a:pPr>
            <a:r>
              <a:rPr lang="fa-IR" sz="2000" dirty="0" smtClean="0">
                <a:solidFill>
                  <a:schemeClr val="tx1"/>
                </a:solidFill>
              </a:rPr>
              <a:t> شماره 2 گلیسرول باشد. ساختاری </a:t>
            </a:r>
          </a:p>
          <a:p>
            <a:pPr marL="0" indent="0" algn="r" rtl="1">
              <a:buNone/>
            </a:pPr>
            <a:r>
              <a:rPr lang="fa-IR" sz="2000" dirty="0" smtClean="0">
                <a:solidFill>
                  <a:schemeClr val="tx1"/>
                </a:solidFill>
              </a:rPr>
              <a:t>کتونی تحت عنوان دی هیدروکسی استن </a:t>
            </a:r>
          </a:p>
          <a:p>
            <a:pPr marL="0" indent="0" algn="r" rtl="1">
              <a:buNone/>
            </a:pPr>
            <a:r>
              <a:rPr lang="fa-IR" sz="2000" dirty="0" smtClean="0">
                <a:solidFill>
                  <a:schemeClr val="tx1"/>
                </a:solidFill>
              </a:rPr>
              <a:t>به وجود می اید که منشاء تمام </a:t>
            </a:r>
          </a:p>
          <a:p>
            <a:pPr marL="0" indent="0" algn="r" rtl="1">
              <a:buNone/>
            </a:pPr>
            <a:r>
              <a:rPr lang="fa-IR" sz="2000" dirty="0" smtClean="0">
                <a:solidFill>
                  <a:schemeClr val="tx1"/>
                </a:solidFill>
              </a:rPr>
              <a:t>قند های کتونی است.</a:t>
            </a:r>
            <a:endParaRPr lang="en-US" sz="2000" dirty="0">
              <a:solidFill>
                <a:schemeClr val="tx1"/>
              </a:solidFill>
            </a:endParaRPr>
          </a:p>
        </p:txBody>
      </p:sp>
      <p:pic>
        <p:nvPicPr>
          <p:cNvPr id="3074" name="Picture 2" descr="C:\Users\Elnaz\Desktop\ابرو\طططططططططط.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05200"/>
            <a:ext cx="2308225" cy="291418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lnaz\Desktop\ابرو\ررررررررر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361" y="228600"/>
            <a:ext cx="2308225" cy="127640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Elnaz\Desktop\ابرو\بببببببببببب.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9286" y="2955219"/>
            <a:ext cx="1255929" cy="1516621"/>
          </a:xfrm>
          <a:prstGeom prst="rect">
            <a:avLst/>
          </a:prstGeom>
          <a:noFill/>
          <a:extLst>
            <a:ext uri="{909E8E84-426E-40DD-AFC4-6F175D3DCCD1}">
              <a14:hiddenFill xmlns:a14="http://schemas.microsoft.com/office/drawing/2010/main">
                <a:solidFill>
                  <a:srgbClr val="FFFFFF"/>
                </a:solidFill>
              </a14:hiddenFill>
            </a:ext>
          </a:extLst>
        </p:spPr>
      </p:pic>
      <p:sp>
        <p:nvSpPr>
          <p:cNvPr id="5" name="Left-Up Arrow 4"/>
          <p:cNvSpPr/>
          <p:nvPr/>
        </p:nvSpPr>
        <p:spPr>
          <a:xfrm rot="17574369">
            <a:off x="1381674" y="1435564"/>
            <a:ext cx="2430857" cy="1107000"/>
          </a:xfrm>
          <a:prstGeom prst="lef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Up Arrow 5"/>
          <p:cNvSpPr/>
          <p:nvPr/>
        </p:nvSpPr>
        <p:spPr>
          <a:xfrm rot="2392507" flipH="1">
            <a:off x="2586057" y="4062489"/>
            <a:ext cx="1461890" cy="1443073"/>
          </a:xfrm>
          <a:prstGeom prst="leftUpArrow">
            <a:avLst>
              <a:gd name="adj1" fmla="val 25000"/>
              <a:gd name="adj2" fmla="val 28526"/>
              <a:gd name="adj3" fmla="val 25000"/>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5301916" y="2790259"/>
            <a:ext cx="1479884" cy="923271"/>
          </a:xfrm>
          <a:prstGeom prst="wedgeEllipseCallout">
            <a:avLst>
              <a:gd name="adj1" fmla="val -42942"/>
              <a:gd name="adj2" fmla="val 754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rPr>
              <a:t>گلیسر الدئید</a:t>
            </a:r>
            <a:endParaRPr lang="en-US" b="1" dirty="0">
              <a:solidFill>
                <a:schemeClr val="tx1"/>
              </a:solidFill>
            </a:endParaRPr>
          </a:p>
        </p:txBody>
      </p:sp>
      <p:pic>
        <p:nvPicPr>
          <p:cNvPr id="3077" name="Picture 5" descr="C:\Users\Elnaz\Desktop\ابرو\ئئئئئئئئظ.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9287" y="4962291"/>
            <a:ext cx="1255929" cy="1743309"/>
          </a:xfrm>
          <a:prstGeom prst="rect">
            <a:avLst/>
          </a:prstGeom>
          <a:noFill/>
          <a:extLst>
            <a:ext uri="{909E8E84-426E-40DD-AFC4-6F175D3DCCD1}">
              <a14:hiddenFill xmlns:a14="http://schemas.microsoft.com/office/drawing/2010/main">
                <a:solidFill>
                  <a:srgbClr val="FFFFFF"/>
                </a:solidFill>
              </a14:hiddenFill>
            </a:ext>
          </a:extLst>
        </p:spPr>
      </p:pic>
      <p:sp>
        <p:nvSpPr>
          <p:cNvPr id="10" name="Oval Callout 9"/>
          <p:cNvSpPr/>
          <p:nvPr/>
        </p:nvSpPr>
        <p:spPr>
          <a:xfrm>
            <a:off x="5638800" y="5806384"/>
            <a:ext cx="1447800" cy="899215"/>
          </a:xfrm>
          <a:prstGeom prst="wedgeEllipseCallout">
            <a:avLst>
              <a:gd name="adj1" fmla="val -69758"/>
              <a:gd name="adj2" fmla="val -460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rPr>
              <a:t>دی هیدروکسی استن </a:t>
            </a:r>
            <a:endParaRPr lang="en-US" b="1" dirty="0">
              <a:solidFill>
                <a:schemeClr val="tx1"/>
              </a:solidFill>
            </a:endParaRPr>
          </a:p>
        </p:txBody>
      </p:sp>
    </p:spTree>
    <p:extLst>
      <p:ext uri="{BB962C8B-B14F-4D97-AF65-F5344CB8AC3E}">
        <p14:creationId xmlns:p14="http://schemas.microsoft.com/office/powerpoint/2010/main" val="2822320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00800"/>
          </a:xfrm>
          <a:solidFill>
            <a:schemeClr val="bg1"/>
          </a:solidFill>
        </p:spPr>
        <p:txBody>
          <a:bodyPr>
            <a:normAutofit lnSpcReduction="10000"/>
          </a:bodyPr>
          <a:lstStyle/>
          <a:p>
            <a:pPr marL="0" indent="0" algn="r" rtl="1">
              <a:buNone/>
            </a:pPr>
            <a:r>
              <a:rPr lang="fa-IR" sz="2000" dirty="0" smtClean="0">
                <a:solidFill>
                  <a:schemeClr val="tx1"/>
                </a:solidFill>
              </a:rPr>
              <a:t>پس تمام منو ساکارید ها یا جزء گروه پلی گلیسرآلدئید هستند یا گروه پلی هیدروکسی استن هستند سای قند ها از مشتقات این دو ترکیب هستند که با وارد شدن تعداد معینی </a:t>
            </a:r>
            <a:r>
              <a:rPr lang="en-US" sz="2000" dirty="0" smtClean="0">
                <a:solidFill>
                  <a:schemeClr val="tx1"/>
                </a:solidFill>
              </a:rPr>
              <a:t>CHOH</a:t>
            </a:r>
            <a:r>
              <a:rPr lang="fa-IR" sz="2000" dirty="0" smtClean="0">
                <a:solidFill>
                  <a:schemeClr val="tx1"/>
                </a:solidFill>
              </a:rPr>
              <a:t>به این ترکیبات سنتز می شوند</a:t>
            </a:r>
          </a:p>
          <a:p>
            <a:pPr marL="0" indent="0" algn="r" rtl="1">
              <a:buNone/>
            </a:pPr>
            <a:r>
              <a:rPr lang="fa-IR" sz="2000" b="1" u="sng" dirty="0" smtClean="0">
                <a:solidFill>
                  <a:schemeClr val="tx1"/>
                </a:solidFill>
              </a:rPr>
              <a:t>نامگذاری : </a:t>
            </a:r>
          </a:p>
          <a:p>
            <a:pPr algn="r" rtl="1">
              <a:buClrTx/>
              <a:buFont typeface="Wingdings" panose="05000000000000000000" pitchFamily="2" charset="2"/>
              <a:buChar char="q"/>
            </a:pPr>
            <a:r>
              <a:rPr lang="fa-IR" sz="2000" b="1" dirty="0" smtClean="0">
                <a:solidFill>
                  <a:schemeClr val="tx1"/>
                </a:solidFill>
              </a:rPr>
              <a:t>قند های آلدئیدی : </a:t>
            </a:r>
            <a:r>
              <a:rPr lang="fa-IR" sz="2000" dirty="0" smtClean="0">
                <a:solidFill>
                  <a:schemeClr val="tx1"/>
                </a:solidFill>
              </a:rPr>
              <a:t>(پیشوند آلدو + تعداد کربن + پسوند اوز ) = آلدو تریوز( گلیسر آلدئید )</a:t>
            </a:r>
          </a:p>
          <a:p>
            <a:pPr algn="r" rtl="1">
              <a:buClrTx/>
              <a:buFont typeface="Wingdings" panose="05000000000000000000" pitchFamily="2" charset="2"/>
              <a:buChar char="q"/>
            </a:pPr>
            <a:r>
              <a:rPr lang="fa-IR" sz="2000" b="1" dirty="0" smtClean="0">
                <a:solidFill>
                  <a:schemeClr val="tx1"/>
                </a:solidFill>
              </a:rPr>
              <a:t>قند های کتونی : </a:t>
            </a:r>
            <a:r>
              <a:rPr lang="fa-IR" sz="2000" dirty="0" smtClean="0">
                <a:solidFill>
                  <a:schemeClr val="tx1"/>
                </a:solidFill>
              </a:rPr>
              <a:t>(پیشوند کتو + تعداد کربن + پسوند اولوز ) = کتو تریولوز( دی هیدروکسی استن )</a:t>
            </a:r>
          </a:p>
          <a:p>
            <a:pPr marL="0" indent="0" algn="r" rtl="1">
              <a:buClrTx/>
              <a:buNone/>
            </a:pPr>
            <a:r>
              <a:rPr lang="fa-IR" sz="2000" dirty="0" smtClean="0">
                <a:solidFill>
                  <a:schemeClr val="tx1"/>
                </a:solidFill>
              </a:rPr>
              <a:t>        جهت تفکیک قند های الدئیدی از کتونی از </a:t>
            </a:r>
            <a:r>
              <a:rPr lang="fa-IR" sz="2000" b="1" dirty="0" smtClean="0">
                <a:solidFill>
                  <a:schemeClr val="tx1"/>
                </a:solidFill>
              </a:rPr>
              <a:t>تست سیلوانف </a:t>
            </a:r>
            <a:r>
              <a:rPr lang="fa-IR" sz="2000" dirty="0" smtClean="0">
                <a:solidFill>
                  <a:schemeClr val="tx1"/>
                </a:solidFill>
              </a:rPr>
              <a:t>استفاده میشود.</a:t>
            </a:r>
            <a:endParaRPr lang="fa-IR" sz="2000" dirty="0">
              <a:solidFill>
                <a:schemeClr val="tx1"/>
              </a:solidFill>
            </a:endParaRPr>
          </a:p>
          <a:p>
            <a:pPr algn="r" rtl="1">
              <a:buClrTx/>
              <a:buFont typeface="Courier New" panose="02070309020205020404" pitchFamily="49" charset="0"/>
              <a:buChar char="o"/>
            </a:pPr>
            <a:r>
              <a:rPr lang="fa-IR" sz="2000" dirty="0" smtClean="0">
                <a:solidFill>
                  <a:schemeClr val="tx1"/>
                </a:solidFill>
              </a:rPr>
              <a:t>  قند با دو گروه آلدئیدی </a:t>
            </a:r>
            <a:r>
              <a:rPr lang="fa-IR" sz="2000" b="1" dirty="0" smtClean="0">
                <a:solidFill>
                  <a:srgbClr val="C00000"/>
                </a:solidFill>
              </a:rPr>
              <a:t>(دی آلوز ) </a:t>
            </a:r>
          </a:p>
          <a:p>
            <a:pPr algn="r" rtl="1">
              <a:buClrTx/>
              <a:buFont typeface="Courier New" panose="02070309020205020404" pitchFamily="49" charset="0"/>
              <a:buChar char="o"/>
            </a:pPr>
            <a:r>
              <a:rPr lang="fa-IR" sz="2000" dirty="0">
                <a:solidFill>
                  <a:schemeClr val="tx1"/>
                </a:solidFill>
              </a:rPr>
              <a:t> </a:t>
            </a:r>
            <a:r>
              <a:rPr lang="fa-IR" sz="2000" dirty="0" smtClean="0">
                <a:solidFill>
                  <a:schemeClr val="tx1"/>
                </a:solidFill>
              </a:rPr>
              <a:t>قند با دو گروه کتونی </a:t>
            </a:r>
            <a:r>
              <a:rPr lang="fa-IR" sz="2000" b="1" dirty="0" smtClean="0">
                <a:solidFill>
                  <a:srgbClr val="C00000"/>
                </a:solidFill>
              </a:rPr>
              <a:t>(دی اولوز)</a:t>
            </a:r>
          </a:p>
          <a:p>
            <a:pPr algn="r" rtl="1">
              <a:buClrTx/>
              <a:buFont typeface="Courier New" panose="02070309020205020404" pitchFamily="49" charset="0"/>
              <a:buChar char="o"/>
            </a:pPr>
            <a:r>
              <a:rPr lang="fa-IR" sz="2000" dirty="0" smtClean="0">
                <a:solidFill>
                  <a:schemeClr val="tx1"/>
                </a:solidFill>
              </a:rPr>
              <a:t>قند دارای هم گروه آلدئیدی هم گروه کتونی </a:t>
            </a:r>
            <a:r>
              <a:rPr lang="fa-IR" sz="2000" b="1" dirty="0" smtClean="0">
                <a:solidFill>
                  <a:srgbClr val="C00000"/>
                </a:solidFill>
              </a:rPr>
              <a:t>( اسولوز )</a:t>
            </a:r>
          </a:p>
          <a:p>
            <a:pPr marL="0" indent="0" algn="ctr" rtl="1">
              <a:buClrTx/>
              <a:buNone/>
            </a:pPr>
            <a:endParaRPr lang="fa-IR" b="1" dirty="0" smtClean="0">
              <a:solidFill>
                <a:srgbClr val="C00000"/>
              </a:solidFill>
            </a:endParaRPr>
          </a:p>
          <a:p>
            <a:pPr marL="0" indent="0" algn="ctr" rtl="1">
              <a:buClrTx/>
              <a:buNone/>
            </a:pPr>
            <a:r>
              <a:rPr lang="fa-IR" b="1" dirty="0" smtClean="0">
                <a:solidFill>
                  <a:srgbClr val="C00000"/>
                </a:solidFill>
              </a:rPr>
              <a:t>منو ساکارید های مهم :</a:t>
            </a:r>
          </a:p>
          <a:p>
            <a:pPr marL="0" indent="0" algn="r" rtl="1">
              <a:buClrTx/>
              <a:buNone/>
            </a:pPr>
            <a:r>
              <a:rPr lang="fa-IR" b="1" dirty="0" smtClean="0">
                <a:solidFill>
                  <a:srgbClr val="C00000"/>
                </a:solidFill>
              </a:rPr>
              <a:t>1- گلوکز :</a:t>
            </a:r>
          </a:p>
          <a:p>
            <a:pPr marL="0" indent="0" algn="r" rtl="1">
              <a:buClrTx/>
              <a:buNone/>
            </a:pPr>
            <a:r>
              <a:rPr lang="fa-IR" sz="1800" dirty="0" smtClean="0">
                <a:solidFill>
                  <a:schemeClr val="tx1"/>
                </a:solidFill>
              </a:rPr>
              <a:t>نخستین ساختر ارائه شده برای گلوکز فرم زنجیره باز فیشر بود </a:t>
            </a:r>
          </a:p>
          <a:p>
            <a:pPr marL="0" indent="0" algn="r" rtl="1">
              <a:buClrTx/>
              <a:buNone/>
            </a:pPr>
            <a:r>
              <a:rPr lang="fa-IR" sz="1800" dirty="0" smtClean="0">
                <a:solidFill>
                  <a:schemeClr val="tx1"/>
                </a:solidFill>
              </a:rPr>
              <a:t>همانطور که در شکل مقابل مشاهده میکنید.که در ان قند به</a:t>
            </a:r>
          </a:p>
          <a:p>
            <a:pPr marL="0" indent="0" algn="r" rtl="1">
              <a:buClrTx/>
              <a:buNone/>
            </a:pPr>
            <a:r>
              <a:rPr lang="fa-IR" sz="1800" dirty="0" smtClean="0">
                <a:solidFill>
                  <a:schemeClr val="tx1"/>
                </a:solidFill>
              </a:rPr>
              <a:t> صورت یک گروه کربونیلی (آلدئیدی ) ازاد است. </a:t>
            </a:r>
          </a:p>
          <a:p>
            <a:pPr marL="0" indent="0" algn="r" rtl="1">
              <a:buClrTx/>
              <a:buNone/>
            </a:pPr>
            <a:r>
              <a:rPr lang="fa-IR" sz="1800" dirty="0" smtClean="0">
                <a:solidFill>
                  <a:schemeClr val="tx1"/>
                </a:solidFill>
              </a:rPr>
              <a:t>یعنی گلوکز از مشتقات گلیسر الدئید است. یک قند شش کربنه </a:t>
            </a:r>
          </a:p>
          <a:p>
            <a:pPr marL="0" indent="0" algn="r" rtl="1">
              <a:buClrTx/>
              <a:buNone/>
            </a:pPr>
            <a:r>
              <a:rPr lang="fa-IR" sz="1800" dirty="0" smtClean="0">
                <a:solidFill>
                  <a:schemeClr val="tx1"/>
                </a:solidFill>
              </a:rPr>
              <a:t>که در فرم خطی دارای یک گروه آلدئیدی آزاد است.</a:t>
            </a:r>
          </a:p>
          <a:p>
            <a:pPr marL="0" indent="0" algn="r" rtl="1">
              <a:buClrTx/>
              <a:buNone/>
            </a:pPr>
            <a:r>
              <a:rPr lang="fa-IR" sz="1800" dirty="0" smtClean="0">
                <a:solidFill>
                  <a:schemeClr val="tx1"/>
                </a:solidFill>
              </a:rPr>
              <a:t> در حقیقت یک آلدو هگزوز است .</a:t>
            </a:r>
          </a:p>
        </p:txBody>
      </p:sp>
      <p:sp>
        <p:nvSpPr>
          <p:cNvPr id="4" name="5-Point Star 3"/>
          <p:cNvSpPr/>
          <p:nvPr/>
        </p:nvSpPr>
        <p:spPr>
          <a:xfrm>
            <a:off x="8476593" y="2057400"/>
            <a:ext cx="304800" cy="3048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 </a:t>
            </a:r>
            <a:endParaRPr lang="en-US" dirty="0"/>
          </a:p>
        </p:txBody>
      </p:sp>
      <p:pic>
        <p:nvPicPr>
          <p:cNvPr id="4098" name="Picture 2" descr="C:\Users\Elnaz\Desktop\ابرو\قققققققق.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657600"/>
            <a:ext cx="2819400" cy="274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901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620" y="985"/>
            <a:ext cx="8915400" cy="6248400"/>
          </a:xfrm>
          <a:solidFill>
            <a:schemeClr val="bg1"/>
          </a:solidFill>
          <a:ln w="6350">
            <a:solidFill>
              <a:srgbClr val="0070C0"/>
            </a:solidFill>
          </a:ln>
        </p:spPr>
        <p:txBody>
          <a:bodyPr>
            <a:normAutofit/>
          </a:bodyPr>
          <a:lstStyle/>
          <a:p>
            <a:pPr marL="0" indent="0" algn="r" rtl="1">
              <a:buNone/>
            </a:pPr>
            <a:r>
              <a:rPr lang="fa-IR" sz="2000" b="1" dirty="0" smtClean="0">
                <a:solidFill>
                  <a:srgbClr val="C00000"/>
                </a:solidFill>
              </a:rPr>
              <a:t>ایزومری فضایی :</a:t>
            </a:r>
          </a:p>
          <a:p>
            <a:pPr marL="0" indent="0" algn="r" rtl="1">
              <a:buNone/>
            </a:pPr>
            <a:r>
              <a:rPr lang="fa-IR" sz="1800" dirty="0" smtClean="0">
                <a:solidFill>
                  <a:schemeClr val="tx1"/>
                </a:solidFill>
              </a:rPr>
              <a:t>هر ترکیبی که دارای کربن نامتقارن (کایرال) باشد </a:t>
            </a:r>
          </a:p>
          <a:p>
            <a:pPr marL="0" indent="0" algn="r" rtl="1">
              <a:buNone/>
            </a:pPr>
            <a:r>
              <a:rPr lang="fa-IR" sz="1800" dirty="0" smtClean="0">
                <a:solidFill>
                  <a:schemeClr val="tx1"/>
                </a:solidFill>
              </a:rPr>
              <a:t>جهت نور پلاریزه را با زاویه یکسان در دو سمت</a:t>
            </a:r>
          </a:p>
          <a:p>
            <a:pPr marL="0" indent="0" algn="r" rtl="1">
              <a:buNone/>
            </a:pPr>
            <a:r>
              <a:rPr lang="fa-IR" sz="1800" dirty="0" smtClean="0">
                <a:solidFill>
                  <a:schemeClr val="tx1"/>
                </a:solidFill>
              </a:rPr>
              <a:t> مختلف منحرف میکند . ب</a:t>
            </a:r>
            <a:r>
              <a:rPr lang="fa-IR" sz="1800" dirty="0">
                <a:solidFill>
                  <a:schemeClr val="tx1"/>
                </a:solidFill>
              </a:rPr>
              <a:t>نابراین ایزومری نوری خواهد داشت</a:t>
            </a:r>
            <a:r>
              <a:rPr lang="fa-IR" sz="1800" dirty="0" smtClean="0">
                <a:solidFill>
                  <a:schemeClr val="tx1"/>
                </a:solidFill>
              </a:rPr>
              <a:t>.</a:t>
            </a:r>
          </a:p>
          <a:p>
            <a:pPr marL="0" indent="0" algn="r" rtl="1">
              <a:buNone/>
            </a:pPr>
            <a:r>
              <a:rPr lang="fa-IR" sz="1800" dirty="0" smtClean="0">
                <a:solidFill>
                  <a:schemeClr val="tx1"/>
                </a:solidFill>
              </a:rPr>
              <a:t>راستگرد + و چپ گرد –</a:t>
            </a:r>
          </a:p>
          <a:p>
            <a:pPr marL="0" indent="0" algn="r" rtl="1">
              <a:buNone/>
            </a:pPr>
            <a:r>
              <a:rPr lang="fa-IR" sz="1800" b="1" dirty="0" smtClean="0">
                <a:solidFill>
                  <a:schemeClr val="tx1"/>
                </a:solidFill>
              </a:rPr>
              <a:t> </a:t>
            </a:r>
          </a:p>
          <a:p>
            <a:pPr marL="0" indent="0" algn="r" rtl="1">
              <a:buNone/>
            </a:pPr>
            <a:r>
              <a:rPr lang="fa-IR" sz="1800" b="1" dirty="0" smtClean="0">
                <a:solidFill>
                  <a:schemeClr val="tx1"/>
                </a:solidFill>
              </a:rPr>
              <a:t>تعداد ایزومری فضایی ؟ </a:t>
            </a:r>
          </a:p>
          <a:p>
            <a:pPr marL="0" indent="0" algn="r" rtl="1">
              <a:buNone/>
            </a:pPr>
            <a:endParaRPr lang="fa-IR" sz="1800" b="1" u="sng" dirty="0" smtClean="0">
              <a:solidFill>
                <a:schemeClr val="tx1"/>
              </a:solidFill>
            </a:endParaRPr>
          </a:p>
          <a:p>
            <a:pPr marL="0" indent="0" algn="r" rtl="1">
              <a:buNone/>
            </a:pPr>
            <a:endParaRPr lang="fa-IR" sz="1800" b="1" u="sng" dirty="0">
              <a:solidFill>
                <a:schemeClr val="tx1"/>
              </a:solidFill>
            </a:endParaRPr>
          </a:p>
          <a:p>
            <a:pPr marL="0" indent="0" algn="r" rtl="1">
              <a:buNone/>
            </a:pPr>
            <a:r>
              <a:rPr lang="fa-IR" sz="1800" b="1" u="sng" dirty="0" smtClean="0">
                <a:solidFill>
                  <a:schemeClr val="tx1"/>
                </a:solidFill>
              </a:rPr>
              <a:t>اتعداد ایزومری فضایی گلوکز: </a:t>
            </a:r>
            <a:r>
              <a:rPr lang="fa-IR" sz="1800" dirty="0" smtClean="0">
                <a:solidFill>
                  <a:schemeClr val="tx1"/>
                </a:solidFill>
              </a:rPr>
              <a:t>گلوکز که دارای 4 کربن کایرال  با شماره های </a:t>
            </a:r>
          </a:p>
          <a:p>
            <a:pPr marL="0" indent="0" algn="r" rtl="1">
              <a:buNone/>
            </a:pPr>
            <a:r>
              <a:rPr lang="fa-IR" sz="1800" dirty="0" smtClean="0">
                <a:solidFill>
                  <a:schemeClr val="tx1"/>
                </a:solidFill>
              </a:rPr>
              <a:t>(2-3-4-5) است </a:t>
            </a:r>
            <a:r>
              <a:rPr lang="fa-IR" sz="1800" dirty="0">
                <a:solidFill>
                  <a:schemeClr val="tx1"/>
                </a:solidFill>
              </a:rPr>
              <a:t>یعنی تعداد ایزومری نوریش میشود 2 به توان 4 =</a:t>
            </a:r>
            <a:r>
              <a:rPr lang="fa-IR" sz="1800" b="1" dirty="0" smtClean="0">
                <a:solidFill>
                  <a:srgbClr val="C00000"/>
                </a:solidFill>
              </a:rPr>
              <a:t>16 </a:t>
            </a:r>
            <a:endParaRPr lang="fa-IR" sz="1800" b="1" dirty="0">
              <a:solidFill>
                <a:srgbClr val="C00000"/>
              </a:solidFill>
            </a:endParaRPr>
          </a:p>
          <a:p>
            <a:pPr marL="0" indent="0" algn="r" rtl="1">
              <a:buNone/>
            </a:pPr>
            <a:endParaRPr lang="fa-IR" sz="1800" dirty="0" smtClean="0">
              <a:solidFill>
                <a:schemeClr val="tx1"/>
              </a:solidFill>
            </a:endParaRPr>
          </a:p>
          <a:p>
            <a:pPr marL="0" indent="0" algn="r" rtl="1">
              <a:buNone/>
            </a:pPr>
            <a:r>
              <a:rPr lang="fa-IR" sz="1800" b="1" u="sng" dirty="0" smtClean="0">
                <a:solidFill>
                  <a:schemeClr val="tx1"/>
                </a:solidFill>
              </a:rPr>
              <a:t>تعداد ایزومری فضایی فروکتوز : </a:t>
            </a:r>
            <a:r>
              <a:rPr lang="fa-IR" sz="1800" dirty="0" smtClean="0">
                <a:solidFill>
                  <a:schemeClr val="tx1"/>
                </a:solidFill>
              </a:rPr>
              <a:t>دارای 3 کربن کایرال با شماره های </a:t>
            </a:r>
          </a:p>
          <a:p>
            <a:pPr marL="0" indent="0" algn="r" rtl="1">
              <a:buNone/>
            </a:pPr>
            <a:r>
              <a:rPr lang="fa-IR" sz="1800" dirty="0" smtClean="0">
                <a:solidFill>
                  <a:schemeClr val="tx1"/>
                </a:solidFill>
              </a:rPr>
              <a:t>(3-4-5) است یعنی 2 به توان 3 =</a:t>
            </a:r>
            <a:r>
              <a:rPr lang="fa-IR" sz="1800" b="1" dirty="0" smtClean="0">
                <a:solidFill>
                  <a:srgbClr val="C00000"/>
                </a:solidFill>
              </a:rPr>
              <a:t>8</a:t>
            </a:r>
          </a:p>
          <a:p>
            <a:pPr marL="0" indent="0" algn="r" rtl="1">
              <a:buNone/>
            </a:pPr>
            <a:endParaRPr lang="fa-IR" sz="1800" dirty="0">
              <a:solidFill>
                <a:schemeClr val="tx1"/>
              </a:solidFill>
            </a:endParaRPr>
          </a:p>
          <a:p>
            <a:pPr marL="0" indent="0" algn="r" rtl="1">
              <a:buNone/>
            </a:pPr>
            <a:r>
              <a:rPr lang="fa-IR" sz="1800" b="1" dirty="0" smtClean="0">
                <a:solidFill>
                  <a:schemeClr val="tx1"/>
                </a:solidFill>
              </a:rPr>
              <a:t>بنابراین گلیسر آلدئید دارای یک کربن کایرال و 2 ایزومر نوری است.</a:t>
            </a:r>
          </a:p>
          <a:p>
            <a:pPr marL="0" indent="0" algn="r" rtl="1">
              <a:buNone/>
            </a:pPr>
            <a:r>
              <a:rPr lang="fa-IR" sz="1800" b="1" dirty="0" smtClean="0">
                <a:solidFill>
                  <a:schemeClr val="tx1"/>
                </a:solidFill>
              </a:rPr>
              <a:t>دی هیدروکسی استن تنها قندی است که کایرال ندارد .</a:t>
            </a:r>
          </a:p>
          <a:p>
            <a:pPr marL="0" indent="0" algn="r" rtl="1">
              <a:buNone/>
            </a:pPr>
            <a:r>
              <a:rPr lang="fa-IR" sz="1800" b="1" dirty="0" smtClean="0">
                <a:solidFill>
                  <a:schemeClr val="tx1"/>
                </a:solidFill>
              </a:rPr>
              <a:t>      </a:t>
            </a:r>
            <a:r>
              <a:rPr lang="fa-IR" sz="1600" dirty="0" smtClean="0">
                <a:solidFill>
                  <a:schemeClr val="tx1"/>
                </a:solidFill>
              </a:rPr>
              <a:t>همواره با تعداد کربن برابر قندهای کتونی نسبت به انواع آلدئیدی یک کایرال کمتر دارند در نتیجه ایزومر آنها نصف قند های آلدئیدی است.</a:t>
            </a:r>
            <a:endParaRPr lang="en-US" sz="1600" dirty="0">
              <a:solidFill>
                <a:schemeClr val="tx1"/>
              </a:solidFill>
            </a:endParaRPr>
          </a:p>
          <a:p>
            <a:pPr marL="0" indent="0" algn="r" rtl="1">
              <a:buNone/>
            </a:pPr>
            <a:endParaRPr lang="fa-IR" sz="1800" dirty="0" smtClean="0">
              <a:solidFill>
                <a:schemeClr val="tx1"/>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381000"/>
            <a:ext cx="1066800" cy="809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descr="C:\Users\Elnaz\Desktop\ابرو\حححححححح.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1" y="0"/>
            <a:ext cx="2521528" cy="3505200"/>
          </a:xfrm>
          <a:prstGeom prst="rect">
            <a:avLst/>
          </a:prstGeom>
          <a:noFill/>
          <a:extLst>
            <a:ext uri="{909E8E84-426E-40DD-AFC4-6F175D3DCCD1}">
              <a14:hiddenFill xmlns:a14="http://schemas.microsoft.com/office/drawing/2010/main">
                <a:solidFill>
                  <a:srgbClr val="FFFFFF"/>
                </a:solidFill>
              </a14:hiddenFill>
            </a:ext>
          </a:extLst>
        </p:spPr>
      </p:pic>
      <p:sp>
        <p:nvSpPr>
          <p:cNvPr id="4" name="Left Arrow 3"/>
          <p:cNvSpPr/>
          <p:nvPr/>
        </p:nvSpPr>
        <p:spPr>
          <a:xfrm>
            <a:off x="2819400" y="583301"/>
            <a:ext cx="657225" cy="40460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1879344"/>
            <a:ext cx="1981200" cy="6352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descr="C:\Users\Elnaz\Desktop\ابرو\ئئئئئئئئ.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110" y="3505200"/>
            <a:ext cx="1451084" cy="243840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p:cNvCxnSpPr/>
          <p:nvPr/>
        </p:nvCxnSpPr>
        <p:spPr>
          <a:xfrm flipH="1">
            <a:off x="2133600" y="4499412"/>
            <a:ext cx="36181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1447800" y="1676400"/>
            <a:ext cx="2028825" cy="1828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5-Point Star 15"/>
          <p:cNvSpPr/>
          <p:nvPr/>
        </p:nvSpPr>
        <p:spPr>
          <a:xfrm>
            <a:off x="8534400" y="5638800"/>
            <a:ext cx="228600" cy="3048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5348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381000"/>
            <a:ext cx="8686800" cy="6172200"/>
          </a:xfrm>
        </p:spPr>
        <p:txBody>
          <a:bodyPr>
            <a:noAutofit/>
          </a:bodyPr>
          <a:lstStyle/>
          <a:p>
            <a:pPr marL="0" indent="0" algn="r" rtl="1">
              <a:buNone/>
            </a:pPr>
            <a:r>
              <a:rPr lang="fa-IR" sz="1800" dirty="0" smtClean="0">
                <a:solidFill>
                  <a:srgbClr val="C00000"/>
                </a:solidFill>
              </a:rPr>
              <a:t>انانتیومری:</a:t>
            </a:r>
          </a:p>
          <a:p>
            <a:pPr marL="0" indent="0" algn="r" rtl="1">
              <a:buNone/>
            </a:pPr>
            <a:r>
              <a:rPr lang="fa-IR" sz="1400" dirty="0" smtClean="0">
                <a:solidFill>
                  <a:schemeClr val="tx1"/>
                </a:solidFill>
              </a:rPr>
              <a:t>هرگاه گروه هیدروکسیل آخرین کربن کایرال سمت راست</a:t>
            </a:r>
          </a:p>
          <a:p>
            <a:pPr marL="0" indent="0" algn="r" rtl="1">
              <a:buNone/>
            </a:pPr>
            <a:r>
              <a:rPr lang="fa-IR" sz="1400" dirty="0" smtClean="0">
                <a:solidFill>
                  <a:schemeClr val="tx1"/>
                </a:solidFill>
              </a:rPr>
              <a:t> ساختار فیشر باشد ساختار قند از نوع </a:t>
            </a:r>
            <a:r>
              <a:rPr lang="en-US" sz="1400" dirty="0" smtClean="0">
                <a:solidFill>
                  <a:schemeClr val="tx1"/>
                </a:solidFill>
              </a:rPr>
              <a:t>D</a:t>
            </a:r>
            <a:r>
              <a:rPr lang="fa-IR" sz="1400" dirty="0" smtClean="0">
                <a:solidFill>
                  <a:schemeClr val="tx1"/>
                </a:solidFill>
              </a:rPr>
              <a:t> </a:t>
            </a:r>
          </a:p>
          <a:p>
            <a:pPr marL="0" indent="0" algn="r" rtl="1">
              <a:buNone/>
            </a:pPr>
            <a:r>
              <a:rPr lang="fa-IR" sz="1400" dirty="0" smtClean="0">
                <a:solidFill>
                  <a:schemeClr val="tx1"/>
                </a:solidFill>
              </a:rPr>
              <a:t>و اگر سمت چپ باشد </a:t>
            </a:r>
            <a:r>
              <a:rPr lang="en-US" sz="1400" dirty="0" smtClean="0">
                <a:solidFill>
                  <a:schemeClr val="tx1"/>
                </a:solidFill>
              </a:rPr>
              <a:t>L</a:t>
            </a:r>
            <a:r>
              <a:rPr lang="fa-IR" sz="1400" dirty="0" smtClean="0">
                <a:solidFill>
                  <a:schemeClr val="tx1"/>
                </a:solidFill>
              </a:rPr>
              <a:t> میباشد.</a:t>
            </a:r>
          </a:p>
          <a:p>
            <a:pPr marL="0" indent="0" algn="r" rtl="1">
              <a:buNone/>
            </a:pPr>
            <a:endParaRPr lang="fa-IR" sz="1400" dirty="0" smtClean="0">
              <a:solidFill>
                <a:schemeClr val="tx1"/>
              </a:solidFill>
            </a:endParaRPr>
          </a:p>
          <a:p>
            <a:pPr marL="0" indent="0" algn="r" rtl="1">
              <a:buNone/>
            </a:pPr>
            <a:endParaRPr lang="fa-IR" sz="1400" dirty="0">
              <a:solidFill>
                <a:schemeClr val="tx1"/>
              </a:solidFill>
            </a:endParaRPr>
          </a:p>
          <a:p>
            <a:pPr marL="0" indent="0" algn="r" rtl="1">
              <a:buNone/>
            </a:pPr>
            <a:endParaRPr lang="fa-IR" sz="1400" dirty="0" smtClean="0">
              <a:solidFill>
                <a:schemeClr val="tx1"/>
              </a:solidFill>
            </a:endParaRPr>
          </a:p>
          <a:p>
            <a:pPr marL="0" indent="0" algn="r" rtl="1">
              <a:buNone/>
            </a:pPr>
            <a:endParaRPr lang="fa-IR" sz="1400" dirty="0" smtClean="0">
              <a:solidFill>
                <a:schemeClr val="tx1"/>
              </a:solidFill>
            </a:endParaRPr>
          </a:p>
          <a:p>
            <a:pPr marL="0" indent="0" algn="r" rtl="1">
              <a:buNone/>
            </a:pPr>
            <a:endParaRPr lang="fa-IR" sz="1400" dirty="0">
              <a:solidFill>
                <a:schemeClr val="tx1"/>
              </a:solidFill>
            </a:endParaRPr>
          </a:p>
          <a:p>
            <a:pPr marL="0" indent="0" algn="r" rtl="1">
              <a:buNone/>
            </a:pPr>
            <a:endParaRPr lang="fa-IR" sz="1400" dirty="0" smtClean="0">
              <a:solidFill>
                <a:schemeClr val="tx1"/>
              </a:solidFill>
            </a:endParaRPr>
          </a:p>
          <a:p>
            <a:pPr marL="0" indent="0" algn="r" rtl="1">
              <a:buNone/>
            </a:pPr>
            <a:endParaRPr lang="fa-IR" sz="1400" dirty="0">
              <a:solidFill>
                <a:schemeClr val="tx1"/>
              </a:solidFill>
            </a:endParaRPr>
          </a:p>
          <a:p>
            <a:pPr marL="0" indent="0" algn="r" rtl="1">
              <a:buNone/>
            </a:pPr>
            <a:endParaRPr lang="fa-IR" sz="1400" dirty="0" smtClean="0">
              <a:solidFill>
                <a:schemeClr val="tx1"/>
              </a:solidFill>
            </a:endParaRPr>
          </a:p>
          <a:p>
            <a:pPr marL="0" indent="0" algn="r" rtl="1">
              <a:buNone/>
            </a:pPr>
            <a:r>
              <a:rPr lang="fa-IR" sz="1400" b="1" u="sng" dirty="0" smtClean="0">
                <a:solidFill>
                  <a:schemeClr val="tx1"/>
                </a:solidFill>
              </a:rPr>
              <a:t>مخلوط راسمیک: </a:t>
            </a:r>
            <a:r>
              <a:rPr lang="fa-IR" sz="1400" dirty="0" smtClean="0">
                <a:solidFill>
                  <a:schemeClr val="tx1"/>
                </a:solidFill>
              </a:rPr>
              <a:t>هر گاه مقادیر مساوی </a:t>
            </a:r>
            <a:r>
              <a:rPr lang="en-US" sz="1400" dirty="0" smtClean="0">
                <a:solidFill>
                  <a:schemeClr val="tx1"/>
                </a:solidFill>
              </a:rPr>
              <a:t>D</a:t>
            </a:r>
            <a:r>
              <a:rPr lang="fa-IR" sz="1400" dirty="0" smtClean="0">
                <a:solidFill>
                  <a:schemeClr val="tx1"/>
                </a:solidFill>
              </a:rPr>
              <a:t>و</a:t>
            </a:r>
            <a:r>
              <a:rPr lang="en-US" sz="1400" dirty="0" smtClean="0">
                <a:solidFill>
                  <a:schemeClr val="tx1"/>
                </a:solidFill>
              </a:rPr>
              <a:t>L</a:t>
            </a:r>
            <a:r>
              <a:rPr lang="fa-IR" sz="1400" dirty="0" smtClean="0">
                <a:solidFill>
                  <a:schemeClr val="tx1"/>
                </a:solidFill>
              </a:rPr>
              <a:t> در یک قند حضور داشته باشند.</a:t>
            </a:r>
          </a:p>
          <a:p>
            <a:pPr marL="0" indent="0" algn="r" rtl="1">
              <a:buNone/>
            </a:pPr>
            <a:r>
              <a:rPr lang="fa-IR" sz="1400" dirty="0" smtClean="0">
                <a:solidFill>
                  <a:schemeClr val="tx1"/>
                </a:solidFill>
              </a:rPr>
              <a:t>که فاقد فعالیت نوری است.</a:t>
            </a:r>
            <a:endParaRPr lang="fa-IR" sz="1400" dirty="0">
              <a:solidFill>
                <a:schemeClr val="tx1"/>
              </a:solidFill>
            </a:endParaRPr>
          </a:p>
          <a:p>
            <a:pPr marL="0" indent="0" algn="r" rtl="1">
              <a:buNone/>
            </a:pPr>
            <a:r>
              <a:rPr lang="fa-IR" sz="1800" b="1" dirty="0" smtClean="0">
                <a:solidFill>
                  <a:srgbClr val="C00000"/>
                </a:solidFill>
              </a:rPr>
              <a:t>اپیمری :</a:t>
            </a:r>
            <a:r>
              <a:rPr lang="fa-IR" sz="1600" dirty="0" smtClean="0">
                <a:solidFill>
                  <a:schemeClr val="tx1"/>
                </a:solidFill>
              </a:rPr>
              <a:t> به قند هایی که باهم فقط در استخلاف </a:t>
            </a:r>
          </a:p>
          <a:p>
            <a:pPr marL="0" indent="0" algn="r" rtl="1">
              <a:buNone/>
            </a:pPr>
            <a:r>
              <a:rPr lang="fa-IR" sz="1600" dirty="0" smtClean="0">
                <a:solidFill>
                  <a:schemeClr val="tx1"/>
                </a:solidFill>
              </a:rPr>
              <a:t>یک اتم کربن تفاوت دارند میگویند</a:t>
            </a:r>
          </a:p>
          <a:p>
            <a:pPr algn="r" rtl="1">
              <a:buFont typeface="Courier New" panose="02070309020205020404" pitchFamily="49" charset="0"/>
              <a:buChar char="o"/>
            </a:pPr>
            <a:r>
              <a:rPr lang="fa-IR" sz="1200" dirty="0" smtClean="0">
                <a:solidFill>
                  <a:schemeClr val="tx1"/>
                </a:solidFill>
              </a:rPr>
              <a:t>مانند گلوکز و مانوز (اختلاف در استخلاف کربن 2 )</a:t>
            </a:r>
          </a:p>
          <a:p>
            <a:pPr algn="r" rtl="1">
              <a:buFont typeface="Courier New" panose="02070309020205020404" pitchFamily="49" charset="0"/>
              <a:buChar char="o"/>
            </a:pPr>
            <a:r>
              <a:rPr lang="fa-IR" sz="1200" dirty="0" smtClean="0">
                <a:solidFill>
                  <a:schemeClr val="tx1"/>
                </a:solidFill>
              </a:rPr>
              <a:t>مانند گلوکز و گالاکتوز(اختلاف در استخلاف کربن 4)</a:t>
            </a:r>
          </a:p>
          <a:p>
            <a:pPr algn="r" rtl="1">
              <a:buFont typeface="Courier New" panose="02070309020205020404" pitchFamily="49" charset="0"/>
              <a:buChar char="o"/>
            </a:pPr>
            <a:r>
              <a:rPr lang="fa-IR" sz="1200" dirty="0" smtClean="0">
                <a:solidFill>
                  <a:schemeClr val="tx1"/>
                </a:solidFill>
              </a:rPr>
              <a:t>اما گلوکز و فروکتوز یا مانوز و گالاکتوز نسبت به هم </a:t>
            </a:r>
            <a:r>
              <a:rPr lang="fa-IR" sz="1200" dirty="0">
                <a:solidFill>
                  <a:schemeClr val="tx1"/>
                </a:solidFill>
              </a:rPr>
              <a:t>اپیمر نیستند.</a:t>
            </a:r>
          </a:p>
          <a:p>
            <a:pPr algn="r" rtl="1">
              <a:buFont typeface="Courier New" panose="02070309020205020404" pitchFamily="49" charset="0"/>
              <a:buChar char="o"/>
            </a:pPr>
            <a:endParaRPr lang="fa-IR" sz="1200" dirty="0" smtClean="0">
              <a:solidFill>
                <a:schemeClr val="tx1"/>
              </a:solidFill>
            </a:endParaRPr>
          </a:p>
          <a:p>
            <a:pPr marL="0" indent="0" algn="r" rtl="1">
              <a:buNone/>
            </a:pPr>
            <a:r>
              <a:rPr lang="fa-IR" sz="1600" dirty="0" smtClean="0">
                <a:solidFill>
                  <a:schemeClr val="tx1"/>
                </a:solidFill>
              </a:rPr>
              <a:t>        تبدیل اپیمر ها به یکدیگر را اپیمریزاسیون میگویند که </a:t>
            </a:r>
          </a:p>
          <a:p>
            <a:pPr marL="0" indent="0" algn="r" rtl="1">
              <a:buNone/>
            </a:pPr>
            <a:r>
              <a:rPr lang="fa-IR" sz="1600" dirty="0" smtClean="0">
                <a:solidFill>
                  <a:schemeClr val="tx1"/>
                </a:solidFill>
              </a:rPr>
              <a:t>توسط گروهی از انزیم ها موسوم به اپیمرازها صورت میگیرد.</a:t>
            </a:r>
            <a:endParaRPr lang="en-US" sz="1600" dirty="0">
              <a:solidFill>
                <a:schemeClr val="tx1"/>
              </a:solidFill>
            </a:endParaRPr>
          </a:p>
        </p:txBody>
      </p:sp>
      <p:pic>
        <p:nvPicPr>
          <p:cNvPr id="6146" name="Picture 2" descr="C:\Users\Elnaz\Desktop\ابرو\تتتتتتتتتت.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396240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Elnaz\Desktop\ابرو\مممممممممم.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4248" y="1634359"/>
            <a:ext cx="3961356" cy="16764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C:\Users\Elnaz\Desktop\ابرو\ککککککککک.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357" y="3505200"/>
            <a:ext cx="4037643" cy="3200400"/>
          </a:xfrm>
          <a:prstGeom prst="rect">
            <a:avLst/>
          </a:prstGeom>
          <a:noFill/>
          <a:extLst>
            <a:ext uri="{909E8E84-426E-40DD-AFC4-6F175D3DCCD1}">
              <a14:hiddenFill xmlns:a14="http://schemas.microsoft.com/office/drawing/2010/main">
                <a:solidFill>
                  <a:srgbClr val="FFFFFF"/>
                </a:solidFill>
              </a14:hiddenFill>
            </a:ext>
          </a:extLst>
        </p:spPr>
      </p:pic>
      <p:sp>
        <p:nvSpPr>
          <p:cNvPr id="4" name="5-Point Star 3"/>
          <p:cNvSpPr/>
          <p:nvPr/>
        </p:nvSpPr>
        <p:spPr>
          <a:xfrm>
            <a:off x="8305800" y="5486400"/>
            <a:ext cx="465083" cy="3048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4294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8328"/>
            <a:ext cx="8229600" cy="652272"/>
          </a:xfrm>
        </p:spPr>
        <p:txBody>
          <a:bodyPr>
            <a:normAutofit/>
          </a:bodyPr>
          <a:lstStyle/>
          <a:p>
            <a:pPr algn="r" rtl="1"/>
            <a:r>
              <a:rPr lang="fa-IR" sz="2800" b="1" dirty="0">
                <a:solidFill>
                  <a:schemeClr val="tx1"/>
                </a:solidFill>
              </a:rPr>
              <a:t>حالا یه جمع بندی</a:t>
            </a:r>
            <a:r>
              <a:rPr lang="fa-IR" sz="2800" b="1" dirty="0" smtClean="0">
                <a:solidFill>
                  <a:schemeClr val="tx1"/>
                </a:solidFill>
              </a:rPr>
              <a:t>:</a:t>
            </a:r>
            <a:endParaRPr lang="en-US" sz="2800" dirty="0"/>
          </a:p>
        </p:txBody>
      </p:sp>
      <p:pic>
        <p:nvPicPr>
          <p:cNvPr id="4" name="Content Placeholder 3" descr="C:\Users\Elnaz\Downloads\Screenshot_2020-04-07 Microsoft Word - Ch 5 Carbohydtrate structure - structural_biochemistry_part_2 pdf(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559" y="2286000"/>
            <a:ext cx="2562225" cy="1737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Elnaz\Desktop\ابرو\لللللل.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2447925" cy="18669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Content Placeholder 3"/>
          <p:cNvGraphicFramePr>
            <a:graphicFrameLocks/>
          </p:cNvGraphicFramePr>
          <p:nvPr>
            <p:extLst>
              <p:ext uri="{D42A27DB-BD31-4B8C-83A1-F6EECF244321}">
                <p14:modId xmlns:p14="http://schemas.microsoft.com/office/powerpoint/2010/main" val="2617181211"/>
              </p:ext>
            </p:extLst>
          </p:nvPr>
        </p:nvGraphicFramePr>
        <p:xfrm>
          <a:off x="2589815" y="2095500"/>
          <a:ext cx="6486525" cy="30861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77134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304800"/>
            <a:ext cx="8839200" cy="6400800"/>
          </a:xfrm>
          <a:solidFill>
            <a:schemeClr val="bg1"/>
          </a:solidFill>
          <a:ln>
            <a:solidFill>
              <a:srgbClr val="0070C0"/>
            </a:solidFill>
          </a:ln>
        </p:spPr>
        <p:txBody>
          <a:bodyPr/>
          <a:lstStyle/>
          <a:p>
            <a:pPr marL="0" indent="0" algn="r" rtl="1">
              <a:buNone/>
            </a:pPr>
            <a:r>
              <a:rPr lang="fa-IR" b="1" dirty="0" smtClean="0">
                <a:solidFill>
                  <a:schemeClr val="tx1"/>
                </a:solidFill>
              </a:rPr>
              <a:t>ایزومری : </a:t>
            </a:r>
            <a:r>
              <a:rPr lang="fa-IR" sz="1800" dirty="0" smtClean="0">
                <a:solidFill>
                  <a:schemeClr val="tx1"/>
                </a:solidFill>
              </a:rPr>
              <a:t>ترکیبای که فرمول بسته یکسانی دارندایزومر هم میباشند  مثل گلوکز، فروکتوز، مانوز ، گالاکتوز که همگی داری فرمول بسته </a:t>
            </a:r>
            <a:r>
              <a:rPr lang="en-US" sz="1800" dirty="0" smtClean="0">
                <a:solidFill>
                  <a:srgbClr val="C00000"/>
                </a:solidFill>
              </a:rPr>
              <a:t>C6H12O6 </a:t>
            </a:r>
            <a:r>
              <a:rPr lang="fa-IR" sz="1800" dirty="0" smtClean="0">
                <a:solidFill>
                  <a:schemeClr val="tx1"/>
                </a:solidFill>
              </a:rPr>
              <a:t>میباشند.</a:t>
            </a:r>
          </a:p>
          <a:p>
            <a:pPr marL="0" indent="0" algn="r" rtl="1">
              <a:buNone/>
            </a:pPr>
            <a:endParaRPr lang="fa-IR" b="1" dirty="0" smtClean="0">
              <a:solidFill>
                <a:schemeClr val="tx1"/>
              </a:solidFill>
            </a:endParaRPr>
          </a:p>
          <a:p>
            <a:pPr marL="0" indent="0" algn="r" rtl="1">
              <a:buNone/>
            </a:pPr>
            <a:r>
              <a:rPr lang="fa-IR" b="1" dirty="0" smtClean="0">
                <a:solidFill>
                  <a:schemeClr val="tx1"/>
                </a:solidFill>
              </a:rPr>
              <a:t>ایزومری فضایی : </a:t>
            </a:r>
            <a:r>
              <a:rPr lang="fa-IR" sz="1800" dirty="0" smtClean="0">
                <a:solidFill>
                  <a:schemeClr val="tx1"/>
                </a:solidFill>
              </a:rPr>
              <a:t>ایزومرهایی که تفاوتشان فقط در چگونگی جهت گیری اتمهایشان در فضا است</a:t>
            </a:r>
          </a:p>
          <a:p>
            <a:pPr marL="0" indent="0" algn="r" rtl="1">
              <a:buNone/>
            </a:pPr>
            <a:r>
              <a:rPr lang="fa-IR" sz="1800" dirty="0">
                <a:solidFill>
                  <a:schemeClr val="tx1"/>
                </a:solidFill>
              </a:rPr>
              <a:t> </a:t>
            </a:r>
            <a:r>
              <a:rPr lang="fa-IR" sz="1800" dirty="0" smtClean="0">
                <a:solidFill>
                  <a:schemeClr val="tx1"/>
                </a:solidFill>
              </a:rPr>
              <a:t>       تمام منوساکارید ها به دلیل داشتن حداقل یک کربن کایراال دارای فعالیت نوری هستند یعنی میتوانند نور پلاریزه را به چپ یا راست منحرف کنند (دی هیدروکسی استن تنها منو ساکارید بدون کربن کایرال )</a:t>
            </a:r>
          </a:p>
          <a:p>
            <a:pPr marL="0" indent="0" algn="r" rtl="1">
              <a:buNone/>
            </a:pPr>
            <a:endParaRPr lang="fa-IR" sz="1800" dirty="0">
              <a:solidFill>
                <a:schemeClr val="tx1"/>
              </a:solidFill>
            </a:endParaRPr>
          </a:p>
          <a:p>
            <a:pPr marL="0" indent="0" algn="r" rtl="1">
              <a:buNone/>
            </a:pPr>
            <a:r>
              <a:rPr lang="fa-IR" b="1" dirty="0" smtClean="0">
                <a:solidFill>
                  <a:schemeClr val="tx1"/>
                </a:solidFill>
              </a:rPr>
              <a:t>انانتیومری : </a:t>
            </a:r>
            <a:r>
              <a:rPr lang="fa-IR" sz="1800" dirty="0" smtClean="0">
                <a:solidFill>
                  <a:schemeClr val="tx1"/>
                </a:solidFill>
              </a:rPr>
              <a:t>دو ایزومر که تصویر اینه ای یکدیگر هستند</a:t>
            </a:r>
          </a:p>
          <a:p>
            <a:pPr marL="0" indent="0" algn="r" rtl="1">
              <a:buNone/>
            </a:pPr>
            <a:r>
              <a:rPr lang="fa-IR" sz="1800" dirty="0" smtClean="0">
                <a:solidFill>
                  <a:schemeClr val="tx1"/>
                </a:solidFill>
              </a:rPr>
              <a:t> </a:t>
            </a:r>
            <a:r>
              <a:rPr lang="fa-IR" sz="1600" dirty="0" smtClean="0">
                <a:solidFill>
                  <a:schemeClr val="tx1"/>
                </a:solidFill>
              </a:rPr>
              <a:t>(</a:t>
            </a:r>
            <a:r>
              <a:rPr lang="en-US" sz="1600" dirty="0" smtClean="0">
                <a:solidFill>
                  <a:schemeClr val="tx1"/>
                </a:solidFill>
              </a:rPr>
              <a:t> (</a:t>
            </a:r>
            <a:r>
              <a:rPr lang="en-US" sz="2000" dirty="0" smtClean="0">
                <a:solidFill>
                  <a:schemeClr val="tx1"/>
                </a:solidFill>
              </a:rPr>
              <a:t>D-L</a:t>
            </a:r>
            <a:r>
              <a:rPr lang="fa-IR" sz="2000" dirty="0" smtClean="0">
                <a:solidFill>
                  <a:schemeClr val="tx1"/>
                </a:solidFill>
              </a:rPr>
              <a:t>توجه به گروه هیدروکسیل (</a:t>
            </a:r>
            <a:r>
              <a:rPr lang="en-US" sz="2000" dirty="0" smtClean="0">
                <a:solidFill>
                  <a:schemeClr val="tx1"/>
                </a:solidFill>
              </a:rPr>
              <a:t> (Oh</a:t>
            </a:r>
            <a:r>
              <a:rPr lang="fa-IR" sz="2000" dirty="0" smtClean="0">
                <a:solidFill>
                  <a:schemeClr val="tx1"/>
                </a:solidFill>
              </a:rPr>
              <a:t>اخرین کربن کایرال </a:t>
            </a:r>
          </a:p>
          <a:p>
            <a:pPr marL="0" indent="0" algn="r" rtl="1">
              <a:buNone/>
            </a:pPr>
            <a:r>
              <a:rPr lang="fa-IR" sz="2000" dirty="0" smtClean="0">
                <a:solidFill>
                  <a:schemeClr val="tx1"/>
                </a:solidFill>
              </a:rPr>
              <a:t>اگراست بود</a:t>
            </a:r>
            <a:r>
              <a:rPr lang="en-US" sz="2000" dirty="0" smtClean="0">
                <a:solidFill>
                  <a:schemeClr val="tx1"/>
                </a:solidFill>
              </a:rPr>
              <a:t> D</a:t>
            </a:r>
            <a:r>
              <a:rPr lang="fa-IR" sz="2000" dirty="0" smtClean="0">
                <a:solidFill>
                  <a:schemeClr val="tx1"/>
                </a:solidFill>
              </a:rPr>
              <a:t> اگر چپ بود </a:t>
            </a:r>
            <a:r>
              <a:rPr lang="en-US" sz="2000" dirty="0" smtClean="0">
                <a:solidFill>
                  <a:schemeClr val="tx1"/>
                </a:solidFill>
              </a:rPr>
              <a:t>L</a:t>
            </a:r>
            <a:r>
              <a:rPr lang="fa-IR" sz="2000" dirty="0" smtClean="0">
                <a:solidFill>
                  <a:schemeClr val="tx1"/>
                </a:solidFill>
              </a:rPr>
              <a:t> .</a:t>
            </a:r>
          </a:p>
          <a:p>
            <a:pPr marL="0" indent="0" algn="r" rtl="1">
              <a:buNone/>
            </a:pPr>
            <a:endParaRPr lang="fa-IR" sz="2000" dirty="0">
              <a:solidFill>
                <a:schemeClr val="tx1"/>
              </a:solidFill>
            </a:endParaRPr>
          </a:p>
          <a:p>
            <a:pPr marL="0" indent="0" algn="r" rtl="1">
              <a:buNone/>
            </a:pPr>
            <a:r>
              <a:rPr lang="fa-IR" b="1" dirty="0" smtClean="0">
                <a:solidFill>
                  <a:schemeClr val="tx1"/>
                </a:solidFill>
              </a:rPr>
              <a:t>اپیمر : </a:t>
            </a:r>
            <a:r>
              <a:rPr lang="fa-IR" sz="1800" dirty="0" smtClean="0">
                <a:solidFill>
                  <a:schemeClr val="tx1"/>
                </a:solidFill>
              </a:rPr>
              <a:t>دو منو ساکارید که فقط در جهت گیری استخلاف یک کربن با هم تفاوت داشته باشند</a:t>
            </a:r>
          </a:p>
          <a:p>
            <a:pPr marL="0" indent="0" algn="r" rtl="1">
              <a:buNone/>
            </a:pPr>
            <a:endParaRPr lang="fa-IR" sz="1800" dirty="0">
              <a:solidFill>
                <a:schemeClr val="tx1"/>
              </a:solidFill>
            </a:endParaRPr>
          </a:p>
          <a:p>
            <a:pPr marL="0" indent="0" algn="r" rtl="1">
              <a:buNone/>
            </a:pPr>
            <a:r>
              <a:rPr lang="fa-IR" b="1" dirty="0" smtClean="0">
                <a:solidFill>
                  <a:schemeClr val="tx1"/>
                </a:solidFill>
              </a:rPr>
              <a:t>آنومر : </a:t>
            </a:r>
            <a:r>
              <a:rPr lang="fa-IR" sz="1800" dirty="0" smtClean="0">
                <a:solidFill>
                  <a:schemeClr val="tx1"/>
                </a:solidFill>
              </a:rPr>
              <a:t>جلوتر به آن میپردازیم.</a:t>
            </a:r>
            <a:endParaRPr lang="en-US" sz="1800" dirty="0" smtClean="0">
              <a:solidFill>
                <a:schemeClr val="tx1"/>
              </a:solidFill>
            </a:endParaRPr>
          </a:p>
        </p:txBody>
      </p:sp>
      <p:sp>
        <p:nvSpPr>
          <p:cNvPr id="4" name="5-Point Star 3"/>
          <p:cNvSpPr/>
          <p:nvPr/>
        </p:nvSpPr>
        <p:spPr>
          <a:xfrm>
            <a:off x="8527830" y="1943098"/>
            <a:ext cx="311369" cy="1905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C:\Users\Elnaz\Downloads\Screenshot_2020-04-07 Microsoft Word - Ch 5 Carbohydtrate structure - structural_biochemistry_part_2 pdf(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590800"/>
            <a:ext cx="18288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3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77000"/>
          </a:xfrm>
          <a:solidFill>
            <a:schemeClr val="bg1"/>
          </a:solidFill>
        </p:spPr>
        <p:txBody>
          <a:bodyPr/>
          <a:lstStyle/>
          <a:p>
            <a:pPr marL="0" indent="0" algn="r" rtl="1">
              <a:buNone/>
            </a:pPr>
            <a:endParaRPr lang="en-US" b="1" dirty="0">
              <a:solidFill>
                <a:srgbClr val="C00000"/>
              </a:solidFill>
            </a:endParaRPr>
          </a:p>
          <a:p>
            <a:pPr marL="0" indent="0" algn="r" rtl="1">
              <a:buNone/>
            </a:pPr>
            <a:r>
              <a:rPr lang="en-US" b="1" dirty="0" smtClean="0">
                <a:solidFill>
                  <a:srgbClr val="C00000"/>
                </a:solidFill>
              </a:rPr>
              <a:t>D</a:t>
            </a:r>
            <a:r>
              <a:rPr lang="fa-IR" b="1" dirty="0" smtClean="0">
                <a:solidFill>
                  <a:srgbClr val="C00000"/>
                </a:solidFill>
              </a:rPr>
              <a:t>- گالاکتوز :</a:t>
            </a:r>
            <a:endParaRPr lang="en-US" b="1" dirty="0" smtClean="0">
              <a:solidFill>
                <a:srgbClr val="C00000"/>
              </a:solidFill>
            </a:endParaRPr>
          </a:p>
          <a:p>
            <a:pPr marL="0" indent="0" algn="r" rtl="1">
              <a:buNone/>
            </a:pPr>
            <a:r>
              <a:rPr lang="fa-IR" sz="1800" dirty="0" smtClean="0">
                <a:solidFill>
                  <a:schemeClr val="tx1"/>
                </a:solidFill>
              </a:rPr>
              <a:t>فراوانترین مونوساکارید بعد از </a:t>
            </a:r>
            <a:r>
              <a:rPr lang="en-US" sz="1800" dirty="0" smtClean="0">
                <a:solidFill>
                  <a:schemeClr val="tx1"/>
                </a:solidFill>
              </a:rPr>
              <a:t>D</a:t>
            </a:r>
            <a:r>
              <a:rPr lang="fa-IR" sz="1800" dirty="0" smtClean="0">
                <a:solidFill>
                  <a:schemeClr val="tx1"/>
                </a:solidFill>
              </a:rPr>
              <a:t>-گلوکز است.</a:t>
            </a:r>
          </a:p>
          <a:p>
            <a:pPr marL="0" indent="0" algn="r" rtl="1">
              <a:buNone/>
            </a:pPr>
            <a:r>
              <a:rPr lang="fa-IR" sz="1800" dirty="0" smtClean="0">
                <a:solidFill>
                  <a:schemeClr val="tx1"/>
                </a:solidFill>
              </a:rPr>
              <a:t>یک آلدوهگزوز بوده </a:t>
            </a:r>
            <a:r>
              <a:rPr lang="fa-IR" sz="1800" dirty="0">
                <a:solidFill>
                  <a:schemeClr val="tx1"/>
                </a:solidFill>
              </a:rPr>
              <a:t>معمولا در ساختار الیگوساکاریدهایی </a:t>
            </a:r>
            <a:endParaRPr lang="fa-IR" sz="1800" dirty="0" smtClean="0">
              <a:solidFill>
                <a:schemeClr val="tx1"/>
              </a:solidFill>
            </a:endParaRPr>
          </a:p>
          <a:p>
            <a:pPr marL="0" indent="0" algn="r" rtl="1">
              <a:buNone/>
            </a:pPr>
            <a:r>
              <a:rPr lang="fa-IR" sz="1800" dirty="0" smtClean="0">
                <a:solidFill>
                  <a:schemeClr val="tx1"/>
                </a:solidFill>
              </a:rPr>
              <a:t>. مثل </a:t>
            </a:r>
            <a:r>
              <a:rPr lang="fa-IR" sz="1800" u="sng" dirty="0" smtClean="0">
                <a:solidFill>
                  <a:schemeClr val="tx1"/>
                </a:solidFill>
              </a:rPr>
              <a:t>لاکتوز</a:t>
            </a:r>
            <a:r>
              <a:rPr lang="fa-IR" sz="1800" dirty="0" smtClean="0">
                <a:solidFill>
                  <a:schemeClr val="tx1"/>
                </a:solidFill>
              </a:rPr>
              <a:t>، </a:t>
            </a:r>
            <a:r>
              <a:rPr lang="fa-IR" sz="1800" u="sng" dirty="0" smtClean="0">
                <a:solidFill>
                  <a:schemeClr val="tx1"/>
                </a:solidFill>
              </a:rPr>
              <a:t>رافینوز </a:t>
            </a:r>
            <a:r>
              <a:rPr lang="fa-IR" sz="1800" dirty="0" smtClean="0">
                <a:solidFill>
                  <a:schemeClr val="tx1"/>
                </a:solidFill>
              </a:rPr>
              <a:t>و برخی پلی ساکارید ها مثل </a:t>
            </a:r>
            <a:r>
              <a:rPr lang="fa-IR" sz="1800" u="sng" dirty="0" smtClean="0">
                <a:solidFill>
                  <a:schemeClr val="tx1"/>
                </a:solidFill>
              </a:rPr>
              <a:t>صمغ </a:t>
            </a:r>
            <a:r>
              <a:rPr lang="fa-IR" sz="1800" dirty="0" smtClean="0">
                <a:solidFill>
                  <a:schemeClr val="tx1"/>
                </a:solidFill>
              </a:rPr>
              <a:t>ا یافت میشود.</a:t>
            </a:r>
          </a:p>
          <a:p>
            <a:pPr marL="0" indent="0" algn="r" rtl="1">
              <a:buNone/>
            </a:pPr>
            <a:r>
              <a:rPr lang="fa-IR" sz="1800" dirty="0" smtClean="0">
                <a:solidFill>
                  <a:schemeClr val="tx1"/>
                </a:solidFill>
              </a:rPr>
              <a:t>بیشتر به شکل </a:t>
            </a:r>
            <a:r>
              <a:rPr lang="en-US" sz="1800" dirty="0" smtClean="0">
                <a:solidFill>
                  <a:schemeClr val="tx1"/>
                </a:solidFill>
              </a:rPr>
              <a:t>D</a:t>
            </a:r>
            <a:r>
              <a:rPr lang="fa-IR" sz="1800" dirty="0" smtClean="0">
                <a:solidFill>
                  <a:schemeClr val="tx1"/>
                </a:solidFill>
              </a:rPr>
              <a:t>پیرانوز است.</a:t>
            </a:r>
          </a:p>
          <a:p>
            <a:pPr marL="0" indent="0" algn="r" rtl="1">
              <a:buNone/>
            </a:pPr>
            <a:endParaRPr lang="fa-IR" sz="1800" dirty="0" smtClean="0">
              <a:solidFill>
                <a:schemeClr val="tx1"/>
              </a:solidFill>
            </a:endParaRPr>
          </a:p>
          <a:p>
            <a:pPr marL="0" indent="0" algn="r" rtl="1">
              <a:buNone/>
            </a:pPr>
            <a:r>
              <a:rPr lang="en-US" b="1" dirty="0" smtClean="0">
                <a:solidFill>
                  <a:srgbClr val="C00000"/>
                </a:solidFill>
              </a:rPr>
              <a:t>D</a:t>
            </a:r>
            <a:r>
              <a:rPr lang="fa-IR" b="1" dirty="0" smtClean="0">
                <a:solidFill>
                  <a:srgbClr val="C00000"/>
                </a:solidFill>
              </a:rPr>
              <a:t>- مانوز :</a:t>
            </a:r>
            <a:r>
              <a:rPr lang="fa-IR" sz="1800" dirty="0" smtClean="0">
                <a:solidFill>
                  <a:schemeClr val="tx1"/>
                </a:solidFill>
              </a:rPr>
              <a:t>آلدوهگزوز است.ندرتا آزاد یافت میشود و یک نوع ایزومر </a:t>
            </a:r>
          </a:p>
          <a:p>
            <a:pPr marL="0" indent="0" algn="r" rtl="1">
              <a:buNone/>
            </a:pPr>
            <a:r>
              <a:rPr lang="fa-IR" sz="1800" dirty="0" smtClean="0">
                <a:solidFill>
                  <a:schemeClr val="tx1"/>
                </a:solidFill>
              </a:rPr>
              <a:t>فضایی با طعم تلخ دارد(بتا-دی مانوز)</a:t>
            </a:r>
          </a:p>
          <a:p>
            <a:pPr marL="0" indent="0" algn="r" rtl="1">
              <a:buNone/>
            </a:pPr>
            <a:endParaRPr lang="fa-IR" sz="1800" dirty="0">
              <a:solidFill>
                <a:schemeClr val="tx1"/>
              </a:solidFill>
            </a:endParaRPr>
          </a:p>
          <a:p>
            <a:pPr marL="0" indent="0" algn="r" rtl="1">
              <a:buNone/>
            </a:pPr>
            <a:r>
              <a:rPr lang="en-US" b="1" dirty="0" smtClean="0">
                <a:solidFill>
                  <a:srgbClr val="C00000"/>
                </a:solidFill>
              </a:rPr>
              <a:t>D</a:t>
            </a:r>
            <a:r>
              <a:rPr lang="fa-IR" b="1" dirty="0" smtClean="0">
                <a:solidFill>
                  <a:srgbClr val="C00000"/>
                </a:solidFill>
              </a:rPr>
              <a:t>- فروکتوز : </a:t>
            </a:r>
            <a:r>
              <a:rPr lang="fa-IR" sz="1800" dirty="0" smtClean="0">
                <a:solidFill>
                  <a:schemeClr val="tx1"/>
                </a:solidFill>
              </a:rPr>
              <a:t>کتوهگزوز است و بین قندهای کتونی فراوانترین است.</a:t>
            </a:r>
          </a:p>
          <a:p>
            <a:pPr marL="0" indent="0" algn="r" rtl="1">
              <a:buNone/>
            </a:pPr>
            <a:r>
              <a:rPr lang="fa-IR" sz="1800" dirty="0" smtClean="0">
                <a:solidFill>
                  <a:schemeClr val="tx1"/>
                </a:solidFill>
              </a:rPr>
              <a:t>چپ گردان نور پلاریزه هست به همین علت لولوز به آن میگویند.</a:t>
            </a:r>
          </a:p>
          <a:p>
            <a:pPr marL="0" indent="0" algn="r" rtl="1">
              <a:buNone/>
            </a:pPr>
            <a:endParaRPr lang="fa-IR" sz="1800" dirty="0">
              <a:solidFill>
                <a:schemeClr val="tx1"/>
              </a:solidFill>
            </a:endParaRPr>
          </a:p>
          <a:p>
            <a:pPr marL="0" indent="0" algn="r" rtl="1">
              <a:buNone/>
            </a:pPr>
            <a:r>
              <a:rPr lang="en-US" b="1" dirty="0" smtClean="0">
                <a:solidFill>
                  <a:srgbClr val="C00000"/>
                </a:solidFill>
              </a:rPr>
              <a:t>D                             </a:t>
            </a:r>
            <a:r>
              <a:rPr lang="fa-IR" b="1" dirty="0" smtClean="0">
                <a:solidFill>
                  <a:srgbClr val="C00000"/>
                </a:solidFill>
              </a:rPr>
              <a:t>- گزیلوز : </a:t>
            </a:r>
            <a:endParaRPr lang="en-US" b="1" dirty="0" smtClean="0">
              <a:solidFill>
                <a:srgbClr val="C00000"/>
              </a:solidFill>
            </a:endParaRPr>
          </a:p>
          <a:p>
            <a:pPr marL="0" indent="0" algn="r" rtl="1">
              <a:buNone/>
            </a:pPr>
            <a:r>
              <a:rPr lang="en-US" sz="1800" b="1" dirty="0">
                <a:solidFill>
                  <a:srgbClr val="C00000"/>
                </a:solidFill>
              </a:rPr>
              <a:t> </a:t>
            </a:r>
            <a:r>
              <a:rPr lang="en-US" sz="1800" b="1" dirty="0" smtClean="0">
                <a:solidFill>
                  <a:srgbClr val="C00000"/>
                </a:solidFill>
              </a:rPr>
              <a:t>                                      </a:t>
            </a:r>
            <a:r>
              <a:rPr lang="fa-IR" sz="1800" dirty="0" smtClean="0">
                <a:solidFill>
                  <a:schemeClr val="tx1"/>
                </a:solidFill>
              </a:rPr>
              <a:t>یک آلدو پنتوز است .</a:t>
            </a:r>
            <a:endParaRPr lang="fa-IR" sz="1800" dirty="0">
              <a:solidFill>
                <a:schemeClr val="tx1"/>
              </a:solidFill>
            </a:endParaRPr>
          </a:p>
          <a:p>
            <a:pPr marL="0" indent="0" algn="r" rtl="1">
              <a:buNone/>
            </a:pPr>
            <a:endParaRPr lang="en-US" sz="1400" dirty="0">
              <a:solidFill>
                <a:schemeClr val="tx1"/>
              </a:solidFill>
            </a:endParaRPr>
          </a:p>
        </p:txBody>
      </p:sp>
      <p:pic>
        <p:nvPicPr>
          <p:cNvPr id="7171" name="Picture 3" descr="C:\Users\Elnaz\Desktop\ابرو\ئئئئئئئئئ.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61445"/>
            <a:ext cx="2381250" cy="192405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Elnaz\Desktop\ابرو\ععع.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514600"/>
            <a:ext cx="2381249"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Left Arrow 3"/>
          <p:cNvSpPr/>
          <p:nvPr/>
        </p:nvSpPr>
        <p:spPr>
          <a:xfrm>
            <a:off x="2819400" y="3276600"/>
            <a:ext cx="1581150" cy="457200"/>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4" name="Picture 6" descr="C:\Users\Elnaz\Desktop\ابرو\نننننننن.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4734582"/>
            <a:ext cx="1143000" cy="1895475"/>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C:\Users\Elnaz\Desktop\ابرو\ممممممممم.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1608" y="4625210"/>
            <a:ext cx="1323975" cy="1905000"/>
          </a:xfrm>
          <a:prstGeom prst="rect">
            <a:avLst/>
          </a:prstGeom>
          <a:noFill/>
          <a:extLst>
            <a:ext uri="{909E8E84-426E-40DD-AFC4-6F175D3DCCD1}">
              <a14:hiddenFill xmlns:a14="http://schemas.microsoft.com/office/drawing/2010/main">
                <a:solidFill>
                  <a:srgbClr val="FFFFFF"/>
                </a:solidFill>
              </a14:hiddenFill>
            </a:ext>
          </a:extLst>
        </p:spPr>
      </p:pic>
      <p:sp>
        <p:nvSpPr>
          <p:cNvPr id="7" name="Left Arrow 6"/>
          <p:cNvSpPr/>
          <p:nvPr/>
        </p:nvSpPr>
        <p:spPr>
          <a:xfrm>
            <a:off x="4807168" y="5013434"/>
            <a:ext cx="716017" cy="304800"/>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rved Left Arrow 7"/>
          <p:cNvSpPr/>
          <p:nvPr/>
        </p:nvSpPr>
        <p:spPr>
          <a:xfrm>
            <a:off x="8355724" y="4631450"/>
            <a:ext cx="533400" cy="990600"/>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259156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2007</TotalTime>
  <Words>1340</Words>
  <Application>Microsoft Office PowerPoint</Application>
  <PresentationFormat>On-screen Show (4:3)</PresentationFormat>
  <Paragraphs>163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Waveform</vt:lpstr>
      <vt:lpstr>کربوهیدرات استاد: الناز تلسچی امیرخیزی</vt:lpstr>
      <vt:lpstr>PowerPoint Presentation</vt:lpstr>
      <vt:lpstr>PowerPoint Presentation</vt:lpstr>
      <vt:lpstr>PowerPoint Presentation</vt:lpstr>
      <vt:lpstr>PowerPoint Presentation</vt:lpstr>
      <vt:lpstr>PowerPoint Presentation</vt:lpstr>
      <vt:lpstr>حالا یه جمع بندی:</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کربوهیدرات</dc:title>
  <dc:creator>Elnaz</dc:creator>
  <cp:lastModifiedBy>Elnaz</cp:lastModifiedBy>
  <cp:revision>99</cp:revision>
  <dcterms:created xsi:type="dcterms:W3CDTF">2006-08-16T00:00:00Z</dcterms:created>
  <dcterms:modified xsi:type="dcterms:W3CDTF">2020-04-08T12:53:55Z</dcterms:modified>
</cp:coreProperties>
</file>