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E45F49-5F9F-4D7A-9717-E2A529D39511}"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335919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45F49-5F9F-4D7A-9717-E2A529D39511}"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185516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45F49-5F9F-4D7A-9717-E2A529D39511}"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4688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E45F49-5F9F-4D7A-9717-E2A529D39511}"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110472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E45F49-5F9F-4D7A-9717-E2A529D39511}"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182892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E45F49-5F9F-4D7A-9717-E2A529D39511}"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86129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E45F49-5F9F-4D7A-9717-E2A529D39511}"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3254517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E45F49-5F9F-4D7A-9717-E2A529D39511}"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87392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45F49-5F9F-4D7A-9717-E2A529D39511}"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74841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E45F49-5F9F-4D7A-9717-E2A529D39511}"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3812867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E45F49-5F9F-4D7A-9717-E2A529D39511}"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7FDE6-B85A-49BF-913E-721C93E578C5}" type="slidenum">
              <a:rPr lang="en-US" smtClean="0"/>
              <a:t>‹#›</a:t>
            </a:fld>
            <a:endParaRPr lang="en-US"/>
          </a:p>
        </p:txBody>
      </p:sp>
    </p:spTree>
    <p:extLst>
      <p:ext uri="{BB962C8B-B14F-4D97-AF65-F5344CB8AC3E}">
        <p14:creationId xmlns:p14="http://schemas.microsoft.com/office/powerpoint/2010/main" val="1684430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45F49-5F9F-4D7A-9717-E2A529D39511}" type="datetimeFigureOut">
              <a:rPr lang="en-US" smtClean="0"/>
              <a:t>4/2/2020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7FDE6-B85A-49BF-913E-721C93E578C5}" type="slidenum">
              <a:rPr lang="en-US" smtClean="0"/>
              <a:t>‹#›</a:t>
            </a:fld>
            <a:endParaRPr lang="en-US"/>
          </a:p>
        </p:txBody>
      </p:sp>
    </p:spTree>
    <p:extLst>
      <p:ext uri="{BB962C8B-B14F-4D97-AF65-F5344CB8AC3E}">
        <p14:creationId xmlns:p14="http://schemas.microsoft.com/office/powerpoint/2010/main" val="1258100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4090334"/>
              </a:xfrm>
            </p:spPr>
            <p:txBody>
              <a:bodyPr>
                <a:normAutofit fontScale="90000"/>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واریانس ( </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V</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به توان دوم انحراف استاندارد واریانس می گویند واریانس بر خلاف انحراف استاندارد جمع پذیر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V = S</a:t>
                </a:r>
                <a:r>
                  <a:rPr lang="en-US" sz="2000" baseline="30000" dirty="0" smtClean="0">
                    <a:effectLst/>
                    <a:latin typeface="Calibri" panose="020F0502020204030204" pitchFamily="34" charset="0"/>
                    <a:ea typeface="Calibri" panose="020F0502020204030204" pitchFamily="34" charset="0"/>
                    <a:cs typeface="B Nazanin" panose="00000400000000000000" pitchFamily="2" charset="-78"/>
                  </a:rPr>
                  <a:t>2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ضریب واریانس</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به نسبت انحراف استاندارد به مقدار میانگین ضریب واریانس  می گویند به آن انحراف استاندارد نسبی نیز گفته می شود و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گاهی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انحراف</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استاندارد نسبی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را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Arial" panose="020B0604020202020204" pitchFamily="34" charset="0"/>
                    <a:ea typeface="Calibri" panose="020F0502020204030204" pitchFamily="34" charset="0"/>
                    <a:cs typeface="B Nazanin" panose="00000400000000000000" pitchFamily="2" charset="-78"/>
                  </a:rPr>
                  <a:t>به صورت قسمت در هزار( </a:t>
                </a:r>
                <a:r>
                  <a:rPr lang="en-US" sz="2000" dirty="0" err="1" smtClean="0">
                    <a:effectLst/>
                    <a:latin typeface="Arial" panose="020B0604020202020204" pitchFamily="34" charset="0"/>
                    <a:ea typeface="Calibri" panose="020F0502020204030204" pitchFamily="34" charset="0"/>
                    <a:cs typeface="B Nazanin" panose="00000400000000000000" pitchFamily="2" charset="-78"/>
                  </a:rPr>
                  <a:t>ppt</a:t>
                </a:r>
                <a:r>
                  <a:rPr lang="ar-SA" sz="2000" dirty="0" smtClean="0">
                    <a:effectLst/>
                    <a:latin typeface="Arial" panose="020B0604020202020204" pitchFamily="34" charset="0"/>
                    <a:ea typeface="Calibri" panose="020F0502020204030204" pitchFamily="34" charset="0"/>
                    <a:cs typeface="B Nazanin" panose="00000400000000000000" pitchFamily="2" charset="-78"/>
                  </a:rPr>
                  <a:t> ) نیز بیان می </a:t>
                </a:r>
                <a:r>
                  <a:rPr lang="ar-SA" sz="2000" dirty="0" smtClean="0">
                    <a:effectLst/>
                    <a:latin typeface="Arial" panose="020B0604020202020204" pitchFamily="34" charset="0"/>
                    <a:ea typeface="Calibri" panose="020F0502020204030204" pitchFamily="34" charset="0"/>
                    <a:cs typeface="B Nazanin" panose="00000400000000000000" pitchFamily="2" charset="-78"/>
                  </a:rPr>
                  <a:t>کنند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RSD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Cambria Math" panose="02040503050406030204" pitchFamily="18" charset="0"/>
                          </a:rPr>
                          <m:t>  </m:t>
                        </m:r>
                        <m:r>
                          <a:rPr lang="en-US" sz="2000" b="1" i="1">
                            <a:effectLst/>
                            <a:latin typeface="Cambria Math" panose="02040503050406030204" pitchFamily="18" charset="0"/>
                            <a:ea typeface="Calibri" panose="020F0502020204030204" pitchFamily="34" charset="0"/>
                            <a:cs typeface="B Nazanin" panose="00000400000000000000" pitchFamily="2" charset="-78"/>
                          </a:rPr>
                          <m:t>𝑺</m:t>
                        </m:r>
                        <m:r>
                          <a:rPr lang="en-US" sz="2000" b="1" i="1">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𝑿</m:t>
                        </m:r>
                        <m:r>
                          <a:rPr lang="fa-IR" sz="2000">
                            <a:effectLst/>
                            <a:latin typeface="Cambria Math" panose="02040503050406030204" pitchFamily="18" charset="0"/>
                            <a:ea typeface="Calibri" panose="020F0502020204030204" pitchFamily="34" charset="0"/>
                            <a:cs typeface="B Nazanin" panose="00000400000000000000" pitchFamily="2" charset="-78"/>
                          </a:rPr>
                          <m:t>  </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m:t>
                    </m:r>
                    <m:r>
                      <a:rPr lang="en-US" sz="2000" b="1" i="1">
                        <a:effectLst/>
                        <a:latin typeface="Cambria Math" panose="02040503050406030204" pitchFamily="18" charset="0"/>
                        <a:ea typeface="Calibri" panose="020F0502020204030204" pitchFamily="34" charset="0"/>
                        <a:cs typeface="B Nazanin" panose="00000400000000000000" pitchFamily="2" charset="-78"/>
                      </a:rPr>
                      <m:t>𝟏𝟎𝟎</m:t>
                    </m:r>
                  </m:oMath>
                </a14:m>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2000" dirty="0" err="1" smtClean="0">
                    <a:effectLst/>
                    <a:latin typeface="Calibri" panose="020F0502020204030204" pitchFamily="34" charset="0"/>
                    <a:ea typeface="Calibri" panose="020F0502020204030204" pitchFamily="34" charset="0"/>
                    <a:cs typeface="B Nazanin" panose="00000400000000000000" pitchFamily="2" charset="-78"/>
                  </a:rPr>
                  <a:t>ppt</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  </m:t>
                        </m:r>
                        <m:r>
                          <a:rPr lang="en-US" sz="2000" b="1" i="1">
                            <a:effectLst/>
                            <a:latin typeface="Cambria Math" panose="02040503050406030204" pitchFamily="18" charset="0"/>
                            <a:ea typeface="Calibri" panose="020F0502020204030204" pitchFamily="34" charset="0"/>
                            <a:cs typeface="B Nazanin" panose="00000400000000000000" pitchFamily="2" charset="-78"/>
                          </a:rPr>
                          <m:t>𝑺</m:t>
                        </m:r>
                        <m:r>
                          <a:rPr lang="en-US" sz="2000" b="1" i="1">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𝑿</m:t>
                        </m:r>
                        <m:r>
                          <a:rPr lang="fa-IR" sz="2000">
                            <a:effectLst/>
                            <a:latin typeface="Cambria Math" panose="02040503050406030204" pitchFamily="18" charset="0"/>
                            <a:ea typeface="Calibri" panose="020F0502020204030204" pitchFamily="34" charset="0"/>
                            <a:cs typeface="B Nazanin" panose="00000400000000000000" pitchFamily="2" charset="-78"/>
                          </a:rPr>
                          <m:t>  </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m:t>
                    </m:r>
                    <m:r>
                      <a:rPr lang="en-US" sz="2000" b="1" i="1">
                        <a:effectLst/>
                        <a:latin typeface="Cambria Math" panose="02040503050406030204" pitchFamily="18" charset="0"/>
                        <a:ea typeface="Calibri" panose="020F0502020204030204" pitchFamily="34" charset="0"/>
                        <a:cs typeface="B Nazanin" panose="00000400000000000000" pitchFamily="2" charset="-78"/>
                      </a:rPr>
                      <m:t>𝟏𝟎𝟎𝟎</m:t>
                    </m:r>
                    <m:r>
                      <a:rPr lang="en-US" sz="2000" b="1" i="1" smtClean="0">
                        <a:effectLst/>
                        <a:latin typeface="Cambria Math" panose="02040503050406030204" pitchFamily="18" charset="0"/>
                        <a:ea typeface="Calibri" panose="020F0502020204030204" pitchFamily="34" charset="0"/>
                        <a:cs typeface="B Nazanin" panose="00000400000000000000" pitchFamily="2" charset="-78"/>
                      </a:rPr>
                      <m:t>                                                                                                                   </m:t>
                    </m:r>
                  </m:oMath>
                </a14:m>
                <a:r>
                  <a:rPr lang="en-US" sz="2000" dirty="0" smtClean="0">
                    <a:latin typeface="Calibri" panose="020F0502020204030204" pitchFamily="34" charset="0"/>
                    <a:ea typeface="Calibri" panose="020F0502020204030204" pitchFamily="34" charset="0"/>
                    <a:cs typeface="B Nazanin" panose="00000400000000000000" pitchFamily="2" charset="-78"/>
                  </a:rPr>
                  <a:t/>
                </a:r>
                <a:br>
                  <a:rPr lang="en-US" sz="2000" dirty="0" smtClean="0">
                    <a:latin typeface="Calibri" panose="020F0502020204030204" pitchFamily="34" charset="0"/>
                    <a:ea typeface="Calibri" panose="020F0502020204030204" pitchFamily="34" charset="0"/>
                    <a:cs typeface="B Nazanin" panose="00000400000000000000" pitchFamily="2" charset="-78"/>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نتیجه پرت یا دورافتاده یا مشکوک</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1600" dirty="0" smtClean="0">
                    <a:effectLst/>
                    <a:latin typeface="Calibri" panose="020F0502020204030204" pitchFamily="34" charset="0"/>
                    <a:ea typeface="Calibri" panose="020F0502020204030204" pitchFamily="34" charset="0"/>
                    <a:cs typeface="Arial" panose="020B0604020202020204" pitchFamily="34" charset="0"/>
                  </a:rPr>
                  <a:t>به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نتیجه ای است که با سایر نتایج به دست آمده از اندازه گیری ها تفاوت چشمگیری داشته 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نتیجه مشکوک یا دور افتاده می گویند. برای آنکه مشخص کنیم نتیجه مشکوک را نگه داریم یا کنار بگذاریم از آزمون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Q</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و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آزمون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استفاده می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4090334"/>
              </a:xfrm>
              <a:blipFill>
                <a:blip r:embed="rId6"/>
                <a:stretch>
                  <a:fillRect l="-13275" r="-464"/>
                </a:stretch>
              </a:blipFill>
            </p:spPr>
            <p:txBody>
              <a:bodyPr/>
              <a:lstStyle/>
              <a:p>
                <a:r>
                  <a:rPr lang="en-US">
                    <a:noFill/>
                  </a:rPr>
                  <a:t> </a:t>
                </a:r>
              </a:p>
            </p:txBody>
          </p:sp>
        </mc:Fallback>
      </mc:AlternateContent>
      <p:cxnSp>
        <p:nvCxnSpPr>
          <p:cNvPr id="3" name="Straight Connector 2"/>
          <p:cNvCxnSpPr/>
          <p:nvPr/>
        </p:nvCxnSpPr>
        <p:spPr>
          <a:xfrm>
            <a:off x="4427893" y="1972909"/>
            <a:ext cx="144780" cy="7620"/>
          </a:xfrm>
          <a:prstGeom prst="line">
            <a:avLst/>
          </a:prstGeom>
          <a:noFill/>
          <a:ln w="6350" cap="flat" cmpd="sng" algn="ctr">
            <a:solidFill>
              <a:sysClr val="windowText" lastClr="000000"/>
            </a:solidFill>
            <a:prstDash val="solid"/>
            <a:miter lim="800000"/>
          </a:ln>
          <a:effectLst/>
        </p:spPr>
      </p:cxnSp>
      <p:cxnSp>
        <p:nvCxnSpPr>
          <p:cNvPr id="4" name="Straight Connector 3"/>
          <p:cNvCxnSpPr/>
          <p:nvPr/>
        </p:nvCxnSpPr>
        <p:spPr>
          <a:xfrm flipV="1">
            <a:off x="4392706" y="2689411"/>
            <a:ext cx="179967" cy="673"/>
          </a:xfrm>
          <a:prstGeom prst="line">
            <a:avLst/>
          </a:prstGeom>
          <a:noFill/>
          <a:ln w="6350" cap="flat" cmpd="sng" algn="ctr">
            <a:solidFill>
              <a:sysClr val="windowText" lastClr="000000"/>
            </a:solidFill>
            <a:prstDash val="solid"/>
            <a:miter lim="800000"/>
          </a:ln>
          <a:effectLst/>
        </p:spPr>
      </p:cxnSp>
      <p:pic>
        <p:nvPicPr>
          <p:cNvPr id="6"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55480" y="4725943"/>
            <a:ext cx="487363" cy="487363"/>
          </a:xfrm>
          <a:prstGeom prst="rect">
            <a:avLst/>
          </a:prstGeom>
        </p:spPr>
      </p:pic>
    </p:spTree>
    <p:extLst>
      <p:ext uri="{BB962C8B-B14F-4D97-AF65-F5344CB8AC3E}">
        <p14:creationId xmlns:p14="http://schemas.microsoft.com/office/powerpoint/2010/main" val="4163444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79329" y="-244475"/>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3794499"/>
              </a:xfrm>
            </p:spPr>
            <p:txBody>
              <a:bodyPr>
                <a:normAutofit/>
              </a:bodyPr>
              <a:lstStyle/>
              <a:p>
                <a:pPr marL="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آزمون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b="1" dirty="0">
                    <a:effectLst/>
                    <a:latin typeface="B Nazanin" panose="00000400000000000000" pitchFamily="2" charset="-78"/>
                    <a:ea typeface="Calibri" panose="020F0502020204030204" pitchFamily="34" charset="0"/>
                    <a:cs typeface="Arial" panose="020B0604020202020204" pitchFamily="34" charset="0"/>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آزمون ابتدا همه نتایج </a:t>
                </a:r>
                <a:r>
                  <a:rPr lang="ar-SA" sz="2000" dirty="0">
                    <a:effectLst/>
                    <a:latin typeface="Arial" panose="020B0604020202020204" pitchFamily="34" charset="0"/>
                    <a:ea typeface="Calibri" panose="020F0502020204030204" pitchFamily="34" charset="0"/>
                    <a:cs typeface="B Nazanin" panose="00000400000000000000" pitchFamily="2" charset="-78"/>
                  </a:rPr>
                  <a:t>را</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حسب</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مقدار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آنها</a:t>
                </a:r>
                <a:r>
                  <a:rPr lang="ar-SA" sz="2000" dirty="0">
                    <a:effectLst/>
                    <a:latin typeface="Calibri" panose="020F0502020204030204" pitchFamily="34" charset="0"/>
                    <a:ea typeface="Calibri" panose="020F0502020204030204" pitchFamily="34" charset="0"/>
                    <a:cs typeface="B Nazanin" panose="00000400000000000000" pitchFamily="2" charset="-78"/>
                  </a:rPr>
                  <a:t> از کم به زیاد </a:t>
                </a:r>
                <a:r>
                  <a:rPr lang="ar-SA" sz="2000" dirty="0">
                    <a:effectLst/>
                    <a:latin typeface="Arial" panose="020B0604020202020204" pitchFamily="34" charset="0"/>
                    <a:ea typeface="Calibri" panose="020F0502020204030204" pitchFamily="34" charset="0"/>
                    <a:cs typeface="B Nazanin" panose="00000400000000000000" pitchFamily="2" charset="-78"/>
                  </a:rPr>
                  <a:t>مرتب</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می‌کند</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این</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حالت</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مشکوک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یک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طرف</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نتایج</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قرار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می‌گیرد( یا کمترین نتیجه و یا بیشترین نتیجه )</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حال</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اختلاف</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بین</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مشکوک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را</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با</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نزدیک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ترین</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به آن</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دست</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آوریم</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و</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حاصل</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را</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رنج</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یا</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دامنه</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تقسیم</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کنیم</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مقدار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دس</a:t>
                </a:r>
                <a:r>
                  <a:rPr lang="ar-SA" sz="2000" dirty="0">
                    <a:effectLst/>
                    <a:latin typeface="Calibri" panose="020F0502020204030204" pitchFamily="34" charset="0"/>
                    <a:ea typeface="Calibri" panose="020F0502020204030204" pitchFamily="34" charset="0"/>
                    <a:cs typeface="B Nazanin" panose="00000400000000000000" pitchFamily="2" charset="-78"/>
                  </a:rPr>
                  <a:t>ت آمده برابر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ar-SA" sz="2000" dirty="0">
                    <a:effectLst/>
                    <a:latin typeface="Calibri" panose="020F0502020204030204" pitchFamily="34" charset="0"/>
                    <a:ea typeface="Calibri" panose="020F0502020204030204" pitchFamily="34" charset="0"/>
                    <a:cs typeface="B Nazanin" panose="00000400000000000000" pitchFamily="2" charset="-78"/>
                  </a:rPr>
                  <a:t> محاسباتی می باشد این مقدار را با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بحرانی که از جدول به دست می آوریم مقایسه می کنیم اگر مقدار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ar-SA" sz="2000" dirty="0">
                    <a:effectLst/>
                    <a:latin typeface="Calibri" panose="020F0502020204030204" pitchFamily="34" charset="0"/>
                    <a:ea typeface="Calibri" panose="020F0502020204030204" pitchFamily="34" charset="0"/>
                    <a:cs typeface="B Nazanin" panose="00000400000000000000" pitchFamily="2" charset="-78"/>
                  </a:rPr>
                  <a:t> محاسباتی از مقدار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بحرانی زیادتر باشد در این صورت نتیجه ی</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مشکوک را کنار گذاشته و حذف می کنیم و اگر مقدار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محاسباتی از مقدار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بحرانی کمتر باشد در این صورت نتیجه مشکوک را نگه می داریم.</a:t>
                </a:r>
                <a:r>
                  <a:rPr lang="ar-SA"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a:effectLst/>
                    <a:latin typeface="Calibri" panose="020F0502020204030204" pitchFamily="34" charset="0"/>
                    <a:ea typeface="Calibri" panose="020F0502020204030204" pitchFamily="34" charset="0"/>
                    <a:cs typeface="B Nazanin" panose="00000400000000000000" pitchFamily="2" charset="-78"/>
                  </a:rPr>
                  <a:t>Q</a:t>
                </a:r>
                <a:r>
                  <a:rPr lang="en-US" sz="2000" b="1" baseline="-25000" dirty="0">
                    <a:effectLst/>
                    <a:latin typeface="Calibri" panose="020F0502020204030204" pitchFamily="34" charset="0"/>
                    <a:ea typeface="Calibri" panose="020F0502020204030204" pitchFamily="34" charset="0"/>
                    <a:cs typeface="B Nazanin" panose="00000400000000000000" pitchFamily="2" charset="-78"/>
                  </a:rPr>
                  <a:t> </a:t>
                </a:r>
                <a:r>
                  <a:rPr lang="en-US" sz="2000" b="1" baseline="-25000" dirty="0">
                    <a:effectLst/>
                    <a:latin typeface="B Nazanin" panose="00000400000000000000" pitchFamily="2" charset="-78"/>
                    <a:ea typeface="Calibri" panose="020F0502020204030204" pitchFamily="34" charset="0"/>
                    <a:cs typeface="Arial" panose="020B0604020202020204" pitchFamily="34" charset="0"/>
                  </a:rPr>
                  <a:t> </a:t>
                </a:r>
                <a:r>
                  <a:rPr lang="fa-IR" sz="2000" dirty="0">
                    <a:effectLst/>
                    <a:latin typeface="Calibri" panose="020F0502020204030204" pitchFamily="34" charset="0"/>
                    <a:ea typeface="Calibri" panose="020F0502020204030204" pitchFamily="34" charset="0"/>
                    <a:cs typeface="B Nazanin" panose="00000400000000000000" pitchFamily="2" charset="-78"/>
                  </a:rPr>
                  <a:t>بحرانی را با درصد اطمینان مشخص شده از جدول بدست می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آوریم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err="1">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q</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نتیجه مشکوک و </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err="1">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fa-IR" sz="2000" dirty="0">
                    <a:effectLst/>
                    <a:latin typeface="Calibri" panose="020F0502020204030204" pitchFamily="34" charset="0"/>
                    <a:ea typeface="Calibri" panose="020F0502020204030204" pitchFamily="34" charset="0"/>
                    <a:cs typeface="B Nazanin" panose="00000400000000000000" pitchFamily="2" charset="-78"/>
                  </a:rPr>
                  <a:t>نزدیکترین نتیجه به نتیجه مشکوک</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Q=</a:t>
                </a:r>
                <a14:m>
                  <m:oMath xmlns:m="http://schemas.openxmlformats.org/officeDocument/2006/math">
                    <m:f>
                      <m:fPr>
                        <m:ctrlPr>
                          <a:rPr lang="en-US" sz="2000" b="1" i="1">
                            <a:effectLst/>
                            <a:latin typeface="Cambria Math" panose="02040503050406030204" pitchFamily="18" charset="0"/>
                            <a:cs typeface="B Nazanin" panose="00000400000000000000" pitchFamily="2" charset="-78"/>
                          </a:rPr>
                        </m:ctrlPr>
                      </m:fPr>
                      <m:num>
                        <m:r>
                          <a:rPr lang="en-US" sz="2000" b="1">
                            <a:effectLst/>
                            <a:latin typeface="Cambria Math" panose="02040503050406030204" pitchFamily="18" charset="0"/>
                            <a:ea typeface="Calibri" panose="020F0502020204030204" pitchFamily="34" charset="0"/>
                            <a:cs typeface="B Nazanin" panose="00000400000000000000" pitchFamily="2" charset="-78"/>
                          </a:rPr>
                          <m:t>  </m:t>
                        </m:r>
                        <m:sSub>
                          <m:sSubPr>
                            <m:ctrlPr>
                              <a:rPr lang="en-US" sz="2000" b="1" i="1">
                                <a:effectLst/>
                                <a:latin typeface="Cambria Math" panose="02040503050406030204" pitchFamily="18" charset="0"/>
                                <a:cs typeface="B Nazanin" panose="00000400000000000000" pitchFamily="2" charset="-78"/>
                              </a:rPr>
                            </m:ctrlPr>
                          </m:sSubPr>
                          <m:e>
                            <m:r>
                              <a:rPr lang="en-US" sz="2000" b="1" i="1">
                                <a:effectLst/>
                                <a:latin typeface="Cambria Math" panose="02040503050406030204" pitchFamily="18" charset="0"/>
                                <a:ea typeface="Calibri" panose="020F0502020204030204" pitchFamily="34" charset="0"/>
                                <a:cs typeface="B Nazanin" panose="00000400000000000000" pitchFamily="2" charset="-78"/>
                              </a:rPr>
                              <m:t>𝐗</m:t>
                            </m:r>
                          </m:e>
                          <m:sub>
                            <m:r>
                              <a:rPr lang="en-US" sz="2000" b="1" i="1">
                                <a:effectLst/>
                                <a:latin typeface="Cambria Math" panose="02040503050406030204" pitchFamily="18" charset="0"/>
                                <a:ea typeface="Calibri" panose="020F0502020204030204" pitchFamily="34" charset="0"/>
                                <a:cs typeface="B Nazanin" panose="00000400000000000000" pitchFamily="2" charset="-78"/>
                              </a:rPr>
                              <m:t>𝒒</m:t>
                            </m:r>
                          </m:sub>
                        </m:sSub>
                        <m:r>
                          <a:rPr lang="en-US" sz="2000" b="1" i="1">
                            <a:effectLst/>
                            <a:latin typeface="Cambria Math" panose="02040503050406030204" pitchFamily="18" charset="0"/>
                            <a:ea typeface="Calibri" panose="020F0502020204030204" pitchFamily="34" charset="0"/>
                            <a:cs typeface="B Nazanin" panose="00000400000000000000" pitchFamily="2" charset="-78"/>
                          </a:rPr>
                          <m:t>−</m:t>
                        </m:r>
                        <m:sSub>
                          <m:sSubPr>
                            <m:ctrlPr>
                              <a:rPr lang="en-US" sz="2000" b="1" i="1">
                                <a:effectLst/>
                                <a:latin typeface="Cambria Math" panose="02040503050406030204" pitchFamily="18" charset="0"/>
                                <a:cs typeface="B Nazanin" panose="00000400000000000000" pitchFamily="2" charset="-78"/>
                              </a:rPr>
                            </m:ctrlPr>
                          </m:sSubPr>
                          <m:e>
                            <m:r>
                              <a:rPr lang="en-US" sz="2000" b="1" i="1">
                                <a:effectLst/>
                                <a:latin typeface="Cambria Math" panose="02040503050406030204" pitchFamily="18" charset="0"/>
                                <a:ea typeface="Calibri" panose="020F0502020204030204" pitchFamily="34" charset="0"/>
                                <a:cs typeface="B Nazanin" panose="00000400000000000000" pitchFamily="2" charset="-78"/>
                              </a:rPr>
                              <m:t>𝑿</m:t>
                            </m:r>
                          </m:e>
                          <m:sub>
                            <m:r>
                              <a:rPr lang="en-US" sz="2000" b="1" i="1">
                                <a:effectLst/>
                                <a:latin typeface="Cambria Math" panose="02040503050406030204" pitchFamily="18" charset="0"/>
                                <a:ea typeface="Calibri" panose="020F0502020204030204" pitchFamily="34" charset="0"/>
                                <a:cs typeface="B Nazanin" panose="00000400000000000000" pitchFamily="2" charset="-78"/>
                              </a:rPr>
                              <m:t>𝒏</m:t>
                            </m:r>
                          </m:sub>
                        </m:sSub>
                        <m:r>
                          <a:rPr lang="en-US" sz="2000" b="1">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𝐖</m:t>
                        </m:r>
                        <m:r>
                          <a:rPr lang="fa-IR" sz="2000">
                            <a:effectLst/>
                            <a:latin typeface="Cambria Math" panose="02040503050406030204" pitchFamily="18" charset="0"/>
                            <a:ea typeface="Calibri" panose="020F0502020204030204" pitchFamily="34" charset="0"/>
                            <a:cs typeface="B Nazanin" panose="00000400000000000000" pitchFamily="2" charset="-78"/>
                          </a:rPr>
                          <m:t>  </m:t>
                        </m:r>
                      </m:den>
                    </m:f>
                  </m:oMath>
                </a14:m>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اندازه گیری شده</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3794499"/>
              </a:xfrm>
              <a:blipFill>
                <a:blip r:embed="rId6"/>
                <a:stretch>
                  <a:fillRect l="-522" r="-580"/>
                </a:stretch>
              </a:blipFill>
            </p:spPr>
            <p:txBody>
              <a:bodyPr/>
              <a:lstStyle/>
              <a:p>
                <a:r>
                  <a:rPr lang="en-US">
                    <a:noFill/>
                  </a:rPr>
                  <a:t> </a:t>
                </a:r>
              </a:p>
            </p:txBody>
          </p:sp>
        </mc:Fallback>
      </mc:AlternateContent>
      <p:pic>
        <p:nvPicPr>
          <p:cNvPr id="4" name="Recorded Soundا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50976" y="4159624"/>
            <a:ext cx="487363" cy="487363"/>
          </a:xfrm>
          <a:prstGeom prst="rect">
            <a:avLst/>
          </a:prstGeom>
        </p:spPr>
      </p:pic>
    </p:spTree>
    <p:extLst>
      <p:ext uri="{BB962C8B-B14F-4D97-AF65-F5344CB8AC3E}">
        <p14:creationId xmlns:p14="http://schemas.microsoft.com/office/powerpoint/2010/main" val="2143340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3989161"/>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آزمون </a:t>
                </a:r>
                <a:r>
                  <a:rPr lang="fa-IR"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B Nazanin" panose="00000400000000000000" pitchFamily="2" charset="-78"/>
                    <a:ea typeface="Calibri" panose="020F0502020204030204" pitchFamily="34" charset="0"/>
                    <a:cs typeface="B Nazanin" panose="00000400000000000000" pitchFamily="2" charset="-78"/>
                  </a:rPr>
                  <a:t>: از این آزمون برای  حذف یا نگه داشتن نتیجه  دور افتاده استفاده می شود در این آزمون ابتدا اختلاف بین مقدار 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مشکوک  (</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q</a:t>
                </a:r>
                <a:r>
                  <a:rPr lang="en-US" sz="2000" dirty="0">
                    <a:effectLst/>
                    <a:latin typeface="B Nazanin" panose="00000400000000000000" pitchFamily="2" charset="-78"/>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X</a:t>
                </a:r>
                <a:r>
                  <a:rPr lang="en-US" sz="2000" baseline="-25000" dirty="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را با مقدار میانگین به دست می آوریم  و حاصل را بر مقدار انحراف استاندارد تقسیم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م</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مقدار به دست آمده برابر مقدار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B Nazanin" panose="00000400000000000000" pitchFamily="2" charset="-78"/>
                    <a:ea typeface="Calibri" panose="020F0502020204030204" pitchFamily="34" charset="0"/>
                    <a:cs typeface="B Nazanin" panose="00000400000000000000" pitchFamily="2" charset="-78"/>
                  </a:rPr>
                  <a:t>محاسباتی </a:t>
                </a:r>
                <a:r>
                  <a:rPr lang="ar-SA" sz="2000" dirty="0" smtClean="0">
                    <a:effectLst/>
                    <a:latin typeface="B Nazanin" panose="00000400000000000000" pitchFamily="2" charset="-78"/>
                    <a:ea typeface="Calibri" panose="020F0502020204030204" pitchFamily="34" charset="0"/>
                    <a:cs typeface="B Nazanin" panose="00000400000000000000" pitchFamily="2" charset="-78"/>
                  </a:rPr>
                  <a:t>است</a:t>
                </a:r>
                <a:r>
                  <a:rPr lang="fa-IR" sz="2000" dirty="0" smtClean="0">
                    <a:effectLst/>
                    <a:latin typeface="B Nazanin" panose="00000400000000000000" pitchFamily="2" charset="-78"/>
                    <a:ea typeface="Calibri" panose="020F0502020204030204" pitchFamily="34" charset="0"/>
                    <a:cs typeface="B Nazanin" panose="00000400000000000000" pitchFamily="2" charset="-78"/>
                  </a:rPr>
                  <a:t>.</a:t>
                </a:r>
                <a:r>
                  <a:rPr lang="ar-SA" sz="2000" dirty="0" smtClean="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B Nazanin" panose="00000400000000000000" pitchFamily="2" charset="-78"/>
                    <a:ea typeface="Calibri" panose="020F0502020204030204" pitchFamily="34" charset="0"/>
                    <a:cs typeface="B Nazanin" panose="00000400000000000000" pitchFamily="2" charset="-78"/>
                  </a:rPr>
                  <a:t>اگر مقدار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ar-SA" sz="2000" dirty="0">
                    <a:effectLst/>
                    <a:latin typeface="Calibri" panose="020F0502020204030204" pitchFamily="34" charset="0"/>
                    <a:ea typeface="Calibri" panose="020F0502020204030204" pitchFamily="34" charset="0"/>
                    <a:cs typeface="B Nazanin" panose="00000400000000000000" pitchFamily="2" charset="-78"/>
                  </a:rPr>
                  <a:t> محاسباتی از مقدار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ar-SA" sz="2000" dirty="0">
                    <a:effectLst/>
                    <a:latin typeface="Calibri" panose="020F0502020204030204" pitchFamily="34" charset="0"/>
                    <a:ea typeface="Calibri" panose="020F0502020204030204" pitchFamily="34" charset="0"/>
                    <a:cs typeface="B Nazanin" panose="00000400000000000000" pitchFamily="2" charset="-78"/>
                  </a:rPr>
                  <a:t> بحرانی زیادتر باشد در این صورت </a:t>
                </a:r>
                <a:r>
                  <a:rPr lang="ar-SA" sz="2000" dirty="0">
                    <a:effectLst/>
                    <a:latin typeface="Arial" panose="020B0604020202020204" pitchFamily="34" charset="0"/>
                    <a:ea typeface="Calibri" panose="020F0502020204030204" pitchFamily="34" charset="0"/>
                    <a:cs typeface="B Nazanin" panose="00000400000000000000" pitchFamily="2" charset="-78"/>
                  </a:rPr>
                  <a:t>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مشکوک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کنار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گذاشته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می‌شوند</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ولی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اگر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مقدار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err="1">
                    <a:effectLst/>
                    <a:latin typeface="Arial" panose="020B0604020202020204" pitchFamily="34" charset="0"/>
                    <a:ea typeface="Calibri" panose="020F0502020204030204" pitchFamily="34" charset="0"/>
                    <a:cs typeface="B Nazanin" panose="00000400000000000000" pitchFamily="2" charset="-78"/>
                  </a:rPr>
                  <a:t>T</a:t>
                </a:r>
                <a:r>
                  <a:rPr lang="en-US" sz="2000" b="1" baseline="-25000" dirty="0" err="1">
                    <a:effectLst/>
                    <a:latin typeface="Arial" panose="020B060402020202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محاسباتی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از</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مقدار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بحرانی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کمتر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باشد</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در</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این</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صورت</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نتیجه</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مشکوک</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نگهداری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می</a:t>
                </a:r>
                <a:r>
                  <a:rPr lang="ar-SA"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Arial" panose="020B0604020202020204" pitchFamily="34" charset="0"/>
                    <a:ea typeface="Calibri" panose="020F0502020204030204" pitchFamily="34" charset="0"/>
                    <a:cs typeface="B Nazanin" panose="00000400000000000000" pitchFamily="2" charset="-78"/>
                  </a:rPr>
                  <a:t>شو</a:t>
                </a:r>
                <a:r>
                  <a:rPr lang="ar-SA" sz="2000" dirty="0">
                    <a:effectLst/>
                    <a:latin typeface="Calibri" panose="020F0502020204030204" pitchFamily="34" charset="0"/>
                    <a:ea typeface="Calibri" panose="020F0502020204030204" pitchFamily="34" charset="0"/>
                    <a:cs typeface="B Nazanin" panose="00000400000000000000" pitchFamily="2" charset="-78"/>
                  </a:rPr>
                  <a:t>د.</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err="1">
                    <a:effectLst/>
                    <a:latin typeface="Calibri" panose="020F0502020204030204" pitchFamily="34" charset="0"/>
                    <a:ea typeface="Calibri" panose="020F0502020204030204" pitchFamily="34" charset="0"/>
                    <a:cs typeface="B Nazanin" panose="00000400000000000000" pitchFamily="2" charset="-78"/>
                  </a:rPr>
                  <a:t>T</a:t>
                </a:r>
                <a:r>
                  <a:rPr lang="en-US" sz="2000" b="1"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b="1" baseline="-25000" dirty="0">
                    <a:effectLst/>
                    <a:latin typeface="Calibri" panose="020F0502020204030204" pitchFamily="34" charset="0"/>
                    <a:ea typeface="Calibri" panose="020F0502020204030204" pitchFamily="34" charset="0"/>
                    <a:cs typeface="B Nazanin" panose="00000400000000000000" pitchFamily="2" charset="-78"/>
                  </a:rPr>
                  <a:t> </a:t>
                </a:r>
                <a:r>
                  <a:rPr lang="en-US" sz="2000" b="1" baseline="-25000" dirty="0">
                    <a:effectLst/>
                    <a:latin typeface="B Nazanin" panose="00000400000000000000" pitchFamily="2" charset="-78"/>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بحرانی را با درصد اطمینان مشخص شده از جدول بدست می آوریم</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err="1">
                    <a:effectLst/>
                    <a:latin typeface="Calibri" panose="020F0502020204030204" pitchFamily="34" charset="0"/>
                    <a:ea typeface="Calibri" panose="020F0502020204030204" pitchFamily="34" charset="0"/>
                    <a:cs typeface="B Nazanin" panose="00000400000000000000" pitchFamily="2" charset="-78"/>
                  </a:rPr>
                  <a:t>T</a:t>
                </a:r>
                <a:r>
                  <a:rPr lang="en-US" sz="2000" baseline="-25000" dirty="0" err="1">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a:effectLst/>
                            <a:latin typeface="Cambria Math" panose="02040503050406030204" pitchFamily="18" charset="0"/>
                            <a:ea typeface="Calibri" panose="020F0502020204030204" pitchFamily="34" charset="0"/>
                            <a:cs typeface="B Nazanin" panose="00000400000000000000" pitchFamily="2" charset="-78"/>
                          </a:rPr>
                          <m:t>  </m:t>
                        </m:r>
                        <m:sSub>
                          <m:sSub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sSubPr>
                          <m:e>
                            <m:r>
                              <a:rPr lang="en-US" sz="2000" b="1" i="1">
                                <a:effectLst/>
                                <a:latin typeface="Cambria Math" panose="02040503050406030204" pitchFamily="18" charset="0"/>
                                <a:ea typeface="Calibri" panose="020F0502020204030204" pitchFamily="34" charset="0"/>
                                <a:cs typeface="B Nazanin" panose="00000400000000000000" pitchFamily="2" charset="-78"/>
                              </a:rPr>
                              <m:t>𝐗</m:t>
                            </m:r>
                          </m:e>
                          <m:sub>
                            <m:r>
                              <a:rPr lang="en-US" sz="2000" b="1" i="1">
                                <a:effectLst/>
                                <a:latin typeface="Cambria Math" panose="02040503050406030204" pitchFamily="18" charset="0"/>
                                <a:ea typeface="Calibri" panose="020F0502020204030204" pitchFamily="34" charset="0"/>
                                <a:cs typeface="B Nazanin" panose="00000400000000000000" pitchFamily="2" charset="-78"/>
                              </a:rPr>
                              <m:t>𝒒</m:t>
                            </m:r>
                          </m:sub>
                        </m:sSub>
                        <m:r>
                          <a:rPr lang="en-US" sz="2000" b="1" i="1">
                            <a:effectLst/>
                            <a:latin typeface="Cambria Math" panose="02040503050406030204" pitchFamily="18" charset="0"/>
                            <a:ea typeface="Calibri" panose="020F0502020204030204" pitchFamily="34" charset="0"/>
                            <a:cs typeface="B Nazanin" panose="00000400000000000000" pitchFamily="2" charset="-78"/>
                          </a:rPr>
                          <m:t>−</m:t>
                        </m:r>
                        <m:r>
                          <a:rPr lang="en-US" sz="2000" b="1" i="1">
                            <a:effectLst/>
                            <a:latin typeface="Cambria Math" panose="02040503050406030204" pitchFamily="18" charset="0"/>
                            <a:ea typeface="Calibri" panose="020F0502020204030204" pitchFamily="34" charset="0"/>
                            <a:cs typeface="B Nazanin" panose="00000400000000000000" pitchFamily="2" charset="-78"/>
                          </a:rPr>
                          <m:t>𝑿</m:t>
                        </m:r>
                        <m:r>
                          <a:rPr lang="en-US" sz="2000" b="1">
                            <a:effectLst/>
                            <a:latin typeface="Cambria Math" panose="02040503050406030204" pitchFamily="18" charset="0"/>
                            <a:ea typeface="Calibri" panose="020F0502020204030204" pitchFamily="34" charset="0"/>
                            <a:cs typeface="B Nazanin" panose="00000400000000000000" pitchFamily="2" charset="-78"/>
                          </a:rPr>
                          <m:t> </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𝐒</m:t>
                        </m:r>
                        <m:r>
                          <a:rPr lang="fa-IR" sz="2000">
                            <a:effectLst/>
                            <a:latin typeface="Cambria Math" panose="02040503050406030204" pitchFamily="18" charset="0"/>
                            <a:ea typeface="Calibri" panose="020F0502020204030204" pitchFamily="34" charset="0"/>
                            <a:cs typeface="B Nazanin" panose="00000400000000000000" pitchFamily="2" charset="-78"/>
                          </a:rPr>
                          <m:t>  </m:t>
                        </m:r>
                      </m:den>
                    </m:f>
                  </m:oMath>
                </a14:m>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3989161"/>
              </a:xfrm>
              <a:blipFill>
                <a:blip r:embed="rId6"/>
                <a:stretch>
                  <a:fillRect l="-870" r="-580"/>
                </a:stretch>
              </a:blipFill>
            </p:spPr>
            <p:txBody>
              <a:bodyPr/>
              <a:lstStyle/>
              <a:p>
                <a:r>
                  <a:rPr lang="en-US">
                    <a:noFill/>
                  </a:rPr>
                  <a:t> </a:t>
                </a:r>
              </a:p>
            </p:txBody>
          </p:sp>
        </mc:Fallback>
      </mc:AlternateContent>
      <p:pic>
        <p:nvPicPr>
          <p:cNvPr id="4"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06839" y="3619954"/>
            <a:ext cx="487363" cy="487363"/>
          </a:xfrm>
          <a:prstGeom prst="rect">
            <a:avLst/>
          </a:prstGeom>
        </p:spPr>
      </p:pic>
      <p:cxnSp>
        <p:nvCxnSpPr>
          <p:cNvPr id="6" name="Straight Connector 5"/>
          <p:cNvCxnSpPr/>
          <p:nvPr/>
        </p:nvCxnSpPr>
        <p:spPr>
          <a:xfrm>
            <a:off x="6522720" y="2804160"/>
            <a:ext cx="13933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9493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739591"/>
                <a:ext cx="10515600" cy="4119791"/>
              </a:xfrm>
            </p:spPr>
            <p:txBody>
              <a:bodyPr>
                <a:normAutofit fontScale="90000"/>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 مجموع و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تفاضل</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اگر چند پارامتر که هر یک دارای انحراف استاندارد جداگانه هستند با یکدیگر جمع یا تفریق شوند در این صورت برای به دست آوردن انحراف استاندارد نهایی از رابطه زیر استفاده می شود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در این رابطه و </a:t>
                </a:r>
                <a:r>
                  <a:rPr lang="en-US" sz="2000" dirty="0" err="1" smtClean="0">
                    <a:effectLst/>
                    <a:latin typeface="Calibri" panose="020F0502020204030204" pitchFamily="34" charset="0"/>
                    <a:ea typeface="Calibri" panose="020F0502020204030204" pitchFamily="34" charset="0"/>
                    <a:cs typeface="B Nazanin" panose="00000400000000000000" pitchFamily="2" charset="-78"/>
                  </a:rPr>
                  <a:t>S</a:t>
                </a:r>
                <a:r>
                  <a:rPr lang="en-US" sz="2000" baseline="-25000" dirty="0" err="1" smtClean="0">
                    <a:effectLst/>
                    <a:latin typeface="Calibri" panose="020F0502020204030204" pitchFamily="34" charset="0"/>
                    <a:ea typeface="Calibri" panose="020F0502020204030204" pitchFamily="34" charset="0"/>
                    <a:cs typeface="B Nazanin" panose="00000400000000000000" pitchFamily="2" charset="-78"/>
                  </a:rPr>
                  <a:t>y</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aseline="-25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 نهایی است و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S</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a</a:t>
                </a:r>
                <a:r>
                  <a:rPr lang="en-US" sz="2000" baseline="-25000" dirty="0" smtClean="0">
                    <a:effectLst/>
                    <a:latin typeface="B Nazanin" panose="00000400000000000000" pitchFamily="2" charset="-78"/>
                    <a:ea typeface="Calibri" panose="020F0502020204030204" pitchFamily="34" charset="0"/>
                    <a:cs typeface="Arial" panose="020B0604020202020204" pitchFamily="34" charset="0"/>
                  </a:rPr>
                  <a:t> </a:t>
                </a:r>
                <a:r>
                  <a:rPr lang="fa-IR" sz="2000" baseline="-25000" dirty="0" smtClean="0">
                    <a:effectLst/>
                    <a:latin typeface="B Nazanin" panose="00000400000000000000" pitchFamily="2" charset="-78"/>
                    <a:ea typeface="Calibri" panose="020F0502020204030204" pitchFamily="34" charset="0"/>
                    <a:cs typeface="Arial" panose="020B0604020202020204" pitchFamily="34" charset="0"/>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انحراف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استاندارد پارامتر می باشد</a:t>
                </a: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14:m>
                  <m:oMath xmlns:m="http://schemas.openxmlformats.org/officeDocument/2006/math">
                    <m:sSubSup>
                      <m:sSubSupPr>
                        <m:ctrlPr>
                          <a:rPr lang="en-US" sz="2200" i="1">
                            <a:effectLst/>
                            <a:latin typeface="Cambria Math" panose="02040503050406030204" pitchFamily="18" charset="0"/>
                            <a:cs typeface="B Nazanin" panose="00000400000000000000" pitchFamily="2" charset="-78"/>
                          </a:rPr>
                        </m:ctrlPr>
                      </m:sSubSupPr>
                      <m:e>
                        <m:r>
                          <a:rPr lang="en-US" sz="2200" i="1">
                            <a:effectLst/>
                            <a:latin typeface="Cambria Math" panose="02040503050406030204" pitchFamily="18" charset="0"/>
                            <a:ea typeface="Calibri" panose="020F0502020204030204" pitchFamily="34" charset="0"/>
                            <a:cs typeface="B Nazanin" panose="00000400000000000000" pitchFamily="2" charset="-78"/>
                          </a:rPr>
                          <m:t>𝑆</m:t>
                        </m:r>
                      </m:e>
                      <m:sub>
                        <m:r>
                          <a:rPr lang="en-US" sz="2200" i="1">
                            <a:effectLst/>
                            <a:latin typeface="Cambria Math" panose="02040503050406030204" pitchFamily="18" charset="0"/>
                            <a:ea typeface="Calibri" panose="020F0502020204030204" pitchFamily="34" charset="0"/>
                            <a:cs typeface="B Nazanin" panose="00000400000000000000" pitchFamily="2" charset="-78"/>
                          </a:rPr>
                          <m:t>𝑐</m:t>
                        </m:r>
                      </m:sub>
                      <m:sup>
                        <m:r>
                          <a:rPr lang="en-US" sz="2200" i="1">
                            <a:effectLst/>
                            <a:latin typeface="Cambria Math" panose="02040503050406030204" pitchFamily="18" charset="0"/>
                            <a:ea typeface="Calibri" panose="020F0502020204030204" pitchFamily="34" charset="0"/>
                            <a:cs typeface="B Nazanin" panose="00000400000000000000" pitchFamily="2" charset="-78"/>
                          </a:rPr>
                          <m:t>2</m:t>
                        </m:r>
                      </m:sup>
                    </m:sSubSup>
                  </m:oMath>
                </a14:m>
                <a:r>
                  <a:rPr lang="en-US" sz="2200" dirty="0">
                    <a:effectLst/>
                    <a:latin typeface="Calibri" panose="020F0502020204030204" pitchFamily="34" charset="0"/>
                    <a:ea typeface="Calibri" panose="020F0502020204030204" pitchFamily="34" charset="0"/>
                    <a:cs typeface="B Nazanin" panose="00000400000000000000" pitchFamily="2" charset="-78"/>
                  </a:rPr>
                  <a:t>+</a:t>
                </a:r>
                <a:r>
                  <a:rPr lang="en-US" sz="2200" dirty="0">
                    <a:effectLst/>
                    <a:latin typeface="B Nazanin" panose="00000400000000000000" pitchFamily="2" charset="-78"/>
                    <a:ea typeface="Calibri" panose="020F0502020204030204" pitchFamily="34" charset="0"/>
                    <a:cs typeface="B Nazanin" panose="00000400000000000000" pitchFamily="2" charset="-78"/>
                  </a:rPr>
                  <a:t> </a:t>
                </a:r>
                <a14:m>
                  <m:oMath xmlns:m="http://schemas.openxmlformats.org/officeDocument/2006/math">
                    <m:sSubSup>
                      <m:sSubSupPr>
                        <m:ctrlPr>
                          <a:rPr lang="en-US" sz="2200" i="1">
                            <a:effectLst/>
                            <a:latin typeface="Cambria Math" panose="02040503050406030204" pitchFamily="18" charset="0"/>
                            <a:cs typeface="B Nazanin" panose="00000400000000000000" pitchFamily="2" charset="-78"/>
                          </a:rPr>
                        </m:ctrlPr>
                      </m:sSubSupPr>
                      <m:e>
                        <m:r>
                          <a:rPr lang="en-US" sz="2200" i="1">
                            <a:effectLst/>
                            <a:latin typeface="Cambria Math" panose="02040503050406030204" pitchFamily="18" charset="0"/>
                            <a:ea typeface="Calibri" panose="020F0502020204030204" pitchFamily="34" charset="0"/>
                            <a:cs typeface="B Nazanin" panose="00000400000000000000" pitchFamily="2" charset="-78"/>
                          </a:rPr>
                          <m:t>𝑆</m:t>
                        </m:r>
                      </m:e>
                      <m:sub>
                        <m:r>
                          <a:rPr lang="en-US" sz="2200" i="1">
                            <a:effectLst/>
                            <a:latin typeface="Cambria Math" panose="02040503050406030204" pitchFamily="18" charset="0"/>
                            <a:ea typeface="Calibri" panose="020F0502020204030204" pitchFamily="34" charset="0"/>
                            <a:cs typeface="B Nazanin" panose="00000400000000000000" pitchFamily="2" charset="-78"/>
                          </a:rPr>
                          <m:t>𝑏</m:t>
                        </m:r>
                      </m:sub>
                      <m:sup>
                        <m:r>
                          <a:rPr lang="en-US" sz="2200" i="1">
                            <a:effectLst/>
                            <a:latin typeface="Cambria Math" panose="02040503050406030204" pitchFamily="18" charset="0"/>
                            <a:ea typeface="Calibri" panose="020F0502020204030204" pitchFamily="34" charset="0"/>
                            <a:cs typeface="B Nazanin" panose="00000400000000000000" pitchFamily="2" charset="-78"/>
                          </a:rPr>
                          <m:t>2</m:t>
                        </m:r>
                      </m:sup>
                    </m:sSubSup>
                  </m:oMath>
                </a14:m>
                <a:r>
                  <a:rPr lang="en-US" sz="22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200" dirty="0" smtClean="0">
                    <a:latin typeface="Calibri" panose="020F0502020204030204" pitchFamily="34" charset="0"/>
                    <a:ea typeface="Calibri" panose="020F0502020204030204" pitchFamily="34" charset="0"/>
                    <a:cs typeface="B Nazanin" panose="00000400000000000000" pitchFamily="2" charset="-78"/>
                  </a:rPr>
                  <a:t> </a:t>
                </a:r>
                <a:r>
                  <a:rPr lang="en-US" sz="2200" dirty="0" smtClean="0">
                    <a:latin typeface="Calibri" panose="020F0502020204030204" pitchFamily="34" charset="0"/>
                    <a:ea typeface="Calibri" panose="020F0502020204030204" pitchFamily="34" charset="0"/>
                    <a:cs typeface="B Nazanin" panose="00000400000000000000" pitchFamily="2" charset="-78"/>
                  </a:rPr>
                  <a:t>+</a:t>
                </a:r>
                <a:r>
                  <a:rPr lang="fa-IR" sz="2200" dirty="0" smtClean="0">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r>
                      <a:rPr lang="en-US" sz="2200" i="1">
                        <a:solidFill>
                          <a:prstClr val="black"/>
                        </a:solidFill>
                        <a:latin typeface="Cambria Math" panose="02040503050406030204" pitchFamily="18" charset="0"/>
                        <a:ea typeface="Calibri" panose="020F0502020204030204" pitchFamily="34" charset="0"/>
                        <a:cs typeface="B Nazanin" panose="00000400000000000000" pitchFamily="2" charset="-78"/>
                      </a:rPr>
                      <m:t>= </m:t>
                    </m:r>
                    <m:rad>
                      <m:radPr>
                        <m:degHide m:val="on"/>
                        <m:ctrlPr>
                          <a:rPr lang="en-US" sz="2200" i="1">
                            <a:solidFill>
                              <a:prstClr val="black"/>
                            </a:solidFill>
                            <a:latin typeface="Cambria Math" panose="02040503050406030204" pitchFamily="18" charset="0"/>
                            <a:cs typeface="B Nazanin" panose="00000400000000000000" pitchFamily="2" charset="-78"/>
                          </a:rPr>
                        </m:ctrlPr>
                      </m:radPr>
                      <m:deg/>
                      <m:e>
                        <m:sSubSup>
                          <m:sSubSupPr>
                            <m:ctrlPr>
                              <a:rPr lang="en-US" sz="2200" i="1">
                                <a:solidFill>
                                  <a:prstClr val="black"/>
                                </a:solidFill>
                                <a:latin typeface="Cambria Math" panose="02040503050406030204" pitchFamily="18" charset="0"/>
                                <a:cs typeface="B Nazanin" panose="00000400000000000000" pitchFamily="2" charset="-78"/>
                              </a:rPr>
                            </m:ctrlPr>
                          </m:sSubSupPr>
                          <m:e>
                            <m:r>
                              <a:rPr lang="en-US" sz="2200" i="1">
                                <a:solidFill>
                                  <a:prstClr val="black"/>
                                </a:solidFill>
                                <a:latin typeface="Cambria Math" panose="02040503050406030204" pitchFamily="18" charset="0"/>
                                <a:ea typeface="Calibri" panose="020F0502020204030204" pitchFamily="34" charset="0"/>
                                <a:cs typeface="B Nazanin" panose="00000400000000000000" pitchFamily="2" charset="-78"/>
                              </a:rPr>
                              <m:t>𝑆</m:t>
                            </m:r>
                          </m:e>
                          <m:sub>
                            <m:r>
                              <a:rPr lang="en-US" sz="2200" i="1">
                                <a:solidFill>
                                  <a:prstClr val="black"/>
                                </a:solidFill>
                                <a:latin typeface="Cambria Math" panose="02040503050406030204" pitchFamily="18" charset="0"/>
                                <a:ea typeface="Calibri" panose="020F0502020204030204" pitchFamily="34" charset="0"/>
                                <a:cs typeface="B Nazanin" panose="00000400000000000000" pitchFamily="2" charset="-78"/>
                              </a:rPr>
                              <m:t>𝑎</m:t>
                            </m:r>
                          </m:sub>
                          <m:sup>
                            <m:r>
                              <a:rPr lang="en-US" sz="2200" i="1">
                                <a:solidFill>
                                  <a:prstClr val="black"/>
                                </a:solidFill>
                                <a:latin typeface="Cambria Math" panose="02040503050406030204" pitchFamily="18" charset="0"/>
                                <a:ea typeface="Calibri" panose="020F0502020204030204" pitchFamily="34" charset="0"/>
                                <a:cs typeface="B Nazanin" panose="00000400000000000000" pitchFamily="2" charset="-78"/>
                              </a:rPr>
                              <m:t>2</m:t>
                            </m:r>
                          </m:sup>
                        </m:sSubSup>
                      </m:e>
                    </m:rad>
                  </m:oMath>
                </a14:m>
                <a:r>
                  <a:rPr lang="fa-IR" sz="2200" dirty="0" smtClean="0">
                    <a:latin typeface="Calibri" panose="020F0502020204030204" pitchFamily="34" charset="0"/>
                    <a:ea typeface="Calibri" panose="020F0502020204030204" pitchFamily="34" charset="0"/>
                    <a:cs typeface="B Nazanin" panose="00000400000000000000" pitchFamily="2" charset="-78"/>
                  </a:rPr>
                  <a:t> </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S</a:t>
                </a:r>
                <a:r>
                  <a:rPr lang="en-US" sz="2200" baseline="-25000" dirty="0" smtClean="0">
                    <a:effectLst/>
                    <a:latin typeface="Calibri" panose="020F0502020204030204" pitchFamily="34" charset="0"/>
                    <a:ea typeface="Calibri" panose="020F0502020204030204" pitchFamily="34" charset="0"/>
                    <a:cs typeface="B Nazanin" panose="00000400000000000000" pitchFamily="2" charset="-78"/>
                  </a:rPr>
                  <a:t>y</a:t>
                </a:r>
                <a:br>
                  <a:rPr lang="en-US" sz="2200" baseline="-25000" dirty="0" smtClean="0">
                    <a:effectLst/>
                    <a:latin typeface="Calibri" panose="020F0502020204030204" pitchFamily="34" charset="0"/>
                    <a:ea typeface="Calibri" panose="020F0502020204030204" pitchFamily="34" charset="0"/>
                    <a:cs typeface="B Nazanin" panose="00000400000000000000" pitchFamily="2" charset="-78"/>
                  </a:rPr>
                </a:br>
                <a:r>
                  <a:rPr lang="ar-SA" sz="2200" b="1"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 ضرب و تقسیم</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
                </a:r>
                <a:br>
                  <a:rPr lang="en-US" sz="2200" dirty="0" smtClean="0">
                    <a:effectLst/>
                    <a:latin typeface="Calibri" panose="020F0502020204030204" pitchFamily="34" charset="0"/>
                    <a:ea typeface="Calibri" panose="020F0502020204030204" pitchFamily="34" charset="0"/>
                    <a:cs typeface="B Nazanin" panose="00000400000000000000" pitchFamily="2" charset="-78"/>
                  </a:rPr>
                </a:br>
                <a:r>
                  <a:rPr lang="en-US" sz="22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200" dirty="0" smtClean="0">
                    <a:effectLst/>
                    <a:latin typeface="Calibri" panose="020F0502020204030204" pitchFamily="34" charset="0"/>
                    <a:ea typeface="Calibri" panose="020F0502020204030204" pitchFamily="34" charset="0"/>
                    <a:cs typeface="B Nazanin" panose="00000400000000000000" pitchFamily="2" charset="-78"/>
                  </a:rPr>
                  <a:t>اگر چند پارامتر که دارای انحراف استاندارد جداگانه هستند در یکدیگر ضرب شوند یا بر یکدیگر تقسیم شوند در این صورت برای محاسبه انحراف استاندارد نهایی می توان از رابطه زیر استفاده کرد</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در این رابطه </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Y</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 حاصل اعداد صحیح و </a:t>
                </a:r>
                <a:r>
                  <a:rPr lang="en-US" sz="2200" dirty="0" err="1" smtClean="0">
                    <a:effectLst/>
                    <a:latin typeface="Calibri" panose="020F0502020204030204" pitchFamily="34" charset="0"/>
                    <a:ea typeface="Calibri" panose="020F0502020204030204" pitchFamily="34" charset="0"/>
                    <a:cs typeface="B Nazanin" panose="00000400000000000000" pitchFamily="2" charset="-78"/>
                  </a:rPr>
                  <a:t>S</a:t>
                </a:r>
                <a:r>
                  <a:rPr lang="en-US" sz="2200" baseline="-25000" dirty="0" err="1" smtClean="0">
                    <a:effectLst/>
                    <a:latin typeface="Calibri" panose="020F0502020204030204" pitchFamily="34" charset="0"/>
                    <a:ea typeface="Calibri" panose="020F0502020204030204" pitchFamily="34" charset="0"/>
                    <a:cs typeface="B Nazanin" panose="00000400000000000000" pitchFamily="2" charset="-78"/>
                  </a:rPr>
                  <a:t>y</a:t>
                </a:r>
                <a:r>
                  <a:rPr lang="en-US" sz="2200" baseline="-25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200" baseline="-25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انحراف استاندارد نهایی است </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A</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 مقدار هر پارامتر </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و </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S</a:t>
                </a:r>
                <a:r>
                  <a:rPr lang="en-US" sz="2200" baseline="-25000" dirty="0" smtClean="0">
                    <a:effectLst/>
                    <a:latin typeface="Calibri" panose="020F0502020204030204" pitchFamily="34" charset="0"/>
                    <a:ea typeface="Calibri" panose="020F0502020204030204" pitchFamily="34" charset="0"/>
                    <a:cs typeface="B Nazanin" panose="00000400000000000000" pitchFamily="2" charset="-78"/>
                  </a:rPr>
                  <a:t>a</a:t>
                </a:r>
                <a:r>
                  <a:rPr lang="en-US" sz="2200" baseline="-25000" dirty="0" smtClean="0">
                    <a:effectLst/>
                    <a:latin typeface="B Nazanin" panose="00000400000000000000" pitchFamily="2" charset="-78"/>
                    <a:ea typeface="Calibri" panose="020F0502020204030204" pitchFamily="34" charset="0"/>
                    <a:cs typeface="B Nazanin" panose="00000400000000000000" pitchFamily="2" charset="-78"/>
                  </a:rPr>
                  <a:t> </a:t>
                </a:r>
                <a:r>
                  <a:rPr lang="fa-IR" sz="2200" dirty="0" smtClean="0">
                    <a:effectLst/>
                    <a:latin typeface="B Nazanin" panose="00000400000000000000" pitchFamily="2" charset="-78"/>
                    <a:ea typeface="Calibri" panose="020F0502020204030204" pitchFamily="34" charset="0"/>
                    <a:cs typeface="B Nazanin" panose="00000400000000000000" pitchFamily="2" charset="-78"/>
                  </a:rPr>
                  <a:t> ا</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نحراف </a:t>
                </a:r>
                <a:r>
                  <a:rPr lang="fa-IR" sz="2200" dirty="0" smtClean="0">
                    <a:effectLst/>
                    <a:latin typeface="Calibri" panose="020F0502020204030204" pitchFamily="34" charset="0"/>
                    <a:ea typeface="Calibri" panose="020F0502020204030204" pitchFamily="34" charset="0"/>
                    <a:cs typeface="B Nazanin" panose="00000400000000000000" pitchFamily="2" charset="-78"/>
                  </a:rPr>
                  <a:t>استاندارد پارامتر می باشد</a:t>
                </a:r>
                <a:r>
                  <a:rPr lang="en-US" sz="2200" dirty="0" smtClean="0">
                    <a:effectLst/>
                    <a:latin typeface="Calibri" panose="020F0502020204030204" pitchFamily="34" charset="0"/>
                    <a:ea typeface="Calibri" panose="020F0502020204030204" pitchFamily="34" charset="0"/>
                    <a:cs typeface="B Nazanin" panose="00000400000000000000" pitchFamily="2" charset="-78"/>
                  </a:rPr>
                  <a:t/>
                </a:r>
                <a:br>
                  <a:rPr lang="en-US" sz="2200" dirty="0" smtClean="0">
                    <a:effectLst/>
                    <a:latin typeface="Calibri" panose="020F0502020204030204" pitchFamily="34" charset="0"/>
                    <a:ea typeface="Calibri" panose="020F0502020204030204" pitchFamily="34" charset="0"/>
                    <a:cs typeface="B Nazanin" panose="00000400000000000000" pitchFamily="2" charset="-78"/>
                  </a:rPr>
                </a:br>
                <a:r>
                  <a:rPr lang="en-US" sz="2200" baseline="-25000" dirty="0">
                    <a:latin typeface="Calibri" panose="020F0502020204030204" pitchFamily="34" charset="0"/>
                    <a:ea typeface="Calibri" panose="020F0502020204030204" pitchFamily="34" charset="0"/>
                    <a:cs typeface="B Nazanin" panose="00000400000000000000" pitchFamily="2" charset="-78"/>
                  </a:rPr>
                  <a:t/>
                </a:r>
                <a:br>
                  <a:rPr lang="en-US" sz="2200" baseline="-25000" dirty="0">
                    <a:latin typeface="Calibri" panose="020F0502020204030204" pitchFamily="34" charset="0"/>
                    <a:ea typeface="Calibri" panose="020F0502020204030204" pitchFamily="34" charset="0"/>
                    <a:cs typeface="B Nazanin" panose="00000400000000000000" pitchFamily="2" charset="-78"/>
                  </a:rPr>
                </a:br>
                <a14:m>
                  <m:oMath xmlns:m="http://schemas.openxmlformats.org/officeDocument/2006/math">
                    <m:f>
                      <m:fPr>
                        <m:ctrlPr>
                          <a:rPr lang="en-US" sz="2000" i="1">
                            <a:solidFill>
                              <a:prstClr val="black"/>
                            </a:solidFill>
                            <a:latin typeface="Cambria Math" panose="02040503050406030204" pitchFamily="18" charset="0"/>
                            <a:cs typeface="B Nazanin" panose="00000400000000000000" pitchFamily="2" charset="-78"/>
                          </a:rPr>
                        </m:ctrlPr>
                      </m:fPr>
                      <m:num>
                        <m:sSub>
                          <m:sSubPr>
                            <m:ctrlPr>
                              <a:rPr lang="en-US" sz="2000" i="1" smtClean="0">
                                <a:solidFill>
                                  <a:prstClr val="black"/>
                                </a:solidFill>
                                <a:latin typeface="Cambria Math" panose="02040503050406030204" pitchFamily="18" charset="0"/>
                                <a:cs typeface="B Nazanin" panose="00000400000000000000" pitchFamily="2" charset="-78"/>
                              </a:rPr>
                            </m:ctrlPr>
                          </m:sSubPr>
                          <m:e>
                            <m:r>
                              <a:rPr lang="en-US" sz="2000" i="1">
                                <a:solidFill>
                                  <a:prstClr val="black"/>
                                </a:solidFill>
                                <a:latin typeface="Cambria Math" panose="02040503050406030204" pitchFamily="18" charset="0"/>
                                <a:ea typeface="Calibri" panose="020F0502020204030204" pitchFamily="34" charset="0"/>
                                <a:cs typeface="B Nazanin" panose="00000400000000000000" pitchFamily="2" charset="-78"/>
                              </a:rPr>
                              <m:t>𝑆</m:t>
                            </m:r>
                          </m:e>
                          <m:sub>
                            <m:r>
                              <a:rPr lang="en-US" sz="2000" b="0" i="1" smtClean="0">
                                <a:solidFill>
                                  <a:prstClr val="black"/>
                                </a:solidFill>
                                <a:latin typeface="Cambria Math" panose="02040503050406030204" pitchFamily="18" charset="0"/>
                                <a:ea typeface="Calibri" panose="020F0502020204030204" pitchFamily="34" charset="0"/>
                                <a:cs typeface="B Nazanin" panose="00000400000000000000" pitchFamily="2" charset="-78"/>
                              </a:rPr>
                              <m:t>𝑐</m:t>
                            </m:r>
                          </m:sub>
                        </m:sSub>
                      </m:num>
                      <m:den>
                        <m:r>
                          <a:rPr lang="en-US" sz="2000" b="0" i="1" smtClean="0">
                            <a:solidFill>
                              <a:prstClr val="black"/>
                            </a:solidFill>
                            <a:latin typeface="Cambria Math" panose="02040503050406030204" pitchFamily="18" charset="0"/>
                            <a:ea typeface="Calibri" panose="020F0502020204030204" pitchFamily="34" charset="0"/>
                            <a:cs typeface="B Nazanin" panose="00000400000000000000" pitchFamily="2" charset="-78"/>
                          </a:rPr>
                          <m:t>𝐶</m:t>
                        </m:r>
                      </m:den>
                    </m:f>
                  </m:oMath>
                </a14:m>
                <a:r>
                  <a:rPr lang="en-US" sz="2000" dirty="0">
                    <a:solidFill>
                      <a:prstClr val="black"/>
                    </a:solidFill>
                    <a:latin typeface="Calibri" panose="020F0502020204030204" pitchFamily="34" charset="0"/>
                    <a:ea typeface="Calibri" panose="020F0502020204030204" pitchFamily="34" charset="0"/>
                    <a:cs typeface="B Nazanin" panose="00000400000000000000" pitchFamily="2" charset="-78"/>
                  </a:rPr>
                  <a:t> )</a:t>
                </a:r>
                <a:r>
                  <a:rPr lang="en-US" sz="2000" baseline="30000" dirty="0">
                    <a:solidFill>
                      <a:prstClr val="black"/>
                    </a:solidFill>
                    <a:latin typeface="Calibri" panose="020F0502020204030204" pitchFamily="34" charset="0"/>
                    <a:ea typeface="Calibri" panose="020F0502020204030204" pitchFamily="34" charset="0"/>
                    <a:cs typeface="B Nazanin" panose="00000400000000000000" pitchFamily="2" charset="-78"/>
                  </a:rPr>
                  <a:t>2</a:t>
                </a:r>
                <a:r>
                  <a:rPr lang="en-US" sz="2000" dirty="0">
                    <a:solidFill>
                      <a:prstClr val="black"/>
                    </a:solidFill>
                    <a:latin typeface="B Nazanin" panose="00000400000000000000" pitchFamily="2" charset="-78"/>
                    <a:ea typeface="Calibri" panose="020F0502020204030204" pitchFamily="34" charset="0"/>
                  </a:rPr>
                  <a:t> </a:t>
                </a:r>
                <a:r>
                  <a:rPr lang="en-US" sz="2000" dirty="0" smtClean="0">
                    <a:solidFill>
                      <a:prstClr val="black"/>
                    </a:solidFill>
                    <a:latin typeface="B Nazanin" panose="00000400000000000000" pitchFamily="2" charset="-78"/>
                    <a:ea typeface="Calibri" panose="020F0502020204030204" pitchFamily="34" charset="0"/>
                  </a:rPr>
                  <a:t>+ …..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f>
                      <m:fPr>
                        <m:ctrlPr>
                          <a:rPr lang="en-US" sz="2000" i="1">
                            <a:solidFill>
                              <a:prstClr val="black"/>
                            </a:solidFill>
                            <a:latin typeface="Cambria Math" panose="02040503050406030204" pitchFamily="18" charset="0"/>
                            <a:cs typeface="B Nazanin" panose="00000400000000000000" pitchFamily="2" charset="-78"/>
                          </a:rPr>
                        </m:ctrlPr>
                      </m:fPr>
                      <m:num>
                        <m:sSub>
                          <m:sSubPr>
                            <m:ctrlPr>
                              <a:rPr lang="en-US" sz="2000" i="1" smtClean="0">
                                <a:solidFill>
                                  <a:prstClr val="black"/>
                                </a:solidFill>
                                <a:latin typeface="Cambria Math" panose="02040503050406030204" pitchFamily="18" charset="0"/>
                                <a:cs typeface="B Nazanin" panose="00000400000000000000" pitchFamily="2" charset="-78"/>
                              </a:rPr>
                            </m:ctrlPr>
                          </m:sSubPr>
                          <m:e>
                            <m:r>
                              <a:rPr lang="en-US" sz="2000" i="1">
                                <a:solidFill>
                                  <a:prstClr val="black"/>
                                </a:solidFill>
                                <a:latin typeface="Cambria Math" panose="02040503050406030204" pitchFamily="18" charset="0"/>
                                <a:ea typeface="Calibri" panose="020F0502020204030204" pitchFamily="34" charset="0"/>
                                <a:cs typeface="B Nazanin" panose="00000400000000000000" pitchFamily="2" charset="-78"/>
                              </a:rPr>
                              <m:t>𝑆</m:t>
                            </m:r>
                          </m:e>
                          <m:sub>
                            <m:r>
                              <a:rPr lang="en-US" sz="2000" i="1">
                                <a:solidFill>
                                  <a:prstClr val="black"/>
                                </a:solidFill>
                                <a:latin typeface="Cambria Math" panose="02040503050406030204" pitchFamily="18" charset="0"/>
                                <a:ea typeface="Calibri" panose="020F0502020204030204" pitchFamily="34" charset="0"/>
                                <a:cs typeface="B Nazanin" panose="00000400000000000000" pitchFamily="2" charset="-78"/>
                              </a:rPr>
                              <m:t>𝑏</m:t>
                            </m:r>
                          </m:sub>
                        </m:sSub>
                      </m:num>
                      <m:den>
                        <m:r>
                          <a:rPr lang="en-US" sz="2000" i="1">
                            <a:solidFill>
                              <a:prstClr val="black"/>
                            </a:solidFill>
                            <a:latin typeface="Cambria Math" panose="02040503050406030204" pitchFamily="18" charset="0"/>
                            <a:ea typeface="Calibri" panose="020F0502020204030204" pitchFamily="34" charset="0"/>
                            <a:cs typeface="B Nazanin" panose="00000400000000000000" pitchFamily="2" charset="-78"/>
                          </a:rPr>
                          <m:t>𝐵</m:t>
                        </m:r>
                      </m:den>
                    </m:f>
                  </m:oMath>
                </a14:m>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baseline="30000" dirty="0">
                    <a:effectLst/>
                    <a:latin typeface="Calibri" panose="020F0502020204030204" pitchFamily="34" charset="0"/>
                    <a:ea typeface="Calibri" panose="020F0502020204030204" pitchFamily="34" charset="0"/>
                    <a:cs typeface="B Nazanin" panose="00000400000000000000" pitchFamily="2" charset="-78"/>
                  </a:rPr>
                  <a:t>2</a:t>
                </a:r>
                <a:r>
                  <a:rPr lang="en-US" sz="2000" dirty="0">
                    <a:effectLst/>
                    <a:latin typeface="B Nazanin" panose="00000400000000000000" pitchFamily="2" charset="-78"/>
                    <a:ea typeface="Calibri" panose="020F0502020204030204" pitchFamily="34" charset="0"/>
                  </a:rPr>
                  <a:t> </a:t>
                </a:r>
                <a14:m>
                  <m:oMath xmlns:m="http://schemas.openxmlformats.org/officeDocument/2006/math">
                    <m:r>
                      <a:rPr lang="en-US" sz="2000" b="0" i="1" smtClean="0">
                        <a:effectLst/>
                        <a:latin typeface="Cambria Math" panose="02040503050406030204" pitchFamily="18" charset="0"/>
                        <a:cs typeface="B Nazanin" panose="00000400000000000000" pitchFamily="2" charset="-78"/>
                      </a:rPr>
                      <m:t>+</m:t>
                    </m:r>
                  </m:oMath>
                </a14:m>
                <a:r>
                  <a:rPr lang="en-US" sz="2000" dirty="0">
                    <a:effectLst/>
                    <a:latin typeface="B Nazanin" panose="00000400000000000000" pitchFamily="2" charset="-78"/>
                    <a:ea typeface="Calibri" panose="020F0502020204030204" pitchFamily="34" charset="0"/>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a:t>
                </a:r>
                <a:r>
                  <a:rPr lang="en-US" sz="2000" dirty="0">
                    <a:effectLst/>
                    <a:latin typeface="Calibri" panose="020F0502020204030204" pitchFamily="34" charset="0"/>
                    <a:ea typeface="Calibri" panose="020F0502020204030204" pitchFamily="34" charset="0"/>
                    <a:cs typeface="B Nazanin" panose="00000400000000000000" pitchFamily="2" charset="-78"/>
                  </a:rPr>
                  <a:t>)</a:t>
                </a:r>
                <a:r>
                  <a:rPr lang="en-US" sz="2000" baseline="30000" dirty="0">
                    <a:effectLst/>
                    <a:latin typeface="Calibri" panose="020F0502020204030204" pitchFamily="34" charset="0"/>
                    <a:ea typeface="Calibri" panose="020F0502020204030204" pitchFamily="34" charset="0"/>
                    <a:cs typeface="B Nazanin" panose="00000400000000000000" pitchFamily="2" charset="-78"/>
                  </a:rPr>
                  <a:t>2</a:t>
                </a:r>
                <a:r>
                  <a:rPr lang="en-US" sz="2000" dirty="0">
                    <a:effectLst/>
                    <a:latin typeface="B Nazanin" panose="00000400000000000000" pitchFamily="2" charset="-78"/>
                    <a:ea typeface="Calibri" panose="020F0502020204030204" pitchFamily="34" charset="0"/>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en-US" sz="2000" dirty="0" smtClean="0">
                    <a:effectLst/>
                    <a:latin typeface="B Nazanin" panose="00000400000000000000" pitchFamily="2" charset="-78"/>
                    <a:ea typeface="Calibri" panose="020F050202020403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 </m:t>
                    </m:r>
                    <m:rad>
                      <m:radPr>
                        <m:degHide m:val="on"/>
                        <m:ctrlPr>
                          <a:rPr lang="en-US" sz="2000" i="1">
                            <a:effectLst/>
                            <a:latin typeface="Cambria Math" panose="02040503050406030204" pitchFamily="18" charset="0"/>
                            <a:cs typeface="B Nazanin" panose="00000400000000000000" pitchFamily="2" charset="-78"/>
                          </a:rPr>
                        </m:ctrlPr>
                      </m:radPr>
                      <m:deg/>
                      <m:e>
                        <m:r>
                          <a:rPr lang="en-US" sz="2000" i="1">
                            <a:effectLst/>
                            <a:latin typeface="Cambria Math" panose="02040503050406030204" pitchFamily="18" charset="0"/>
                            <a:ea typeface="Calibri" panose="020F0502020204030204" pitchFamily="34" charset="0"/>
                            <a:cs typeface="B Nazanin" panose="00000400000000000000" pitchFamily="2" charset="-78"/>
                          </a:rPr>
                          <m:t>(</m:t>
                        </m:r>
                        <m:f>
                          <m:fPr>
                            <m:ctrlPr>
                              <a:rPr lang="en-US" sz="2000" i="1">
                                <a:effectLst/>
                                <a:latin typeface="Cambria Math" panose="02040503050406030204" pitchFamily="18" charset="0"/>
                                <a:cs typeface="B Nazanin" panose="00000400000000000000" pitchFamily="2" charset="-78"/>
                              </a:rPr>
                            </m:ctrlPr>
                          </m:fPr>
                          <m:num>
                            <m:sSub>
                              <m:sSubPr>
                                <m:ctrlPr>
                                  <a:rPr lang="en-US" sz="2000" i="1">
                                    <a:effectLst/>
                                    <a:latin typeface="Cambria Math" panose="02040503050406030204" pitchFamily="18" charset="0"/>
                                    <a:cs typeface="B Nazanin" panose="00000400000000000000" pitchFamily="2" charset="-78"/>
                                  </a:rPr>
                                </m:ctrlPr>
                              </m:sSubPr>
                              <m:e>
                                <m:r>
                                  <a:rPr lang="en-US" sz="2000" i="1">
                                    <a:effectLst/>
                                    <a:latin typeface="Cambria Math" panose="02040503050406030204" pitchFamily="18" charset="0"/>
                                    <a:ea typeface="Calibri" panose="020F0502020204030204" pitchFamily="34" charset="0"/>
                                    <a:cs typeface="B Nazanin" panose="00000400000000000000" pitchFamily="2" charset="-78"/>
                                  </a:rPr>
                                  <m:t>𝑆</m:t>
                                </m:r>
                              </m:e>
                              <m:sub>
                                <m:r>
                                  <a:rPr lang="en-US" sz="2000" i="1">
                                    <a:effectLst/>
                                    <a:latin typeface="Cambria Math" panose="02040503050406030204" pitchFamily="18" charset="0"/>
                                    <a:ea typeface="Calibri" panose="020F0502020204030204" pitchFamily="34" charset="0"/>
                                    <a:cs typeface="B Nazanin" panose="00000400000000000000" pitchFamily="2" charset="-78"/>
                                  </a:rPr>
                                  <m:t>𝑎</m:t>
                                </m:r>
                              </m:sub>
                            </m:sSub>
                          </m:num>
                          <m:den>
                            <m:r>
                              <a:rPr lang="en-US" sz="2000" i="1">
                                <a:effectLst/>
                                <a:latin typeface="Cambria Math" panose="02040503050406030204" pitchFamily="18" charset="0"/>
                                <a:ea typeface="Calibri" panose="020F0502020204030204" pitchFamily="34" charset="0"/>
                                <a:cs typeface="B Nazanin" panose="00000400000000000000" pitchFamily="2" charset="-78"/>
                              </a:rPr>
                              <m:t>𝐴</m:t>
                            </m:r>
                          </m:den>
                        </m:f>
                      </m:e>
                    </m:rad>
                  </m:oMath>
                </a14:m>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 </a:t>
                </a:r>
                <a14:m>
                  <m:oMath xmlns:m="http://schemas.openxmlformats.org/officeDocument/2006/math">
                    <m:f>
                      <m:fPr>
                        <m:ctrlPr>
                          <a:rPr lang="en-US" sz="2000" i="1" smtClean="0">
                            <a:effectLst/>
                            <a:latin typeface="Cambria Math" panose="02040503050406030204" pitchFamily="18" charset="0"/>
                            <a:ea typeface="Times New Roman" panose="02020603050405020304" pitchFamily="18" charset="0"/>
                            <a:cs typeface="B Nazanin" panose="00000400000000000000" pitchFamily="2" charset="-78"/>
                          </a:rPr>
                        </m:ctrlPr>
                      </m:fPr>
                      <m:num>
                        <m:sSub>
                          <m:sSubPr>
                            <m:ctrlPr>
                              <a:rPr lang="en-US" sz="2000" i="1">
                                <a:effectLst/>
                                <a:latin typeface="Cambria Math" panose="02040503050406030204" pitchFamily="18" charset="0"/>
                                <a:ea typeface="Times New Roman" panose="02020603050405020304" pitchFamily="18" charset="0"/>
                                <a:cs typeface="B Nazanin" panose="00000400000000000000" pitchFamily="2" charset="-78"/>
                              </a:rPr>
                            </m:ctrlPr>
                          </m:sSubPr>
                          <m:e>
                            <m:r>
                              <a:rPr lang="en-US" sz="2000" i="1">
                                <a:effectLst/>
                                <a:latin typeface="Cambria Math" panose="02040503050406030204" pitchFamily="18" charset="0"/>
                                <a:ea typeface="Times New Roman" panose="02020603050405020304" pitchFamily="18" charset="0"/>
                                <a:cs typeface="B Nazanin" panose="00000400000000000000" pitchFamily="2" charset="-78"/>
                              </a:rPr>
                              <m:t>𝑆</m:t>
                            </m:r>
                          </m:e>
                          <m:sub>
                            <m:r>
                              <a:rPr lang="en-US" sz="2000" i="1">
                                <a:effectLst/>
                                <a:latin typeface="Cambria Math" panose="02040503050406030204" pitchFamily="18" charset="0"/>
                                <a:ea typeface="Times New Roman" panose="02020603050405020304" pitchFamily="18" charset="0"/>
                                <a:cs typeface="B Nazanin" panose="00000400000000000000" pitchFamily="2" charset="-78"/>
                              </a:rPr>
                              <m:t>𝑦</m:t>
                            </m:r>
                          </m:sub>
                        </m:sSub>
                      </m:num>
                      <m:den>
                        <m:r>
                          <a:rPr lang="en-US" sz="2000" i="1">
                            <a:effectLst/>
                            <a:latin typeface="Cambria Math" panose="02040503050406030204" pitchFamily="18" charset="0"/>
                            <a:ea typeface="Times New Roman" panose="02020603050405020304" pitchFamily="18" charset="0"/>
                            <a:cs typeface="B Nazanin" panose="00000400000000000000" pitchFamily="2" charset="-78"/>
                          </a:rPr>
                          <m:t>𝑌</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r>
                <a:b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br>
                <a:r>
                  <a:rPr lang="fa-IR" sz="2200" b="1" dirty="0" smtClean="0">
                    <a:effectLst/>
                    <a:latin typeface="Calibri" panose="020F0502020204030204" pitchFamily="34" charset="0"/>
                    <a:ea typeface="Times New Roman" panose="02020603050405020304" pitchFamily="18" charset="0"/>
                    <a:cs typeface="B Nazanin" panose="00000400000000000000" pitchFamily="2" charset="-78"/>
                  </a:rPr>
                  <a:t>تهیه کننده : اسداله جعفرآبادی</a:t>
                </a:r>
                <a:endParaRPr lang="en-US" sz="2200" b="1"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739591"/>
                <a:ext cx="10515600" cy="4119791"/>
              </a:xfrm>
              <a:blipFill>
                <a:blip r:embed="rId6"/>
                <a:stretch>
                  <a:fillRect l="-870" r="-580"/>
                </a:stretch>
              </a:blipFill>
            </p:spPr>
            <p:txBody>
              <a:bodyPr/>
              <a:lstStyle/>
              <a:p>
                <a:r>
                  <a:rPr lang="en-US">
                    <a:noFill/>
                  </a:rPr>
                  <a:t> </a:t>
                </a:r>
              </a:p>
            </p:txBody>
          </p:sp>
        </mc:Fallback>
      </mc:AlternateContent>
      <p:cxnSp>
        <p:nvCxnSpPr>
          <p:cNvPr id="8" name="Straight Connector 7"/>
          <p:cNvCxnSpPr/>
          <p:nvPr/>
        </p:nvCxnSpPr>
        <p:spPr>
          <a:xfrm>
            <a:off x="5778132" y="1861911"/>
            <a:ext cx="992777" cy="8708"/>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210591" y="3831772"/>
            <a:ext cx="2063930" cy="52251"/>
          </a:xfrm>
          <a:prstGeom prst="line">
            <a:avLst/>
          </a:prstGeom>
        </p:spPr>
        <p:style>
          <a:lnRef idx="1">
            <a:schemeClr val="dk1"/>
          </a:lnRef>
          <a:fillRef idx="0">
            <a:schemeClr val="dk1"/>
          </a:fillRef>
          <a:effectRef idx="0">
            <a:schemeClr val="dk1"/>
          </a:effectRef>
          <a:fontRef idx="minor">
            <a:schemeClr val="tx1"/>
          </a:fontRef>
        </p:style>
      </p:cxnSp>
      <p:pic>
        <p:nvPicPr>
          <p:cNvPr id="3" name="Recorded Soundآما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9091" y="5196205"/>
            <a:ext cx="487363" cy="487363"/>
          </a:xfrm>
          <a:prstGeom prst="rect">
            <a:avLst/>
          </a:prstGeom>
        </p:spPr>
      </p:pic>
    </p:spTree>
    <p:extLst>
      <p:ext uri="{BB962C8B-B14F-4D97-AF65-F5344CB8AC3E}">
        <p14:creationId xmlns:p14="http://schemas.microsoft.com/office/powerpoint/2010/main" val="3946956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54</Words>
  <Application>Microsoft Office PowerPoint</Application>
  <PresentationFormat>Widescreen</PresentationFormat>
  <Paragraphs>4</Paragraphs>
  <Slides>4</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B Nazanin</vt:lpstr>
      <vt:lpstr>Calibri</vt:lpstr>
      <vt:lpstr>Calibri Light</vt:lpstr>
      <vt:lpstr>Cambria</vt:lpstr>
      <vt:lpstr>Cambria Math</vt:lpstr>
      <vt:lpstr>Times New Roman</vt:lpstr>
      <vt:lpstr>Office Theme</vt:lpstr>
      <vt:lpstr>واریانس ( V ) : به توان دوم انحراف استاندارد واریانس می گویند واریانس بر خلاف انحراف استاندارد جمع پذیر است                                                                  V = S2                                                                                                                                                       ضریب واریانس : به نسبت انحراف استاندارد به مقدار میانگین ضریب واریانس  می گویند به آن انحراف استاندارد نسبی نیز گفته می شود و گاهی به انحراف استاندارد نسبی را به صورت قسمت در هزار( ppt ) نیز بیان می کنند RSD =(  S )/(X  )×100                                                                                                                    ppt =(  S )/(X  )×1000                                                                                                                    نتیجه پرت یا دورافتاده یا مشکوک به  نتیجه ای است که با سایر نتایج به دست آمده از اندازه گیری ها تفاوت چشمگیری داشته باشد نتیجه مشکوک یا دور افتاده می گویند. برای آنکه مشخص کنیم نتیجه مشکوک را نگه داریم یا کنار بگذاریم از آزمون Q و یا آزمون T استفاده می شود  </vt:lpstr>
      <vt:lpstr> آزمون Q : در این آزمون ابتدا همه نتایج را بر حسب مقدار آنها از کم به زیاد مرتب می‌کند در این حالت نتیجه مشکوک در یک طرف نتایج قرار می‌گیرد( یا کمترین نتیجه و یا بیشترین نتیجه ) حال اختلاف بین نتیجه مشکوک را با نزدیک ترین  نتیجه به آن به دست می آوریم و حاصل را بر رنج یا دامنه  تقسیم می کنیم مقدار به دست آمده برابر Q محاسباتی می باشد این مقدار را با Q بحرانی که از جدول به دست می آوریم مقایسه می کنیم اگر مقدار Q محاسباتی از مقدار Q بحرانی زیادتر باشد در این صورت نتیجه ی  مشکوک را کنار گذاشته و حذف می کنیم و اگر مقدار Q محاسباتی از مقدار Q بحرانی کمتر باشد در این صورت نتیجه مشکوک را نگه می داریم. Q  بحرانی را با درصد اطمینان مشخص شده از جدول بدست می آوریم  ( Xq  نتیجه مشکوک و  Xn نزدیکترین نتیجه به نتیجه مشکوک)                                                                                              Q=(  X_q-X_n  )/(W  )    اندازه گیری شده</vt:lpstr>
      <vt:lpstr>آزمون   Tn : از این آزمون برای  حذف یا نگه داشتن نتیجه  دور افتاده استفاده می شود در این آزمون ابتدا اختلاف بین مقدار نتیجه  مشکوک  (q X ) را با مقدار میانگین به دست می آوریم  و حاصل را بر مقدار انحراف استاندارد تقسیم می کنیم مقدار به دست آمده برابر مقدار Tn محاسباتی است. اگر مقدار Tn محاسباتی از مقدار Tn بحرانی زیادتر باشد در این صورت نتیجه مشکوک کنار گذاشته می‌شوند ولی اگر مقدار Tn محاسباتی از مقدار Tn بحرانی کمتر باشد در این صورت نتیجه مشکوک نگهداری می شود. Tn  بحرانی را با درصد اطمینان مشخص شده از جدول بدست می آوریم                                                                           Tn=(  X_q-X )/(S  )   </vt:lpstr>
      <vt:lpstr>انحراف استاندارد مجموع و تفاضل  اگر چند پارامتر که هر یک دارای انحراف استاندارد جداگانه هستند با یکدیگر جمع یا تفریق شوند در این صورت برای به دست آوردن انحراف استاندارد نهایی از رابطه زیر استفاده می شود. در این رابطه و Sy   انحراف استاندارد نهایی است و Sa  انحراف استاندارد پارامتر می باشد S_c^2+ S_b^2+…                                                                          + = √(S_a^2 ) Sy انحراف استاندارد ضرب و تقسیم  اگر چند پارامتر که دارای انحراف استاندارد جداگانه هستند در یکدیگر ضرب شوند یا بر یکدیگر تقسیم شوند در این صورت برای محاسبه انحراف استاندارد نهایی می توان از رابطه زیر استفاده کرد.در این رابطه Y حاصل اعداد صحیح و Sy   انحراف استاندارد نهایی است A مقدار هر پارامتر و Sa  انحراف استاندارد پارامتر می باشد  S_c/C )2 + …..                                                                                         (S_b/B )2 + ( +)2   = √((S_a/A)  = S_y/Y  تهیه کننده : اسداله جعفرآبادی</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واریانس ( V ) : به توان دوم انحراف استاندارد واریانس می گویند واریانس بر خلاف انحراف استاندارد جمع پذیر است                                                                  V = S2                                                                                                                                                       ضریب واریانس : به نسبت انحراف استاندارد به مقدار میانگین ضریب واریانس  می گویند به آن انحراف استاندارد نسبی نیز گفته می شود و گاهی به انحراف استاندارد نسبی را به صورت قسمت در هزار( ppt ) نیز بیان می کنند در هزار مطرح می‌کنند  RSD =(  S )/(X  )×100                                                                                                                    ppt =(  S )/(X  )×1000                                                                                                                    نتیجه پرت یا دورافتاده یا مشکوک  نتیجه ای است که با سایر نتایج به دست آمده از بقیه اندازه گیری ها تفاوت چشمگیری داشته باشد به این نتیجه نتیجه یا مشکوک یا دور افتاده می گویند. برای آنکه مشخص کنیم نتیجه مشکوک را نگه داریم یا کنار بگذاریم از آزمون Q و یا آزمون T استفاده می شود</dc:title>
  <dc:creator>amirrezajafarabadi76@gmail.com</dc:creator>
  <cp:lastModifiedBy>amirrezajafarabadi76@gmail.com</cp:lastModifiedBy>
  <cp:revision>14</cp:revision>
  <dcterms:created xsi:type="dcterms:W3CDTF">2020-04-01T19:13:51Z</dcterms:created>
  <dcterms:modified xsi:type="dcterms:W3CDTF">2020-04-02T10:05:09Z</dcterms:modified>
</cp:coreProperties>
</file>