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65" r:id="rId5"/>
    <p:sldId id="258" r:id="rId6"/>
    <p:sldId id="259" r:id="rId7"/>
    <p:sldId id="260" r:id="rId8"/>
    <p:sldId id="261" r:id="rId9"/>
    <p:sldId id="262" r:id="rId10"/>
    <p:sldId id="263" r:id="rId11"/>
    <p:sldId id="266" r:id="rId12"/>
    <p:sldId id="270" r:id="rId13"/>
    <p:sldId id="275" r:id="rId14"/>
    <p:sldId id="276" r:id="rId15"/>
    <p:sldId id="278" r:id="rId16"/>
    <p:sldId id="282" r:id="rId17"/>
    <p:sldId id="279"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348" y="-3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4/9/2020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33400"/>
            <a:ext cx="6400800" cy="1142999"/>
          </a:xfrm>
        </p:spPr>
        <p:txBody>
          <a:bodyPr>
            <a:normAutofit/>
          </a:bodyPr>
          <a:lstStyle/>
          <a:p>
            <a:pPr rtl="1"/>
            <a:r>
              <a:rPr lang="fa-IR" sz="2800" b="1" dirty="0" smtClean="0">
                <a:solidFill>
                  <a:srgbClr val="C00000"/>
                </a:solidFill>
              </a:rPr>
              <a:t> طیقه بندی لیپیدها :</a:t>
            </a:r>
          </a:p>
          <a:p>
            <a:pPr rtl="1"/>
            <a:r>
              <a:rPr lang="fa-IR" sz="1800" dirty="0" smtClean="0">
                <a:solidFill>
                  <a:srgbClr val="C00000"/>
                </a:solidFill>
              </a:rPr>
              <a:t>استاد : الناز تلسچی امیرخیزی</a:t>
            </a:r>
            <a:endParaRPr lang="en-US" sz="1800" dirty="0">
              <a:solidFill>
                <a:srgbClr val="C00000"/>
              </a:solidFill>
            </a:endParaRPr>
          </a:p>
        </p:txBody>
      </p:sp>
      <p:pic>
        <p:nvPicPr>
          <p:cNvPr id="1026" name="Picture 2" descr="C:\Users\Elnaz\Desktop\ابرو\ووووووووووو.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6320853"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864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28600"/>
            <a:ext cx="8686800" cy="6324600"/>
          </a:xfrm>
        </p:spPr>
        <p:txBody>
          <a:bodyPr/>
          <a:lstStyle/>
          <a:p>
            <a:pPr marL="0" indent="0" algn="r" rtl="1">
              <a:buNone/>
            </a:pPr>
            <a:r>
              <a:rPr lang="fa-IR" b="1" dirty="0" smtClean="0">
                <a:solidFill>
                  <a:srgbClr val="C00000"/>
                </a:solidFill>
              </a:rPr>
              <a:t>اسید های چرب غیر اشباع :</a:t>
            </a:r>
          </a:p>
          <a:p>
            <a:pPr marL="0" indent="0" algn="r" rtl="1">
              <a:buNone/>
            </a:pPr>
            <a:r>
              <a:rPr lang="fa-IR" sz="1800" dirty="0" smtClean="0">
                <a:solidFill>
                  <a:schemeClr val="tx1"/>
                </a:solidFill>
              </a:rPr>
              <a:t>این گروه در ساختار خود دارای یک یا تعداد بیشتری باند دو گانه است. هرچه تعداد باند های 2 گانه افزایش یابد نقطه ذوب این ترکیبات کاهش میابد. اسید های چرب تک غیر اشباعی 2 اتم هیدروزن کمتر از اسید های چرب اشباع شده با همان تعداد کربن دارند .و </a:t>
            </a:r>
            <a:r>
              <a:rPr lang="fa-IR" sz="1800" b="1" dirty="0" smtClean="0">
                <a:solidFill>
                  <a:schemeClr val="tx1"/>
                </a:solidFill>
              </a:rPr>
              <a:t>اسید های چرب 2 غیر اشباعی  </a:t>
            </a:r>
            <a:r>
              <a:rPr lang="fa-IR" sz="1800" dirty="0" smtClean="0">
                <a:solidFill>
                  <a:schemeClr val="tx1"/>
                </a:solidFill>
              </a:rPr>
              <a:t>دارای فرمول عمومی :</a:t>
            </a:r>
          </a:p>
          <a:p>
            <a:pPr marL="0" indent="0" algn="r" rtl="1">
              <a:buNone/>
            </a:pPr>
            <a:r>
              <a:rPr lang="fa-IR" sz="1800" b="1" dirty="0" smtClean="0">
                <a:solidFill>
                  <a:schemeClr val="tx1"/>
                </a:solidFill>
              </a:rPr>
              <a:t>فرمول عمومی :</a:t>
            </a:r>
          </a:p>
          <a:p>
            <a:pPr marL="0" indent="0" algn="r" rtl="1">
              <a:buNone/>
            </a:pPr>
            <a:r>
              <a:rPr lang="fa-IR" sz="1800" b="1" dirty="0" smtClean="0">
                <a:solidFill>
                  <a:schemeClr val="tx1"/>
                </a:solidFill>
              </a:rPr>
              <a:t>تک غیر اشباعی</a:t>
            </a:r>
          </a:p>
          <a:p>
            <a:pPr marL="0" indent="0" algn="r" rtl="1">
              <a:buNone/>
            </a:pPr>
            <a:r>
              <a:rPr lang="fa-IR" sz="1800" b="1" dirty="0" smtClean="0">
                <a:solidFill>
                  <a:schemeClr val="tx1"/>
                </a:solidFill>
              </a:rPr>
              <a:t>نامگذاری اسیدهای چرب غیر اشباع : تعداد اتم کربن به یونانی + محل قرار گرفتن باند دو گانه + انوئیک اسید</a:t>
            </a:r>
          </a:p>
          <a:p>
            <a:pPr marL="0" indent="0" algn="r" rtl="1">
              <a:buNone/>
            </a:pPr>
            <a:endParaRPr lang="fa-IR" sz="2000" b="1" u="sng" dirty="0" smtClean="0">
              <a:solidFill>
                <a:schemeClr val="tx1"/>
              </a:solidFill>
            </a:endParaRPr>
          </a:p>
          <a:p>
            <a:pPr marL="0" indent="0" algn="r" rtl="1">
              <a:buNone/>
            </a:pPr>
            <a:r>
              <a:rPr lang="fa-IR" sz="2000" b="1" u="sng" dirty="0" smtClean="0">
                <a:solidFill>
                  <a:schemeClr val="tx1"/>
                </a:solidFill>
              </a:rPr>
              <a:t> نامگذاری امگایی :  </a:t>
            </a:r>
            <a:r>
              <a:rPr lang="fa-IR" sz="1800" b="1" dirty="0" smtClean="0">
                <a:solidFill>
                  <a:schemeClr val="tx1"/>
                </a:solidFill>
              </a:rPr>
              <a:t>شماره گذاری از انتهای کربوکسیل انجام میشود از علامت دلتا با عدد بالای آن برای نشان دادن محل باند دو گانه استفاده میشود که از لحاظ فعالیت فیزیولوژیکی حائز اهمیت است. و دارای 3 خانواده اسید چرب است.</a:t>
            </a:r>
          </a:p>
          <a:p>
            <a:pPr marL="0" indent="0" algn="r" rtl="1">
              <a:buNone/>
            </a:pPr>
            <a:endParaRPr lang="en-US" sz="1800" b="1"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27509"/>
            <a:ext cx="10382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6862011" y="1637046"/>
            <a:ext cx="457200" cy="2190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44140"/>
            <a:ext cx="990600" cy="56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Arrow 7"/>
          <p:cNvSpPr/>
          <p:nvPr/>
        </p:nvSpPr>
        <p:spPr>
          <a:xfrm>
            <a:off x="1219200" y="1308434"/>
            <a:ext cx="457200" cy="2190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C:\Users\Elnaz\Desktop\ابرو\دددددددددد.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051324"/>
            <a:ext cx="3314700" cy="248282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Elnaz\Desktop\ابرو\رررررررررر.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1185" y="3962400"/>
            <a:ext cx="345885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81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Elnaz\Desktop\ابرو\ئئئئئئئئئ.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42925"/>
            <a:ext cx="5956300" cy="446722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Elnaz\Desktop\ابرو\دددددددد.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5029200"/>
            <a:ext cx="211137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442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28600"/>
            <a:ext cx="8686800" cy="6248400"/>
          </a:xfrm>
        </p:spPr>
        <p:txBody>
          <a:bodyPr/>
          <a:lstStyle/>
          <a:p>
            <a:pPr marL="0" indent="0" algn="r" rtl="1">
              <a:buNone/>
            </a:pPr>
            <a:r>
              <a:rPr lang="fa-IR" dirty="0" smtClean="0"/>
              <a:t> </a:t>
            </a:r>
            <a:r>
              <a:rPr lang="fa-IR" b="1" dirty="0" smtClean="0">
                <a:solidFill>
                  <a:srgbClr val="C00000"/>
                </a:solidFill>
              </a:rPr>
              <a:t>خانواده امگا 9 </a:t>
            </a:r>
            <a:r>
              <a:rPr lang="fa-IR" dirty="0" smtClean="0"/>
              <a:t>:</a:t>
            </a:r>
          </a:p>
          <a:p>
            <a:pPr marL="0" indent="0" algn="r" rtl="1">
              <a:buNone/>
            </a:pPr>
            <a:r>
              <a:rPr lang="fa-IR" sz="1800" dirty="0" smtClean="0"/>
              <a:t>اولین باند دوگانه از انتهای متیل بروی کربن شماره 9 قرار درد.</a:t>
            </a:r>
          </a:p>
          <a:p>
            <a:pPr marL="0" indent="0" algn="r" rtl="1">
              <a:buNone/>
            </a:pPr>
            <a:r>
              <a:rPr lang="fa-IR" sz="1800" dirty="0" smtClean="0"/>
              <a:t>(اولئیک اسید و اروسیک اسید )</a:t>
            </a:r>
          </a:p>
          <a:p>
            <a:pPr marL="0" indent="0" algn="r" rtl="1">
              <a:buNone/>
            </a:pPr>
            <a:r>
              <a:rPr lang="fa-IR" b="1" dirty="0" smtClean="0">
                <a:solidFill>
                  <a:srgbClr val="C00000"/>
                </a:solidFill>
              </a:rPr>
              <a:t>خانواده امگا 6 :</a:t>
            </a:r>
          </a:p>
          <a:p>
            <a:pPr marL="0" indent="0" algn="r" rtl="1">
              <a:buNone/>
            </a:pPr>
            <a:r>
              <a:rPr lang="fa-IR" sz="2000" dirty="0" smtClean="0">
                <a:solidFill>
                  <a:schemeClr val="tx1"/>
                </a:solidFill>
              </a:rPr>
              <a:t>اولین باند دو گانه از انتهایمتیل روی کربن 6 قرار دارد.</a:t>
            </a:r>
          </a:p>
          <a:p>
            <a:pPr marL="0" indent="0" algn="r" rtl="1">
              <a:buNone/>
            </a:pPr>
            <a:r>
              <a:rPr lang="fa-IR" sz="2000" dirty="0" smtClean="0">
                <a:solidFill>
                  <a:schemeClr val="tx1"/>
                </a:solidFill>
              </a:rPr>
              <a:t>(لینولئیک اسید – گاما لینو لنیک اسید-آراشیدونیک – اسید های چرب ضروری )</a:t>
            </a:r>
          </a:p>
          <a:p>
            <a:pPr marL="0" indent="0" algn="r" rtl="1">
              <a:buNone/>
            </a:pPr>
            <a:r>
              <a:rPr lang="fa-IR" b="1" dirty="0" smtClean="0">
                <a:solidFill>
                  <a:srgbClr val="C00000"/>
                </a:solidFill>
              </a:rPr>
              <a:t>خانواده امگا 3 :</a:t>
            </a:r>
          </a:p>
          <a:p>
            <a:pPr marL="0" indent="0" algn="r" rtl="1">
              <a:buNone/>
            </a:pPr>
            <a:r>
              <a:rPr lang="fa-IR" sz="1800" dirty="0" smtClean="0">
                <a:solidFill>
                  <a:schemeClr val="tx1"/>
                </a:solidFill>
              </a:rPr>
              <a:t>(آلفا لینولئیک اسید-کلوپائودونیک اسید)</a:t>
            </a:r>
          </a:p>
          <a:p>
            <a:pPr marL="0" indent="0" algn="r" rtl="1">
              <a:buNone/>
            </a:pPr>
            <a:endParaRPr lang="fa-IR" sz="1800" dirty="0">
              <a:solidFill>
                <a:schemeClr val="tx1"/>
              </a:solidFill>
            </a:endParaRPr>
          </a:p>
          <a:p>
            <a:pPr marL="0" indent="0" algn="r" rtl="1">
              <a:buNone/>
            </a:pPr>
            <a:r>
              <a:rPr lang="fa-IR" sz="1800" dirty="0" smtClean="0">
                <a:solidFill>
                  <a:schemeClr val="tx1"/>
                </a:solidFill>
              </a:rPr>
              <a:t>بدن قادر به سنتز اسیدهای چرب امگا 3 و 6 نمیباشد </a:t>
            </a:r>
          </a:p>
          <a:p>
            <a:pPr marL="0" indent="0" algn="r" rtl="1">
              <a:buNone/>
            </a:pPr>
            <a:r>
              <a:rPr lang="fa-IR" sz="1800" dirty="0" smtClean="0">
                <a:solidFill>
                  <a:schemeClr val="tx1"/>
                </a:solidFill>
              </a:rPr>
              <a:t>بنابراین تحت عنوان اسید های چرب ضروری </a:t>
            </a:r>
          </a:p>
          <a:p>
            <a:pPr marL="0" indent="0" algn="r" rtl="1">
              <a:buNone/>
            </a:pPr>
            <a:r>
              <a:rPr lang="fa-IR" sz="1800" dirty="0" smtClean="0">
                <a:solidFill>
                  <a:schemeClr val="tx1"/>
                </a:solidFill>
              </a:rPr>
              <a:t>نامگذاری شده اند وروزانه 5 گرم از این اسید </a:t>
            </a:r>
          </a:p>
          <a:p>
            <a:pPr marL="0" indent="0" algn="r" rtl="1">
              <a:buNone/>
            </a:pPr>
            <a:r>
              <a:rPr lang="fa-IR" sz="1800" dirty="0" smtClean="0">
                <a:solidFill>
                  <a:schemeClr val="tx1"/>
                </a:solidFill>
              </a:rPr>
              <a:t>های چرب ضروری است. </a:t>
            </a:r>
          </a:p>
          <a:p>
            <a:pPr marL="0" indent="0" algn="r" rtl="1">
              <a:buNone/>
            </a:pPr>
            <a:r>
              <a:rPr lang="fa-IR" sz="1800" dirty="0" smtClean="0">
                <a:solidFill>
                  <a:schemeClr val="tx1"/>
                </a:solidFill>
              </a:rPr>
              <a:t>ولی امگا 3 در طبیعت فراوان نیست</a:t>
            </a:r>
            <a:endParaRPr lang="en-US" sz="1800" dirty="0">
              <a:solidFill>
                <a:schemeClr val="tx1"/>
              </a:solidFill>
            </a:endParaRPr>
          </a:p>
        </p:txBody>
      </p:sp>
      <p:pic>
        <p:nvPicPr>
          <p:cNvPr id="11266" name="Picture 2" descr="C:\Users\Elnaz\Desktop\ابرو\ددددددددددد.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81300"/>
            <a:ext cx="44196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6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799" cy="6248400"/>
          </a:xfrm>
        </p:spPr>
        <p:txBody>
          <a:bodyPr/>
          <a:lstStyle/>
          <a:p>
            <a:pPr marL="0" indent="0" algn="r">
              <a:buNone/>
            </a:pPr>
            <a:r>
              <a:rPr lang="fa-IR" b="1" dirty="0" smtClean="0">
                <a:solidFill>
                  <a:srgbClr val="C00000"/>
                </a:solidFill>
              </a:rPr>
              <a:t>اولئیک اسید :</a:t>
            </a:r>
          </a:p>
          <a:p>
            <a:pPr marL="0" indent="0" algn="r">
              <a:buNone/>
            </a:pPr>
            <a:endParaRPr lang="fa-IR" b="1" dirty="0">
              <a:solidFill>
                <a:srgbClr val="C00000"/>
              </a:solidFill>
            </a:endParaRPr>
          </a:p>
          <a:p>
            <a:pPr marL="0" indent="0" algn="r">
              <a:buNone/>
            </a:pPr>
            <a:endParaRPr lang="fa-IR" b="1" dirty="0" smtClean="0">
              <a:solidFill>
                <a:srgbClr val="C00000"/>
              </a:solidFill>
            </a:endParaRPr>
          </a:p>
          <a:p>
            <a:pPr marL="0" indent="0" algn="r">
              <a:buNone/>
            </a:pPr>
            <a:r>
              <a:rPr lang="fa-IR" sz="2000" dirty="0" smtClean="0">
                <a:solidFill>
                  <a:schemeClr val="tx1"/>
                </a:solidFill>
              </a:rPr>
              <a:t>اولئیک و پالمیتو لئیک در بین </a:t>
            </a:r>
          </a:p>
          <a:p>
            <a:pPr marL="0" indent="0" algn="r">
              <a:buNone/>
            </a:pPr>
            <a:r>
              <a:rPr lang="fa-IR" sz="2000" dirty="0" smtClean="0">
                <a:solidFill>
                  <a:schemeClr val="tx1"/>
                </a:solidFill>
              </a:rPr>
              <a:t>تک غیر اشباعی ها فراوانترین </a:t>
            </a:r>
          </a:p>
          <a:p>
            <a:pPr marL="0" indent="0" algn="r">
              <a:buNone/>
            </a:pPr>
            <a:r>
              <a:rPr lang="fa-IR" sz="2000" dirty="0" smtClean="0">
                <a:solidFill>
                  <a:schemeClr val="tx1"/>
                </a:solidFill>
              </a:rPr>
              <a:t>هستند</a:t>
            </a:r>
            <a:endParaRPr lang="fa-IR" dirty="0">
              <a:solidFill>
                <a:schemeClr val="tx1"/>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697706"/>
            <a:ext cx="1295400" cy="78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descr="C:\Users\Elnaz\Desktop\ابرو\2222222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6262"/>
            <a:ext cx="4354829" cy="181451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Elnaz\Desktop\ابرو\اااااااااااا.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57500"/>
            <a:ext cx="3433762" cy="3433762"/>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Elnaz\Desktop\ابرو\3333333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228973"/>
            <a:ext cx="4586133" cy="3024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62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505825" cy="6248400"/>
          </a:xfrm>
        </p:spPr>
        <p:txBody>
          <a:bodyPr>
            <a:normAutofit lnSpcReduction="10000"/>
          </a:bodyPr>
          <a:lstStyle/>
          <a:p>
            <a:pPr marL="0" indent="0" algn="r" rtl="1">
              <a:buNone/>
            </a:pPr>
            <a:r>
              <a:rPr lang="fa-IR" b="1" dirty="0" smtClean="0">
                <a:solidFill>
                  <a:srgbClr val="C00000"/>
                </a:solidFill>
              </a:rPr>
              <a:t>پالمیتولئیک اسید :</a:t>
            </a:r>
          </a:p>
          <a:p>
            <a:pPr marL="0" indent="0" algn="r" rtl="1">
              <a:buNone/>
            </a:pPr>
            <a:endParaRPr lang="fa-IR" b="1" dirty="0">
              <a:solidFill>
                <a:srgbClr val="C00000"/>
              </a:solidFill>
            </a:endParaRPr>
          </a:p>
          <a:p>
            <a:pPr marL="0" indent="0" algn="r" rtl="1">
              <a:buNone/>
            </a:pPr>
            <a:endParaRPr lang="fa-IR" b="1" dirty="0" smtClean="0">
              <a:solidFill>
                <a:srgbClr val="C00000"/>
              </a:solidFill>
            </a:endParaRPr>
          </a:p>
          <a:p>
            <a:pPr marL="0" indent="0" algn="r" rtl="1">
              <a:buNone/>
            </a:pPr>
            <a:endParaRPr lang="fa-IR" b="1" dirty="0">
              <a:solidFill>
                <a:srgbClr val="C00000"/>
              </a:solidFill>
            </a:endParaRPr>
          </a:p>
          <a:p>
            <a:pPr marL="0" indent="0" algn="r" rtl="1">
              <a:buNone/>
            </a:pPr>
            <a:endParaRPr lang="fa-IR" b="1" dirty="0" smtClean="0">
              <a:solidFill>
                <a:srgbClr val="C00000"/>
              </a:solidFill>
            </a:endParaRPr>
          </a:p>
          <a:p>
            <a:pPr marL="0" indent="0" algn="r" rtl="1">
              <a:buNone/>
            </a:pPr>
            <a:endParaRPr lang="fa-IR" b="1" dirty="0" smtClean="0">
              <a:solidFill>
                <a:srgbClr val="C00000"/>
              </a:solidFill>
            </a:endParaRPr>
          </a:p>
          <a:p>
            <a:pPr marL="0" indent="0" algn="r" rtl="1">
              <a:buNone/>
            </a:pPr>
            <a:endParaRPr lang="fa-IR" b="1" dirty="0">
              <a:solidFill>
                <a:srgbClr val="C00000"/>
              </a:solidFill>
            </a:endParaRPr>
          </a:p>
          <a:p>
            <a:pPr marL="0" indent="0" algn="r" rtl="1">
              <a:buNone/>
            </a:pPr>
            <a:endParaRPr lang="fa-IR" b="1" dirty="0" smtClean="0">
              <a:solidFill>
                <a:srgbClr val="C00000"/>
              </a:solidFill>
            </a:endParaRPr>
          </a:p>
          <a:p>
            <a:pPr marL="0" indent="0" algn="r" rtl="1">
              <a:buNone/>
            </a:pPr>
            <a:endParaRPr lang="fa-IR" b="1" dirty="0">
              <a:solidFill>
                <a:srgbClr val="C00000"/>
              </a:solidFill>
            </a:endParaRPr>
          </a:p>
          <a:p>
            <a:pPr marL="0" indent="0" algn="r" rtl="1">
              <a:buNone/>
            </a:pPr>
            <a:r>
              <a:rPr lang="fa-IR" b="1" dirty="0" smtClean="0">
                <a:solidFill>
                  <a:srgbClr val="C00000"/>
                </a:solidFill>
              </a:rPr>
              <a:t>اسید لینو لئیک :  </a:t>
            </a:r>
            <a:r>
              <a:rPr lang="en-US" b="1" dirty="0" smtClean="0">
                <a:solidFill>
                  <a:srgbClr val="C00000"/>
                </a:solidFill>
              </a:rPr>
              <a:t> Linoleic</a:t>
            </a:r>
            <a:endParaRPr lang="fa-IR" b="1" dirty="0" smtClean="0">
              <a:solidFill>
                <a:srgbClr val="C00000"/>
              </a:solidFill>
            </a:endParaRPr>
          </a:p>
          <a:p>
            <a:pPr marL="0" indent="0" algn="r" rtl="1">
              <a:buNone/>
            </a:pPr>
            <a:endParaRPr lang="fa-IR" b="1" dirty="0">
              <a:solidFill>
                <a:srgbClr val="C00000"/>
              </a:solidFill>
            </a:endParaRPr>
          </a:p>
          <a:p>
            <a:pPr marL="0" indent="0" algn="r" rtl="1">
              <a:buNone/>
            </a:pPr>
            <a:endParaRPr lang="fa-IR" b="1" dirty="0" smtClean="0">
              <a:solidFill>
                <a:srgbClr val="C00000"/>
              </a:solidFill>
            </a:endParaRPr>
          </a:p>
          <a:p>
            <a:pPr marL="0" indent="0" algn="r" rtl="1">
              <a:buNone/>
            </a:pPr>
            <a:endParaRPr lang="fa-IR" b="1" dirty="0">
              <a:solidFill>
                <a:srgbClr val="C00000"/>
              </a:solidFill>
            </a:endParaRPr>
          </a:p>
          <a:p>
            <a:pPr marL="0" indent="0" algn="r" rtl="1">
              <a:buNone/>
            </a:pPr>
            <a:r>
              <a:rPr lang="fa-IR" sz="1800" dirty="0" smtClean="0">
                <a:solidFill>
                  <a:schemeClr val="tx1"/>
                </a:solidFill>
              </a:rPr>
              <a:t>فراوانترین اسید چرب </a:t>
            </a:r>
          </a:p>
          <a:p>
            <a:pPr marL="0" indent="0" algn="r" rtl="1">
              <a:buNone/>
            </a:pPr>
            <a:r>
              <a:rPr lang="fa-IR" sz="1800" dirty="0" smtClean="0">
                <a:solidFill>
                  <a:schemeClr val="tx1"/>
                </a:solidFill>
              </a:rPr>
              <a:t>چند غیر اشباعی</a:t>
            </a:r>
          </a:p>
          <a:p>
            <a:pPr marL="0" indent="0" algn="r" rtl="1">
              <a:buNone/>
            </a:pPr>
            <a:endParaRPr lang="en-US" b="1" dirty="0">
              <a:solidFill>
                <a:srgbClr val="C0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762000"/>
            <a:ext cx="1352550" cy="862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descr="C:\Users\Elnaz\Desktop\ابرو\ههههههه.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1950"/>
            <a:ext cx="2836373"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a:off x="4114800" y="953690"/>
            <a:ext cx="2133600" cy="864394"/>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3275" y="4539852"/>
            <a:ext cx="1400175" cy="79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descr="C:\Users\Elnaz\Desktop\ابرو\,,,.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273" y="3474243"/>
            <a:ext cx="4760327" cy="2926557"/>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a:off x="5562600" y="4163616"/>
            <a:ext cx="1066800" cy="566737"/>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6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28600"/>
            <a:ext cx="8686800" cy="6172200"/>
          </a:xfrm>
        </p:spPr>
        <p:txBody>
          <a:bodyPr>
            <a:normAutofit/>
          </a:bodyPr>
          <a:lstStyle/>
          <a:p>
            <a:pPr marL="0" indent="0" algn="r" rtl="1">
              <a:buNone/>
            </a:pPr>
            <a:r>
              <a:rPr lang="fa-IR" b="1" dirty="0" smtClean="0">
                <a:solidFill>
                  <a:srgbClr val="C00000"/>
                </a:solidFill>
              </a:rPr>
              <a:t>اسید اروسیک :</a:t>
            </a:r>
          </a:p>
          <a:p>
            <a:pPr marL="0" indent="0" algn="r" rtl="1">
              <a:buNone/>
            </a:pPr>
            <a:endParaRPr lang="fa-IR" b="1" dirty="0">
              <a:solidFill>
                <a:srgbClr val="C00000"/>
              </a:solidFill>
            </a:endParaRPr>
          </a:p>
          <a:p>
            <a:pPr marL="0" indent="0" algn="r" rtl="1">
              <a:buNone/>
            </a:pPr>
            <a:endParaRPr lang="fa-IR" b="1" dirty="0" smtClean="0">
              <a:solidFill>
                <a:srgbClr val="C00000"/>
              </a:solidFill>
            </a:endParaRPr>
          </a:p>
          <a:p>
            <a:pPr marL="0" indent="0" algn="r" rtl="1">
              <a:buNone/>
            </a:pPr>
            <a:endParaRPr lang="fa-IR" b="1" dirty="0">
              <a:solidFill>
                <a:srgbClr val="C00000"/>
              </a:solidFill>
            </a:endParaRPr>
          </a:p>
          <a:p>
            <a:pPr marL="0" indent="0" algn="r" rtl="1">
              <a:buNone/>
            </a:pPr>
            <a:endParaRPr lang="fa-IR" b="1" dirty="0" smtClean="0">
              <a:solidFill>
                <a:srgbClr val="C00000"/>
              </a:solidFill>
            </a:endParaRPr>
          </a:p>
          <a:p>
            <a:pPr marL="0" indent="0" algn="r" rtl="1">
              <a:buNone/>
            </a:pPr>
            <a:endParaRPr lang="fa-IR" b="1" dirty="0">
              <a:solidFill>
                <a:srgbClr val="C00000"/>
              </a:solidFill>
            </a:endParaRPr>
          </a:p>
          <a:p>
            <a:pPr marL="0" indent="0" algn="r" rtl="1">
              <a:buNone/>
            </a:pPr>
            <a:endParaRPr lang="fa-IR" b="1" dirty="0" smtClean="0">
              <a:solidFill>
                <a:srgbClr val="C00000"/>
              </a:solidFill>
            </a:endParaRPr>
          </a:p>
          <a:p>
            <a:pPr marL="0" indent="0" algn="r" rtl="1">
              <a:buNone/>
            </a:pPr>
            <a:r>
              <a:rPr lang="fa-IR" b="1" dirty="0" smtClean="0">
                <a:solidFill>
                  <a:srgbClr val="C00000"/>
                </a:solidFill>
              </a:rPr>
              <a:t>اسید آراشیدونیک :</a:t>
            </a:r>
          </a:p>
          <a:p>
            <a:pPr marL="0" indent="0" algn="r" rtl="1">
              <a:buNone/>
            </a:pPr>
            <a:endParaRPr lang="fa-IR" b="1" dirty="0">
              <a:solidFill>
                <a:srgbClr val="C00000"/>
              </a:solidFill>
            </a:endParaRPr>
          </a:p>
          <a:p>
            <a:pPr marL="0" indent="0" algn="r" rtl="1">
              <a:buNone/>
            </a:pPr>
            <a:endParaRPr lang="fa-IR" b="1" dirty="0" smtClean="0">
              <a:solidFill>
                <a:srgbClr val="C00000"/>
              </a:solidFill>
            </a:endParaRPr>
          </a:p>
          <a:p>
            <a:pPr marL="0" indent="0" algn="r" rtl="1">
              <a:buNone/>
            </a:pPr>
            <a:endParaRPr lang="fa-IR" b="1" dirty="0">
              <a:solidFill>
                <a:srgbClr val="C00000"/>
              </a:solidFill>
            </a:endParaRPr>
          </a:p>
          <a:p>
            <a:pPr marL="0" indent="0" algn="r" rtl="1">
              <a:buNone/>
            </a:pPr>
            <a:endParaRPr lang="fa-IR" b="1" dirty="0" smtClean="0">
              <a:solidFill>
                <a:srgbClr val="C00000"/>
              </a:solidFill>
            </a:endParaRPr>
          </a:p>
          <a:p>
            <a:pPr marL="0" indent="0" algn="r" rtl="1">
              <a:buNone/>
            </a:pPr>
            <a:endParaRPr lang="fa-IR" b="1" dirty="0">
              <a:solidFill>
                <a:srgbClr val="C00000"/>
              </a:solidFill>
            </a:endParaRPr>
          </a:p>
          <a:p>
            <a:pPr marL="0" indent="0" algn="r" rtl="1">
              <a:buNone/>
            </a:pPr>
            <a:endParaRPr lang="fa-IR" b="1" dirty="0" smtClean="0">
              <a:solidFill>
                <a:srgbClr val="C00000"/>
              </a:solidFill>
            </a:endParaRPr>
          </a:p>
          <a:p>
            <a:pPr marL="0" indent="0" algn="r" rtl="1">
              <a:buNone/>
            </a:pPr>
            <a:endParaRPr lang="fa-IR" b="1" dirty="0">
              <a:solidFill>
                <a:srgbClr val="C00000"/>
              </a:solidFill>
            </a:endParaRPr>
          </a:p>
          <a:p>
            <a:pPr marL="0" indent="0" algn="r" rtl="1">
              <a:buNone/>
            </a:pPr>
            <a:endParaRPr lang="fa-IR" b="1" dirty="0" smtClean="0">
              <a:solidFill>
                <a:srgbClr val="C0000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762000"/>
            <a:ext cx="1247775" cy="64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descr="C:\Users\Elnaz\Desktop\ابرو\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466724"/>
            <a:ext cx="2895600" cy="222825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199" y="3935770"/>
            <a:ext cx="1552575" cy="75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descr="C:\Users\Elnaz\Desktop\ابرو\ن.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3916720"/>
            <a:ext cx="2895600" cy="259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072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534399" cy="6172200"/>
          </a:xfrm>
        </p:spPr>
        <p:txBody>
          <a:bodyPr>
            <a:normAutofit/>
          </a:bodyPr>
          <a:lstStyle/>
          <a:p>
            <a:pPr marL="0" indent="0" algn="r" rtl="1">
              <a:buNone/>
            </a:pPr>
            <a:r>
              <a:rPr lang="fa-IR" b="1" dirty="0" smtClean="0">
                <a:solidFill>
                  <a:srgbClr val="C00000"/>
                </a:solidFill>
              </a:rPr>
              <a:t>لینولنیک اسید : </a:t>
            </a:r>
            <a:r>
              <a:rPr lang="en-US" b="1" dirty="0" err="1" smtClean="0">
                <a:solidFill>
                  <a:srgbClr val="C00000"/>
                </a:solidFill>
              </a:rPr>
              <a:t>Linolnic</a:t>
            </a:r>
            <a:endParaRPr lang="en-US" b="1" dirty="0" smtClean="0">
              <a:solidFill>
                <a:srgbClr val="C00000"/>
              </a:solidFill>
            </a:endParaRPr>
          </a:p>
          <a:p>
            <a:pPr marL="0" indent="0" algn="r" rtl="1">
              <a:buNone/>
            </a:pPr>
            <a:r>
              <a:rPr lang="fa-IR" sz="2000" dirty="0" smtClean="0">
                <a:solidFill>
                  <a:schemeClr val="tx1"/>
                </a:solidFill>
              </a:rPr>
              <a:t>فراوانترین است. در روغن شاهدانه و بذر کتان فراوان است. و در روغن سویا  و روغن کانولا ( کلزای اصلاح شده ) نیز فراوان است.</a:t>
            </a:r>
            <a:endParaRPr lang="en-US" sz="2000" dirty="0">
              <a:solidFill>
                <a:schemeClr val="tx1"/>
              </a:solidFill>
            </a:endParaRPr>
          </a:p>
        </p:txBody>
      </p:sp>
      <p:pic>
        <p:nvPicPr>
          <p:cNvPr id="19458" name="Picture 2" descr="C:\Users\Elnaz\Desktop\ابرو\nnnnnnn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7600"/>
            <a:ext cx="82085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Elnaz\Desktop\ابرو\mmmmmmm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2457450"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772743"/>
            <a:ext cx="1647825" cy="75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3581400" y="1846014"/>
            <a:ext cx="1828800" cy="55061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423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610600" cy="6096000"/>
          </a:xfrm>
        </p:spPr>
        <p:txBody>
          <a:bodyPr>
            <a:normAutofit lnSpcReduction="10000"/>
          </a:bodyPr>
          <a:lstStyle/>
          <a:p>
            <a:pPr marL="0" indent="0" algn="r" rtl="1">
              <a:buNone/>
            </a:pPr>
            <a:r>
              <a:rPr lang="fa-IR" b="1" dirty="0" smtClean="0">
                <a:solidFill>
                  <a:srgbClr val="C00000"/>
                </a:solidFill>
              </a:rPr>
              <a:t>آلفا لینولنیک اسید :</a:t>
            </a:r>
            <a:r>
              <a:rPr lang="en-US" b="1" dirty="0" smtClean="0">
                <a:solidFill>
                  <a:srgbClr val="C00000"/>
                </a:solidFill>
              </a:rPr>
              <a:t>  </a:t>
            </a:r>
            <a:r>
              <a:rPr lang="fa-IR" b="1" dirty="0" smtClean="0">
                <a:solidFill>
                  <a:srgbClr val="C00000"/>
                </a:solidFill>
              </a:rPr>
              <a:t> </a:t>
            </a:r>
            <a:r>
              <a:rPr lang="en-US" b="1" dirty="0">
                <a:solidFill>
                  <a:srgbClr val="C00000"/>
                </a:solidFill>
              </a:rPr>
              <a:t>(ALA)</a:t>
            </a:r>
            <a:endParaRPr lang="fa-IR" b="1" dirty="0" smtClean="0">
              <a:solidFill>
                <a:srgbClr val="C00000"/>
              </a:solidFill>
            </a:endParaRPr>
          </a:p>
          <a:p>
            <a:pPr marL="0" indent="0" algn="r" rtl="1">
              <a:buNone/>
            </a:pPr>
            <a:endParaRPr lang="fa-IR" b="1" dirty="0">
              <a:solidFill>
                <a:srgbClr val="C00000"/>
              </a:solidFill>
            </a:endParaRPr>
          </a:p>
          <a:p>
            <a:pPr marL="0" indent="0" algn="r" rtl="1">
              <a:buNone/>
            </a:pPr>
            <a:endParaRPr lang="fa-IR" b="1" dirty="0" smtClean="0">
              <a:solidFill>
                <a:srgbClr val="C00000"/>
              </a:solidFill>
            </a:endParaRPr>
          </a:p>
          <a:p>
            <a:pPr marL="0" indent="0" algn="r" rtl="1">
              <a:buNone/>
            </a:pPr>
            <a:endParaRPr lang="fa-IR" b="1" dirty="0">
              <a:solidFill>
                <a:srgbClr val="C00000"/>
              </a:solidFill>
            </a:endParaRPr>
          </a:p>
          <a:p>
            <a:pPr marL="0" indent="0" algn="r" rtl="1">
              <a:buNone/>
            </a:pPr>
            <a:endParaRPr lang="fa-IR" b="1" dirty="0" smtClean="0">
              <a:solidFill>
                <a:srgbClr val="C00000"/>
              </a:solidFill>
            </a:endParaRPr>
          </a:p>
          <a:p>
            <a:pPr marL="0" indent="0" algn="r" rtl="1">
              <a:buNone/>
            </a:pPr>
            <a:r>
              <a:rPr lang="fa-IR" b="1" dirty="0" smtClean="0">
                <a:solidFill>
                  <a:srgbClr val="C00000"/>
                </a:solidFill>
              </a:rPr>
              <a:t>ایکوزانوئیک اسید:</a:t>
            </a:r>
            <a:endParaRPr lang="en-US" b="1" dirty="0" smtClean="0">
              <a:solidFill>
                <a:srgbClr val="C00000"/>
              </a:solidFill>
            </a:endParaRPr>
          </a:p>
          <a:p>
            <a:pPr marL="0" indent="0" algn="r" rtl="1">
              <a:buNone/>
            </a:pPr>
            <a:r>
              <a:rPr lang="en-US" b="1" dirty="0">
                <a:solidFill>
                  <a:srgbClr val="C00000"/>
                </a:solidFill>
              </a:rPr>
              <a:t>(</a:t>
            </a:r>
            <a:r>
              <a:rPr lang="en-US" b="1" dirty="0" smtClean="0">
                <a:solidFill>
                  <a:srgbClr val="C00000"/>
                </a:solidFill>
              </a:rPr>
              <a:t> </a:t>
            </a:r>
            <a:r>
              <a:rPr lang="en-US" b="1" dirty="0" err="1" smtClean="0">
                <a:solidFill>
                  <a:srgbClr val="C00000"/>
                </a:solidFill>
              </a:rPr>
              <a:t>EpA</a:t>
            </a:r>
            <a:r>
              <a:rPr lang="en-US" b="1" dirty="0" smtClean="0">
                <a:solidFill>
                  <a:srgbClr val="C00000"/>
                </a:solidFill>
              </a:rPr>
              <a:t>)</a:t>
            </a:r>
          </a:p>
          <a:p>
            <a:pPr marL="0" indent="0" algn="r" rtl="1">
              <a:buNone/>
            </a:pPr>
            <a:r>
              <a:rPr lang="fa-IR" dirty="0"/>
              <a:t>ایکوزاپنتا انوئیک </a:t>
            </a:r>
            <a:r>
              <a:rPr lang="fa-IR" dirty="0" smtClean="0"/>
              <a:t>اسید</a:t>
            </a:r>
          </a:p>
          <a:p>
            <a:pPr marL="0" indent="0" algn="r" rtl="1">
              <a:buNone/>
            </a:pPr>
            <a:r>
              <a:rPr lang="en-US" dirty="0"/>
              <a:t>C</a:t>
            </a:r>
            <a:r>
              <a:rPr lang="en-US" baseline="-25000" dirty="0"/>
              <a:t>20</a:t>
            </a:r>
            <a:r>
              <a:rPr lang="en-US" dirty="0"/>
              <a:t>H</a:t>
            </a:r>
            <a:r>
              <a:rPr lang="en-US" baseline="-25000" dirty="0"/>
              <a:t>30</a:t>
            </a:r>
            <a:r>
              <a:rPr lang="en-US" dirty="0"/>
              <a:t>O</a:t>
            </a:r>
            <a:r>
              <a:rPr lang="en-US" baseline="-25000" dirty="0"/>
              <a:t>2</a:t>
            </a:r>
            <a:endParaRPr lang="fa-IR" b="1" dirty="0">
              <a:solidFill>
                <a:srgbClr val="C00000"/>
              </a:solidFill>
            </a:endParaRPr>
          </a:p>
          <a:p>
            <a:pPr marL="0" indent="0" algn="r" rtl="1">
              <a:buNone/>
            </a:pPr>
            <a:endParaRPr lang="fa-IR" b="1" dirty="0">
              <a:solidFill>
                <a:srgbClr val="C00000"/>
              </a:solidFill>
            </a:endParaRPr>
          </a:p>
          <a:p>
            <a:pPr marL="0" indent="0" algn="r" rtl="1">
              <a:buNone/>
            </a:pPr>
            <a:r>
              <a:rPr lang="fa-IR" b="1" dirty="0" smtClean="0">
                <a:solidFill>
                  <a:srgbClr val="C00000"/>
                </a:solidFill>
              </a:rPr>
              <a:t>دوکوزانوئیک اسید :</a:t>
            </a:r>
            <a:endParaRPr lang="en-US" b="1" dirty="0" smtClean="0">
              <a:solidFill>
                <a:srgbClr val="C00000"/>
              </a:solidFill>
            </a:endParaRPr>
          </a:p>
          <a:p>
            <a:pPr marL="0" indent="0" algn="r" rtl="1">
              <a:buNone/>
            </a:pPr>
            <a:r>
              <a:rPr lang="en-US" b="1" dirty="0" smtClean="0">
                <a:solidFill>
                  <a:srgbClr val="C00000"/>
                </a:solidFill>
              </a:rPr>
              <a:t>(DHA)</a:t>
            </a:r>
          </a:p>
          <a:p>
            <a:pPr marL="0" indent="0" algn="r" rtl="1">
              <a:buNone/>
            </a:pPr>
            <a:endParaRPr lang="en-US" b="1" dirty="0">
              <a:solidFill>
                <a:srgbClr val="C00000"/>
              </a:solidFill>
            </a:endParaRPr>
          </a:p>
          <a:p>
            <a:pPr marL="0" indent="0" algn="r" rtl="1">
              <a:buNone/>
            </a:pPr>
            <a:r>
              <a:rPr lang="fa-IR" dirty="0"/>
              <a:t>دوکوز اهگزا انوئیک </a:t>
            </a:r>
            <a:r>
              <a:rPr lang="fa-IR" dirty="0" smtClean="0"/>
              <a:t>اسید</a:t>
            </a:r>
            <a:endParaRPr lang="en-US" dirty="0" smtClean="0"/>
          </a:p>
          <a:p>
            <a:pPr marL="0" indent="0" algn="r" rtl="1">
              <a:buNone/>
            </a:pPr>
            <a:r>
              <a:rPr lang="en-US" dirty="0"/>
              <a:t>C</a:t>
            </a:r>
            <a:r>
              <a:rPr lang="en-US" baseline="-25000" dirty="0"/>
              <a:t>22</a:t>
            </a:r>
            <a:r>
              <a:rPr lang="en-US" dirty="0"/>
              <a:t>H</a:t>
            </a:r>
            <a:r>
              <a:rPr lang="en-US" baseline="-25000" dirty="0"/>
              <a:t>32</a:t>
            </a:r>
            <a:r>
              <a:rPr lang="en-US" dirty="0"/>
              <a:t>O</a:t>
            </a:r>
            <a:r>
              <a:rPr lang="en-US" baseline="-25000" dirty="0"/>
              <a:t>2</a:t>
            </a:r>
            <a:endParaRPr lang="en-US" b="1" dirty="0">
              <a:solidFill>
                <a:srgbClr val="C0000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885826"/>
            <a:ext cx="1457325" cy="77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descr="C:\Users\Elnaz\Desktop\ابرو\وووووووووو.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50976"/>
            <a:ext cx="5486400" cy="2046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727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Elnaz\Desktop\ابرو\ئئئئئئئئ.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1435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191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Elnaz\Desktop\ابرو\رررررررررررررررر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499349" cy="562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23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28600"/>
            <a:ext cx="8686800" cy="6477000"/>
          </a:xfrm>
        </p:spPr>
        <p:txBody>
          <a:bodyPr/>
          <a:lstStyle/>
          <a:p>
            <a:pPr marL="0" indent="0" algn="r" rtl="1">
              <a:buNone/>
            </a:pPr>
            <a:r>
              <a:rPr lang="fa-IR" b="1" dirty="0" smtClean="0">
                <a:solidFill>
                  <a:srgbClr val="C00000"/>
                </a:solidFill>
              </a:rPr>
              <a:t>لیپید ها : </a:t>
            </a:r>
            <a:r>
              <a:rPr lang="en-US" b="1" dirty="0" smtClean="0">
                <a:solidFill>
                  <a:srgbClr val="C00000"/>
                </a:solidFill>
              </a:rPr>
              <a:t>lipids </a:t>
            </a:r>
          </a:p>
          <a:p>
            <a:pPr marL="0" indent="0" algn="r" rtl="1">
              <a:buNone/>
            </a:pPr>
            <a:r>
              <a:rPr lang="fa-IR" sz="1800" dirty="0" smtClean="0">
                <a:solidFill>
                  <a:schemeClr val="tx1"/>
                </a:solidFill>
              </a:rPr>
              <a:t>ترکیباتی که از ارگانیسم های زنده قابل استخراج بوده همگی یک خاصیت مشترک دارند یعنی در آب حل نمیشوند. در حلال های آلی ( مثل : اتر- بنزن – کلروفرم ) حل میشوند یعنی ترکیباتی </a:t>
            </a:r>
            <a:r>
              <a:rPr lang="fa-IR" sz="1800" b="1" dirty="0" smtClean="0">
                <a:solidFill>
                  <a:schemeClr val="tx1"/>
                </a:solidFill>
              </a:rPr>
              <a:t>هیدروفوب</a:t>
            </a:r>
            <a:r>
              <a:rPr lang="fa-IR" sz="1800" dirty="0" smtClean="0">
                <a:solidFill>
                  <a:schemeClr val="tx1"/>
                </a:solidFill>
              </a:rPr>
              <a:t> هستند. طیف وسیعی هستند که از لحاظ ساختمانی از کربوهیدرات و پروتئین ها ساختمان ساده تری دارند.</a:t>
            </a:r>
          </a:p>
          <a:p>
            <a:pPr marL="0" indent="0" algn="r" rtl="1">
              <a:buNone/>
            </a:pPr>
            <a:r>
              <a:rPr lang="fa-IR" sz="1800" dirty="0" smtClean="0">
                <a:solidFill>
                  <a:schemeClr val="tx1"/>
                </a:solidFill>
              </a:rPr>
              <a:t>دارای 3 عملکرد بیولوژیکی است:</a:t>
            </a:r>
          </a:p>
          <a:p>
            <a:pPr marL="342900" indent="-342900" algn="r" rtl="1">
              <a:buClrTx/>
              <a:buFont typeface="+mj-lt"/>
              <a:buAutoNum type="arabicParenR"/>
            </a:pPr>
            <a:r>
              <a:rPr lang="fa-IR" sz="1800" b="1" dirty="0" smtClean="0">
                <a:solidFill>
                  <a:schemeClr val="tx1"/>
                </a:solidFill>
              </a:rPr>
              <a:t>نقش ساختمانی : بخش مهمی از غشاء های سلولی در میکروارگانیسم ها و ماکروارگانیسم ها</a:t>
            </a:r>
          </a:p>
          <a:p>
            <a:pPr marL="342900" indent="-342900" algn="r" rtl="1">
              <a:buClrTx/>
              <a:buFont typeface="+mj-lt"/>
              <a:buAutoNum type="arabicParenR"/>
            </a:pPr>
            <a:r>
              <a:rPr lang="fa-IR" sz="1800" b="1" dirty="0" smtClean="0">
                <a:solidFill>
                  <a:schemeClr val="tx1"/>
                </a:solidFill>
              </a:rPr>
              <a:t>نقش ذخیره ای : به دلیل دارای ساختمان فشرده منبع مناسب ذخیره انرژی </a:t>
            </a:r>
          </a:p>
          <a:p>
            <a:pPr marL="342900" indent="-342900" algn="r" rtl="1">
              <a:buClrTx/>
              <a:buFont typeface="+mj-lt"/>
              <a:buAutoNum type="arabicParenR"/>
            </a:pPr>
            <a:r>
              <a:rPr lang="fa-IR" sz="1800" b="1" dirty="0" smtClean="0">
                <a:solidFill>
                  <a:schemeClr val="tx1"/>
                </a:solidFill>
              </a:rPr>
              <a:t>نقش متابولیکی : برخی ویتامین ها </a:t>
            </a:r>
            <a:r>
              <a:rPr lang="en-US" sz="1800" b="1" dirty="0" smtClean="0">
                <a:solidFill>
                  <a:schemeClr val="tx1"/>
                </a:solidFill>
              </a:rPr>
              <a:t>(A-D-K-E) </a:t>
            </a:r>
            <a:r>
              <a:rPr lang="fa-IR" sz="1800" b="1" dirty="0" smtClean="0">
                <a:solidFill>
                  <a:schemeClr val="tx1"/>
                </a:solidFill>
              </a:rPr>
              <a:t> و برخی هورمون ها ساختار لیپیدی دارند.</a:t>
            </a:r>
          </a:p>
          <a:p>
            <a:pPr marL="342900" indent="-342900" algn="r" rtl="1">
              <a:buClrTx/>
              <a:buFont typeface="+mj-lt"/>
              <a:buAutoNum type="arabicParenR"/>
            </a:pPr>
            <a:endParaRPr lang="fa-IR" sz="1800" b="1" dirty="0">
              <a:solidFill>
                <a:schemeClr val="tx1"/>
              </a:solidFill>
            </a:endParaRPr>
          </a:p>
          <a:p>
            <a:pPr marL="0" indent="0" algn="r" rtl="1">
              <a:buClrTx/>
              <a:buNone/>
            </a:pPr>
            <a:r>
              <a:rPr lang="fa-IR" sz="1800" dirty="0" smtClean="0">
                <a:solidFill>
                  <a:schemeClr val="tx1"/>
                </a:solidFill>
              </a:rPr>
              <a:t>برخی ترکیبات اساس حلالیت شبیه به لیپید ها </a:t>
            </a:r>
          </a:p>
          <a:p>
            <a:pPr marL="0" indent="0" algn="r" rtl="1">
              <a:buClrTx/>
              <a:buNone/>
            </a:pPr>
            <a:r>
              <a:rPr lang="fa-IR" sz="1800" dirty="0" smtClean="0">
                <a:solidFill>
                  <a:schemeClr val="tx1"/>
                </a:solidFill>
              </a:rPr>
              <a:t>دارند ولی به دلیل اینکه منباء موجود زنده </a:t>
            </a:r>
          </a:p>
          <a:p>
            <a:pPr marL="0" indent="0" algn="r" rtl="1">
              <a:buClrTx/>
              <a:buNone/>
            </a:pPr>
            <a:r>
              <a:rPr lang="fa-IR" sz="1800" dirty="0" smtClean="0">
                <a:solidFill>
                  <a:schemeClr val="tx1"/>
                </a:solidFill>
              </a:rPr>
              <a:t>ندارند جزء لیپید ها طبقه بندی نمیشوند. </a:t>
            </a:r>
          </a:p>
          <a:p>
            <a:pPr marL="0" indent="0" algn="r" rtl="1">
              <a:buClrTx/>
              <a:buNone/>
            </a:pPr>
            <a:r>
              <a:rPr lang="fa-IR" sz="1800" dirty="0" smtClean="0">
                <a:solidFill>
                  <a:schemeClr val="tx1"/>
                </a:solidFill>
              </a:rPr>
              <a:t>و در مقابل برخی ترکیبات هستند که جزء </a:t>
            </a:r>
          </a:p>
          <a:p>
            <a:pPr marL="0" indent="0" algn="r" rtl="1">
              <a:buClrTx/>
              <a:buNone/>
            </a:pPr>
            <a:r>
              <a:rPr lang="fa-IR" sz="1800" dirty="0" smtClean="0">
                <a:solidFill>
                  <a:schemeClr val="tx1"/>
                </a:solidFill>
              </a:rPr>
              <a:t>طبقه بندی لیپید ها هستند </a:t>
            </a:r>
          </a:p>
          <a:p>
            <a:pPr marL="0" indent="0" algn="r" rtl="1">
              <a:buClrTx/>
              <a:buNone/>
            </a:pPr>
            <a:r>
              <a:rPr lang="fa-IR" sz="1800" dirty="0" smtClean="0">
                <a:solidFill>
                  <a:schemeClr val="tx1"/>
                </a:solidFill>
              </a:rPr>
              <a:t>(اسید های چرب کوتاه زنجیر ) </a:t>
            </a:r>
          </a:p>
          <a:p>
            <a:pPr marL="0" indent="0" algn="r" rtl="1">
              <a:buClrTx/>
              <a:buNone/>
            </a:pPr>
            <a:r>
              <a:rPr lang="fa-IR" sz="1800" dirty="0" smtClean="0">
                <a:solidFill>
                  <a:schemeClr val="tx1"/>
                </a:solidFill>
              </a:rPr>
              <a:t>ولی محلول در آب هستند.</a:t>
            </a:r>
          </a:p>
          <a:p>
            <a:pPr marL="0" indent="0" algn="r" rtl="1">
              <a:buClrTx/>
              <a:buNone/>
            </a:pPr>
            <a:endParaRPr lang="en-US" sz="1800" b="1" dirty="0" smtClean="0">
              <a:solidFill>
                <a:schemeClr val="tx1"/>
              </a:solidFill>
            </a:endParaRPr>
          </a:p>
        </p:txBody>
      </p:sp>
      <p:pic>
        <p:nvPicPr>
          <p:cNvPr id="1027" name="Picture 3" descr="C:\Users\Elnaz\Desktop\ابرو\ددددددددددد.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23290"/>
            <a:ext cx="4438449" cy="291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72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Elnaz\Desktop\ابرو\ذذذذذذ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3246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Elnaz\Desktop\ابرو\اااااااااااا.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76600"/>
            <a:ext cx="6324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046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8610599" cy="6248400"/>
          </a:xfrm>
        </p:spPr>
        <p:txBody>
          <a:bodyPr/>
          <a:lstStyle/>
          <a:p>
            <a:pPr marL="0" indent="0" algn="r" rtl="1">
              <a:buNone/>
            </a:pPr>
            <a:r>
              <a:rPr lang="fa-IR" b="1" dirty="0" smtClean="0">
                <a:solidFill>
                  <a:srgbClr val="C00000"/>
                </a:solidFill>
              </a:rPr>
              <a:t>طبقه بندی لیپید ها :</a:t>
            </a:r>
          </a:p>
          <a:p>
            <a:pPr marL="0" indent="0" algn="r" rtl="1">
              <a:buNone/>
            </a:pPr>
            <a:r>
              <a:rPr lang="fa-IR" sz="1800" dirty="0" smtClean="0">
                <a:solidFill>
                  <a:schemeClr val="tx1"/>
                </a:solidFill>
              </a:rPr>
              <a:t>بر اساس فراورده ای آبکافتشان به 3 دسته تقسیم میشوند:</a:t>
            </a:r>
          </a:p>
          <a:p>
            <a:pPr marL="342900" indent="-342900" algn="r" rtl="1">
              <a:buClrTx/>
              <a:buFont typeface="+mj-lt"/>
              <a:buAutoNum type="arabicParenR"/>
            </a:pPr>
            <a:r>
              <a:rPr lang="fa-IR" sz="1800" b="1" u="sng" dirty="0" smtClean="0">
                <a:solidFill>
                  <a:schemeClr val="tx1"/>
                </a:solidFill>
              </a:rPr>
              <a:t>لیپید ساده : </a:t>
            </a:r>
            <a:r>
              <a:rPr lang="fa-IR" sz="1800" dirty="0" smtClean="0">
                <a:solidFill>
                  <a:schemeClr val="tx1"/>
                </a:solidFill>
              </a:rPr>
              <a:t>در اثر هیدرولیز این گروه تنها اسید چرب و یک الکل ( عمدتا گلیسرول ) آزاد میشود. مثل : روغن – چربی ( تری آسیل گلیسرول )- موم – استر اسید های چرب - ......</a:t>
            </a:r>
          </a:p>
          <a:p>
            <a:pPr marL="342900" indent="-342900" algn="r" rtl="1">
              <a:buClrTx/>
              <a:buFont typeface="+mj-lt"/>
              <a:buAutoNum type="arabicParenR"/>
            </a:pPr>
            <a:r>
              <a:rPr lang="fa-IR" sz="1800" b="1" u="sng" dirty="0" smtClean="0">
                <a:solidFill>
                  <a:schemeClr val="tx1"/>
                </a:solidFill>
              </a:rPr>
              <a:t>لیپید های مرکب : </a:t>
            </a:r>
            <a:r>
              <a:rPr lang="fa-IR" sz="1800" dirty="0" smtClean="0">
                <a:solidFill>
                  <a:schemeClr val="tx1"/>
                </a:solidFill>
              </a:rPr>
              <a:t>در اثر هیدرولیزشان علاوه بر اسید چرب و الکل حداقل یک تر کیب دیگر آزاد میشود. مثل: گلیسرو فسفولیپید ها – اسفنگو فسفو لیپید ها..... به دلیل داشتن گروه فسفاتی یا کربوهیدراتی لیپید های قطبی گفته میشوند . دارای هر دو بخش هیدروفیل و هیدروفوب هستند بنابراین دارای خاصیت فعال سطحی هستند.</a:t>
            </a:r>
          </a:p>
          <a:p>
            <a:pPr marL="342900" indent="-342900" algn="r" rtl="1">
              <a:buClrTx/>
              <a:buFont typeface="+mj-lt"/>
              <a:buAutoNum type="arabicParenR"/>
            </a:pPr>
            <a:r>
              <a:rPr lang="fa-IR" sz="1800" b="1" u="sng" dirty="0" smtClean="0">
                <a:solidFill>
                  <a:schemeClr val="tx1"/>
                </a:solidFill>
              </a:rPr>
              <a:t>لیپید های مشتق شده : </a:t>
            </a:r>
            <a:r>
              <a:rPr lang="fa-IR" sz="1800" dirty="0" smtClean="0">
                <a:solidFill>
                  <a:schemeClr val="tx1"/>
                </a:solidFill>
              </a:rPr>
              <a:t>ساختاری متفاوت از دو گروه قبل دارند و دارای 2 بخش هستند :</a:t>
            </a:r>
          </a:p>
          <a:p>
            <a:pPr marL="342900" indent="-342900" algn="r" rtl="1">
              <a:buClr>
                <a:srgbClr val="C00000"/>
              </a:buClr>
              <a:buFont typeface="+mj-lt"/>
              <a:buAutoNum type="alphaLcParenR"/>
            </a:pPr>
            <a:r>
              <a:rPr lang="fa-IR" sz="1800" b="1" dirty="0" smtClean="0">
                <a:solidFill>
                  <a:schemeClr val="tx1"/>
                </a:solidFill>
              </a:rPr>
              <a:t>دسته ای که در اثر هیدرولیز لیپید های دیگر مشتق شده اند . مثل : اسید های چرب آزاد – الکل های چرب – گلیسرول ..</a:t>
            </a:r>
          </a:p>
          <a:p>
            <a:pPr marL="342900" indent="-342900" algn="r" rtl="1">
              <a:buClr>
                <a:srgbClr val="C00000"/>
              </a:buClr>
              <a:buFont typeface="+mj-lt"/>
              <a:buAutoNum type="alphaLcParenR"/>
            </a:pPr>
            <a:r>
              <a:rPr lang="fa-IR" sz="1800" b="1" dirty="0" smtClean="0">
                <a:solidFill>
                  <a:schemeClr val="tx1"/>
                </a:solidFill>
              </a:rPr>
              <a:t>دسته ای که اساسا ساختمانی مستقل دارند .مثل : ویتامین های محلول در چربی – استرول – هیدروکربن ها- کارتنوئید ها </a:t>
            </a:r>
          </a:p>
          <a:p>
            <a:pPr marL="342900" indent="-342900" algn="r" rtl="1">
              <a:buClrTx/>
              <a:buFont typeface="+mj-lt"/>
              <a:buAutoNum type="arabicParenR"/>
            </a:pPr>
            <a:endParaRPr lang="en-US" sz="1800" dirty="0">
              <a:solidFill>
                <a:schemeClr val="tx1"/>
              </a:solidFill>
            </a:endParaRPr>
          </a:p>
        </p:txBody>
      </p:sp>
      <p:pic>
        <p:nvPicPr>
          <p:cNvPr id="2050" name="Picture 2" descr="C:\Users\Elnaz\Desktop\ابرو\ث.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267200"/>
            <a:ext cx="3733800" cy="246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55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28600"/>
            <a:ext cx="8686800" cy="6400800"/>
          </a:xfrm>
          <a:ln>
            <a:solidFill>
              <a:schemeClr val="accent1"/>
            </a:solidFill>
          </a:ln>
        </p:spPr>
        <p:txBody>
          <a:bodyPr/>
          <a:lstStyle/>
          <a:p>
            <a:pPr marL="0" indent="0" algn="r" rtl="1">
              <a:buNone/>
            </a:pPr>
            <a:r>
              <a:rPr lang="fa-IR" b="1" dirty="0" smtClean="0">
                <a:solidFill>
                  <a:srgbClr val="C00000"/>
                </a:solidFill>
              </a:rPr>
              <a:t>اسید های چرب :</a:t>
            </a:r>
          </a:p>
          <a:p>
            <a:pPr marL="0" indent="0" algn="r" rtl="1">
              <a:buNone/>
            </a:pPr>
            <a:r>
              <a:rPr lang="fa-IR" sz="1800" dirty="0" smtClean="0">
                <a:solidFill>
                  <a:schemeClr val="tx1"/>
                </a:solidFill>
              </a:rPr>
              <a:t>همان اسید های آلی هستند.حداقل داری 4 کربن هستند. و خطی (نرمال ) یا منشعب ( ایزو )میباشند .در طبیعت بیشتر فرم نرمال یعنی خطی و جود دارد.اکثرا زوج کربن هستند. به صورت اشباع یا غیر اشباع میباشند در طبیعت بیشتر فرم غیر اشباع و جود دارد.</a:t>
            </a:r>
          </a:p>
          <a:p>
            <a:pPr marL="0" indent="0" algn="r" rtl="1">
              <a:buNone/>
            </a:pPr>
            <a:r>
              <a:rPr lang="fa-IR" sz="1800" dirty="0" smtClean="0">
                <a:solidFill>
                  <a:schemeClr val="tx1"/>
                </a:solidFill>
              </a:rPr>
              <a:t>انواع غیر اشباع به 2 فرم موجود هستند.</a:t>
            </a:r>
          </a:p>
          <a:p>
            <a:pPr marL="342900" indent="-342900" algn="r" rtl="1">
              <a:buClrTx/>
              <a:buFont typeface="+mj-lt"/>
              <a:buAutoNum type="arabicParenR"/>
            </a:pPr>
            <a:r>
              <a:rPr lang="fa-IR" sz="1800" b="1" dirty="0" smtClean="0">
                <a:solidFill>
                  <a:schemeClr val="tx1"/>
                </a:solidFill>
              </a:rPr>
              <a:t>سیس</a:t>
            </a:r>
            <a:r>
              <a:rPr lang="fa-IR" sz="1800" dirty="0" smtClean="0">
                <a:solidFill>
                  <a:schemeClr val="tx1"/>
                </a:solidFill>
              </a:rPr>
              <a:t> : نامتقارن ( در طبیعت اسید های چرب به این شکل هستند )</a:t>
            </a:r>
          </a:p>
          <a:p>
            <a:pPr marL="342900" indent="-342900" algn="r" rtl="1">
              <a:buClrTx/>
              <a:buFont typeface="+mj-lt"/>
              <a:buAutoNum type="arabicParenR"/>
            </a:pPr>
            <a:r>
              <a:rPr lang="fa-IR" sz="1800" b="1" dirty="0" smtClean="0">
                <a:solidFill>
                  <a:schemeClr val="tx1"/>
                </a:solidFill>
              </a:rPr>
              <a:t>ترانس</a:t>
            </a:r>
            <a:r>
              <a:rPr lang="fa-IR" sz="1800" dirty="0" smtClean="0">
                <a:solidFill>
                  <a:schemeClr val="tx1"/>
                </a:solidFill>
              </a:rPr>
              <a:t> : متقارن </a:t>
            </a:r>
          </a:p>
          <a:p>
            <a:pPr marL="0" indent="0" algn="r" rtl="1">
              <a:buClrTx/>
              <a:buNone/>
            </a:pPr>
            <a:r>
              <a:rPr lang="fa-IR" sz="1800" dirty="0">
                <a:solidFill>
                  <a:schemeClr val="tx1"/>
                </a:solidFill>
              </a:rPr>
              <a:t> </a:t>
            </a:r>
            <a:r>
              <a:rPr lang="fa-IR" sz="1800" dirty="0" smtClean="0">
                <a:solidFill>
                  <a:schemeClr val="tx1"/>
                </a:solidFill>
              </a:rPr>
              <a:t>اسید های چرب آزاد همانند اسید های الی دارای ساختار کلی مقابل میباشند.</a:t>
            </a:r>
          </a:p>
          <a:p>
            <a:pPr marL="0" indent="0" algn="r" rtl="1">
              <a:buClrTx/>
              <a:buNone/>
            </a:pPr>
            <a:r>
              <a:rPr lang="fa-IR" sz="1800" dirty="0" smtClean="0">
                <a:solidFill>
                  <a:schemeClr val="tx1"/>
                </a:solidFill>
              </a:rPr>
              <a:t>دارای 2 سر میباشند: (ترکیب امفی پاتیک)</a:t>
            </a:r>
          </a:p>
          <a:p>
            <a:pPr marL="342900" indent="-342900" algn="r" rtl="1">
              <a:buClrTx/>
              <a:buFont typeface="+mj-lt"/>
              <a:buAutoNum type="arabicParenR"/>
            </a:pPr>
            <a:r>
              <a:rPr lang="fa-IR" sz="1800" b="1" dirty="0" smtClean="0">
                <a:solidFill>
                  <a:schemeClr val="tx1"/>
                </a:solidFill>
              </a:rPr>
              <a:t>سر قطبی </a:t>
            </a:r>
            <a:r>
              <a:rPr lang="fa-IR" sz="1800" dirty="0" smtClean="0">
                <a:solidFill>
                  <a:schemeClr val="tx1"/>
                </a:solidFill>
              </a:rPr>
              <a:t>( سر کربوکسیلیک )</a:t>
            </a:r>
          </a:p>
          <a:p>
            <a:pPr marL="342900" indent="-342900" algn="r" rtl="1">
              <a:buClrTx/>
              <a:buFont typeface="+mj-lt"/>
              <a:buAutoNum type="arabicParenR"/>
            </a:pPr>
            <a:r>
              <a:rPr lang="fa-IR" sz="1800" b="1" dirty="0" smtClean="0">
                <a:solidFill>
                  <a:schemeClr val="tx1"/>
                </a:solidFill>
              </a:rPr>
              <a:t>سر غیر قطبی </a:t>
            </a:r>
            <a:r>
              <a:rPr lang="fa-IR" sz="1800" dirty="0" smtClean="0">
                <a:solidFill>
                  <a:schemeClr val="tx1"/>
                </a:solidFill>
              </a:rPr>
              <a:t>( زنجیره هیدروکربنی )</a:t>
            </a:r>
          </a:p>
          <a:p>
            <a:pPr marL="0" indent="0" algn="r" rtl="1">
              <a:buClrTx/>
              <a:buNone/>
            </a:pPr>
            <a:endParaRPr lang="fa-IR" sz="1800" dirty="0">
              <a:solidFill>
                <a:schemeClr val="tx1"/>
              </a:solidFill>
            </a:endParaRPr>
          </a:p>
          <a:p>
            <a:pPr marL="0" indent="0" algn="r" rtl="1">
              <a:buClrTx/>
              <a:buNone/>
            </a:pPr>
            <a:r>
              <a:rPr lang="fa-IR" sz="1400" dirty="0" smtClean="0">
                <a:solidFill>
                  <a:schemeClr val="tx1"/>
                </a:solidFill>
              </a:rPr>
              <a:t>ولی ساختار کلی اسید های چرب به طورت ترکیبی قطبی است </a:t>
            </a:r>
          </a:p>
          <a:p>
            <a:pPr marL="0" indent="0" algn="r" rtl="1">
              <a:buClrTx/>
              <a:buNone/>
            </a:pPr>
            <a:r>
              <a:rPr lang="fa-IR" sz="1400" dirty="0" smtClean="0">
                <a:solidFill>
                  <a:schemeClr val="tx1"/>
                </a:solidFill>
              </a:rPr>
              <a:t>چون خاصیت هیدروفیلی جزئی است.</a:t>
            </a:r>
          </a:p>
          <a:p>
            <a:pPr marL="0" indent="0" algn="r" rtl="1">
              <a:buClrTx/>
              <a:buNone/>
            </a:pPr>
            <a:r>
              <a:rPr lang="fa-IR" sz="1400" dirty="0">
                <a:solidFill>
                  <a:schemeClr val="tx1"/>
                </a:solidFill>
              </a:rPr>
              <a:t> </a:t>
            </a:r>
            <a:r>
              <a:rPr lang="fa-IR" sz="1400" dirty="0" smtClean="0">
                <a:solidFill>
                  <a:schemeClr val="tx1"/>
                </a:solidFill>
              </a:rPr>
              <a:t>دارای دو گروه اصلی است :</a:t>
            </a:r>
          </a:p>
          <a:p>
            <a:pPr marL="342900" indent="-342900" algn="r" rtl="1">
              <a:buClrTx/>
              <a:buFont typeface="+mj-lt"/>
              <a:buAutoNum type="arabicParenR"/>
            </a:pPr>
            <a:r>
              <a:rPr lang="fa-IR" sz="1800" b="1" dirty="0" smtClean="0">
                <a:solidFill>
                  <a:schemeClr val="tx1"/>
                </a:solidFill>
              </a:rPr>
              <a:t>اسید های چرب اشباع</a:t>
            </a:r>
          </a:p>
          <a:p>
            <a:pPr marL="342900" indent="-342900" algn="r" rtl="1">
              <a:buClrTx/>
              <a:buFont typeface="+mj-lt"/>
              <a:buAutoNum type="arabicParenR"/>
            </a:pPr>
            <a:r>
              <a:rPr lang="fa-IR" sz="1800" b="1" dirty="0" smtClean="0">
                <a:solidFill>
                  <a:schemeClr val="tx1"/>
                </a:solidFill>
              </a:rPr>
              <a:t>اسید های چرب غیر اشباع</a:t>
            </a:r>
          </a:p>
        </p:txBody>
      </p:sp>
      <p:pic>
        <p:nvPicPr>
          <p:cNvPr id="3074" name="Picture 2" descr="C:\Users\Elnaz\Desktop\ابرو\ززززززززز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40" y="1371600"/>
            <a:ext cx="2476959" cy="13525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lnaz\Desktop\ابرو\ذذذذذذذ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863" y="5634288"/>
            <a:ext cx="4076701"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Elnaz\Desktop\ابرو\تتتتتتتت.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040" y="4399935"/>
            <a:ext cx="3475988" cy="233424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Elnaz\Desktop\ابرو\ظظظظظظظظظ.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040" y="3028949"/>
            <a:ext cx="447675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8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28600"/>
            <a:ext cx="8686800" cy="6324600"/>
          </a:xfrm>
        </p:spPr>
        <p:txBody>
          <a:bodyPr/>
          <a:lstStyle/>
          <a:p>
            <a:pPr marL="0" indent="0" algn="r" rtl="1">
              <a:buNone/>
            </a:pPr>
            <a:r>
              <a:rPr lang="fa-IR" b="1" dirty="0" smtClean="0">
                <a:solidFill>
                  <a:srgbClr val="C00000"/>
                </a:solidFill>
              </a:rPr>
              <a:t>اسید های چرب اشباع :</a:t>
            </a:r>
          </a:p>
          <a:p>
            <a:pPr marL="0" indent="0" algn="r" rtl="1">
              <a:buNone/>
            </a:pPr>
            <a:r>
              <a:rPr lang="fa-IR" sz="1800" dirty="0" smtClean="0">
                <a:solidFill>
                  <a:schemeClr val="tx1"/>
                </a:solidFill>
              </a:rPr>
              <a:t>در ساختارشان تمام ظرفیت های کربن توسط هیدروژن اشباع شده است.</a:t>
            </a:r>
          </a:p>
          <a:p>
            <a:pPr marL="0" indent="0" algn="r" rtl="1">
              <a:buNone/>
            </a:pPr>
            <a:r>
              <a:rPr lang="fa-IR" sz="1800" dirty="0" smtClean="0">
                <a:solidFill>
                  <a:schemeClr val="tx1"/>
                </a:solidFill>
              </a:rPr>
              <a:t>همگی دارای ساختار مقابل هستند.</a:t>
            </a:r>
          </a:p>
          <a:p>
            <a:pPr marL="0" indent="0" algn="r" rtl="1">
              <a:buNone/>
            </a:pPr>
            <a:r>
              <a:rPr lang="fa-IR" sz="1800" dirty="0" smtClean="0">
                <a:solidFill>
                  <a:schemeClr val="tx1"/>
                </a:solidFill>
              </a:rPr>
              <a:t>به نسبت اسید های چرب غیر اشباع با تعداد کربن برابر دارای :</a:t>
            </a:r>
          </a:p>
          <a:p>
            <a:pPr algn="r" rtl="1">
              <a:buClr>
                <a:srgbClr val="C00000"/>
              </a:buClr>
              <a:buFont typeface="Wingdings" panose="05000000000000000000" pitchFamily="2" charset="2"/>
              <a:buChar char="q"/>
            </a:pPr>
            <a:r>
              <a:rPr lang="fa-IR" sz="1800" dirty="0" smtClean="0">
                <a:solidFill>
                  <a:schemeClr val="tx1"/>
                </a:solidFill>
              </a:rPr>
              <a:t>نقطه ذوب خیلی بالاتر</a:t>
            </a:r>
          </a:p>
          <a:p>
            <a:pPr algn="r" rtl="1">
              <a:buClr>
                <a:srgbClr val="C00000"/>
              </a:buClr>
              <a:buFont typeface="Wingdings" panose="05000000000000000000" pitchFamily="2" charset="2"/>
              <a:buChar char="q"/>
            </a:pPr>
            <a:r>
              <a:rPr lang="fa-IR" sz="1800" dirty="0" smtClean="0">
                <a:solidFill>
                  <a:schemeClr val="tx1"/>
                </a:solidFill>
              </a:rPr>
              <a:t>فرمول عمومی :</a:t>
            </a:r>
          </a:p>
          <a:p>
            <a:pPr algn="r" rtl="1">
              <a:buClr>
                <a:srgbClr val="C00000"/>
              </a:buClr>
              <a:buFont typeface="Wingdings" panose="05000000000000000000" pitchFamily="2" charset="2"/>
              <a:buChar char="q"/>
            </a:pPr>
            <a:r>
              <a:rPr lang="fa-IR" sz="1800" dirty="0" smtClean="0">
                <a:solidFill>
                  <a:schemeClr val="tx1"/>
                </a:solidFill>
              </a:rPr>
              <a:t>نام گذاری طبق طریقه مقابل   :                      </a:t>
            </a:r>
            <a:r>
              <a:rPr lang="fa-IR" sz="2000" b="1" u="sng" dirty="0" smtClean="0">
                <a:solidFill>
                  <a:schemeClr val="accent3">
                    <a:lumMod val="50000"/>
                  </a:schemeClr>
                </a:solidFill>
              </a:rPr>
              <a:t> تعداد اتم های کربن به زبان یونانی + آنوئیک اسید </a:t>
            </a:r>
          </a:p>
          <a:p>
            <a:pPr marL="0" indent="0" algn="r" rtl="1">
              <a:buClr>
                <a:srgbClr val="C00000"/>
              </a:buClr>
              <a:buNone/>
            </a:pPr>
            <a:endParaRPr lang="en-US" sz="1800" b="1" u="sng" dirty="0">
              <a:solidFill>
                <a:schemeClr val="accent3">
                  <a:lumMod val="5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4839"/>
            <a:ext cx="2714625"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779" y="1832344"/>
            <a:ext cx="866775" cy="42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6601326" y="1959806"/>
            <a:ext cx="533400" cy="31789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3352800" y="912020"/>
            <a:ext cx="2719387" cy="3071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02" name="Picture 6" descr="C:\Users\Elnaz\Desktop\ابرو\طططططططط.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124200"/>
            <a:ext cx="3499643" cy="2274768"/>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Elnaz\Desktop\ابرو\ئئئئ.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2493" y="3112168"/>
            <a:ext cx="4170149"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565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0772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2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lnaz\Desktop\ابرو\دددددددد.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13735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092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977</TotalTime>
  <Words>904</Words>
  <Application>Microsoft Office PowerPoint</Application>
  <PresentationFormat>On-screen Show (4:3)</PresentationFormat>
  <Paragraphs>118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Elnaz</dc:creator>
  <cp:lastModifiedBy>Elnaz</cp:lastModifiedBy>
  <cp:revision>58</cp:revision>
  <dcterms:created xsi:type="dcterms:W3CDTF">2006-08-16T00:00:00Z</dcterms:created>
  <dcterms:modified xsi:type="dcterms:W3CDTF">2020-04-10T11:15:32Z</dcterms:modified>
</cp:coreProperties>
</file>