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0" r:id="rId2"/>
    <p:sldId id="256" r:id="rId3"/>
    <p:sldId id="258" r:id="rId4"/>
    <p:sldId id="259" r:id="rId5"/>
    <p:sldId id="291" r:id="rId6"/>
    <p:sldId id="292" r:id="rId7"/>
    <p:sldId id="260" r:id="rId8"/>
    <p:sldId id="262" r:id="rId9"/>
    <p:sldId id="263" r:id="rId10"/>
    <p:sldId id="264" r:id="rId11"/>
    <p:sldId id="265" r:id="rId12"/>
    <p:sldId id="266" r:id="rId13"/>
    <p:sldId id="26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74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4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0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4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17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1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50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51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8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4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0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3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1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9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0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59B5ED9-E9E5-49E8-A15D-AF68494D490A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ADDEEEB-37D1-4BEB-857F-D38F3847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4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1A2F3-5E9C-4C6F-BAAA-B9ADE136C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502" y="2603500"/>
            <a:ext cx="8761413" cy="34163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400" b="1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نام درس: </a:t>
            </a:r>
            <a:r>
              <a:rPr lang="fa-IR" sz="2400" b="1" dirty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برنامه ریزی آموزش حرکات ورزشی و اصلاحی کودکان</a:t>
            </a:r>
          </a:p>
          <a:p>
            <a:pPr marL="0" indent="0" algn="ctr">
              <a:buNone/>
            </a:pPr>
            <a:r>
              <a:rPr lang="fa-IR" sz="2400" b="1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نام استاد: </a:t>
            </a:r>
            <a:r>
              <a:rPr lang="fa-IR" sz="2400" b="1" dirty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آیسان فردمهرگان</a:t>
            </a:r>
          </a:p>
          <a:p>
            <a:pPr marL="0" indent="0" algn="ctr">
              <a:buNone/>
            </a:pPr>
            <a:r>
              <a:rPr lang="fa-IR" sz="2400" b="1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جلسه: </a:t>
            </a:r>
            <a:r>
              <a:rPr lang="fa-IR" sz="2400" b="1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اول</a:t>
            </a:r>
            <a:endParaRPr lang="fa-IR" sz="2400" b="1" dirty="0">
              <a:ln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fa-IR" sz="2400" b="1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نیمسال: </a:t>
            </a:r>
            <a:r>
              <a:rPr lang="fa-IR" sz="2400" b="1" dirty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دوم 98-99</a:t>
            </a:r>
          </a:p>
          <a:p>
            <a:pPr marL="0" indent="0" algn="ctr">
              <a:buNone/>
            </a:pPr>
            <a:r>
              <a:rPr lang="fa-IR" sz="2400" b="1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رشته: </a:t>
            </a:r>
            <a:r>
              <a:rPr lang="fa-IR" sz="2400" b="1" dirty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تربیت مربی کودک</a:t>
            </a:r>
          </a:p>
        </p:txBody>
      </p:sp>
    </p:spTree>
    <p:extLst>
      <p:ext uri="{BB962C8B-B14F-4D97-AF65-F5344CB8AC3E}">
        <p14:creationId xmlns:p14="http://schemas.microsoft.com/office/powerpoint/2010/main" val="191016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solidFill>
                  <a:srgbClr val="FFFF00"/>
                </a:solidFill>
              </a:rPr>
              <a:t>قدرت عضلانی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850635"/>
            <a:ext cx="10015554" cy="34163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dirty="0">
                <a:cs typeface="B Zar" panose="00000400000000000000" pitchFamily="2" charset="-78"/>
              </a:rPr>
              <a:t>قدرت عضلاني توانايي توليد حداكثر نيرو توسط عضله يا گروهي از عضلات </a:t>
            </a:r>
            <a:r>
              <a:rPr lang="fa-IR" sz="2800" dirty="0" smtClean="0">
                <a:cs typeface="B Zar" panose="00000400000000000000" pitchFamily="2" charset="-78"/>
              </a:rPr>
              <a:t>براي يك </a:t>
            </a:r>
            <a:r>
              <a:rPr lang="fa-IR" sz="2800" dirty="0">
                <a:cs typeface="B Zar" panose="00000400000000000000" pitchFamily="2" charset="-78"/>
              </a:rPr>
              <a:t>نوبت است. براي مثال، كسي كه در يك حركت 80 كيلو وزنه را پرس مي كند.</a:t>
            </a:r>
            <a:endParaRPr lang="en-US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199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انعطاف پذیری</a:t>
            </a:r>
            <a:endParaRPr lang="en-US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114" y="2504646"/>
            <a:ext cx="10379675" cy="3416300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800" dirty="0">
                <a:latin typeface="BLotus"/>
                <a:cs typeface="B Zar" panose="00000400000000000000" pitchFamily="2" charset="-78"/>
              </a:rPr>
              <a:t>انعطاف پذيري توانايي حركت دادن مفصل در سراسر دامنه حركتي آن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است. انعطاف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پذيري مطلوب؛ سلامت مفاصل، بافت هاي همبند حول آن و عضلات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را تضمين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مي نمايد</a:t>
            </a:r>
            <a:r>
              <a:rPr lang="fa-IR" dirty="0">
                <a:latin typeface="BLotus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13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ترکیب بدن</a:t>
            </a:r>
            <a:endParaRPr lang="en-US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44851" cy="34163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800" dirty="0">
                <a:cs typeface="B Zar" panose="00000400000000000000" pitchFamily="2" charset="-78"/>
              </a:rPr>
              <a:t>تركيب بدن، تناسب وزن چربي بدني با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وزن عضلات </a:t>
            </a:r>
            <a:r>
              <a:rPr lang="fa-IR" sz="2800" dirty="0">
                <a:cs typeface="B Zar" panose="00000400000000000000" pitchFamily="2" charset="-78"/>
              </a:rPr>
              <a:t>و استخوان ها است و وزن </a:t>
            </a:r>
            <a:r>
              <a:rPr lang="fa-IR" sz="2800" dirty="0" smtClean="0">
                <a:cs typeface="B Zar" panose="00000400000000000000" pitchFamily="2" charset="-78"/>
              </a:rPr>
              <a:t>بدن را </a:t>
            </a:r>
            <a:r>
              <a:rPr lang="fa-IR" sz="2800" dirty="0">
                <a:cs typeface="B Zar" panose="00000400000000000000" pitchFamily="2" charset="-78"/>
              </a:rPr>
              <a:t>با توجه به مقادير مطلق و نسبي بافت هاي عضلاني، استخوان و چربي </a:t>
            </a:r>
            <a:r>
              <a:rPr lang="fa-IR" sz="2800" dirty="0" smtClean="0">
                <a:cs typeface="B Zar" panose="00000400000000000000" pitchFamily="2" charset="-78"/>
              </a:rPr>
              <a:t>نشان مي </a:t>
            </a:r>
            <a:r>
              <a:rPr lang="fa-IR" sz="2800" dirty="0">
                <a:cs typeface="B Zar" panose="00000400000000000000" pitchFamily="2" charset="-78"/>
              </a:rPr>
              <a:t>دهد.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تركيب بدني ضعيف شامل عضلات كم و چربي زياد است.</a:t>
            </a:r>
            <a:endParaRPr lang="en-US" sz="2800" dirty="0">
              <a:solidFill>
                <a:srgbClr val="C0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498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200" b="1" dirty="0">
                <a:latin typeface="BLotusBold"/>
                <a:cs typeface="B Zar" panose="00000400000000000000" pitchFamily="2" charset="-78"/>
              </a:rPr>
              <a:t>سودمندي هاي آمادگي جسماني وابسته به </a:t>
            </a:r>
            <a:r>
              <a:rPr lang="fa-IR" sz="3200" b="1" dirty="0" smtClean="0">
                <a:latin typeface="BLotusBold"/>
                <a:cs typeface="B Zar" panose="00000400000000000000" pitchFamily="2" charset="-78"/>
              </a:rPr>
              <a:t>تندرستي</a:t>
            </a:r>
            <a:endParaRPr lang="fa-IR" sz="3200" b="1" dirty="0">
              <a:latin typeface="BLotusBold"/>
              <a:cs typeface="B Zar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ايجاد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احساس رضايت، شادماني و كاميابي از زندگي </a:t>
            </a:r>
            <a:endParaRPr lang="fa-IR" sz="2400" b="1" dirty="0" smtClean="0">
              <a:latin typeface="BLotus"/>
              <a:cs typeface="B Zar" panose="00000400000000000000" pitchFamily="2" charset="-78"/>
            </a:endParaRPr>
          </a:p>
          <a:p>
            <a:pPr algn="r" rtl="1"/>
            <a:endParaRPr lang="fa-IR" b="1" dirty="0" smtClean="0">
              <a:latin typeface="Wingdings-Regular"/>
              <a:cs typeface="B Zar" panose="00000400000000000000" pitchFamily="2" charset="-78"/>
            </a:endParaRPr>
          </a:p>
          <a:p>
            <a:pPr algn="r" rtl="1"/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نگهداري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سلامت استخوان ها، عضلات و مفاصل </a:t>
            </a:r>
            <a:endParaRPr lang="fa-IR" sz="2400" b="1" dirty="0" smtClean="0">
              <a:latin typeface="BLotus"/>
              <a:cs typeface="B Zar" panose="00000400000000000000" pitchFamily="2" charset="-78"/>
            </a:endParaRPr>
          </a:p>
          <a:p>
            <a:pPr algn="r" rtl="1"/>
            <a:endParaRPr lang="fa-IR" b="1" dirty="0" smtClean="0">
              <a:latin typeface="Wingdings-Regular"/>
              <a:cs typeface="B Zar" panose="00000400000000000000" pitchFamily="2" charset="-78"/>
            </a:endParaRPr>
          </a:p>
          <a:p>
            <a:pPr algn="r" rtl="1"/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كنترل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وزن بدن </a:t>
            </a:r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پيشگيري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از ناراحتي ها و مشكلات رواني </a:t>
            </a:r>
            <a:endParaRPr lang="fa-IR" sz="2400" b="1" dirty="0" smtClean="0">
              <a:latin typeface="BLotus"/>
              <a:cs typeface="B Zar" panose="00000400000000000000" pitchFamily="2" charset="-78"/>
            </a:endParaRPr>
          </a:p>
          <a:p>
            <a:pPr algn="r" rtl="1"/>
            <a:endParaRPr lang="fa-IR" sz="2400" b="1" dirty="0" smtClean="0">
              <a:latin typeface="BLotus"/>
              <a:cs typeface="B Zar" panose="00000400000000000000" pitchFamily="2" charset="-78"/>
            </a:endParaRPr>
          </a:p>
          <a:p>
            <a:pPr algn="r" rtl="1"/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كاهش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خطر ابتلا به بيماري هايي چون ديابت، فشار خون بالا، بيماري قلبي، انواع </a:t>
            </a:r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سرطان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و ...</a:t>
            </a:r>
          </a:p>
          <a:p>
            <a:pPr algn="r" rtl="1"/>
            <a:endParaRPr lang="fa-IR" sz="2400" b="1" dirty="0" smtClean="0">
              <a:latin typeface="BLotus"/>
              <a:cs typeface="B Zar" panose="00000400000000000000" pitchFamily="2" charset="-78"/>
            </a:endParaRPr>
          </a:p>
          <a:p>
            <a:pPr algn="r" rtl="1"/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كاهش </a:t>
            </a:r>
            <a:r>
              <a:rPr lang="fa-IR" sz="2400" b="1" dirty="0">
                <a:latin typeface="BLotus"/>
                <a:cs typeface="B Zar" panose="00000400000000000000" pitchFamily="2" charset="-78"/>
              </a:rPr>
              <a:t>خطر مرگ </a:t>
            </a:r>
            <a:r>
              <a:rPr lang="fa-IR" sz="2400" b="1" dirty="0" smtClean="0">
                <a:latin typeface="BLotus"/>
                <a:cs typeface="B Zar" panose="00000400000000000000" pitchFamily="2" charset="-78"/>
              </a:rPr>
              <a:t>زودرس</a:t>
            </a:r>
          </a:p>
          <a:p>
            <a:pPr algn="r" rtl="1"/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1810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آمادگی جسمانی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وابسته به مهارت</a:t>
            </a:r>
          </a:p>
          <a:p>
            <a:pPr algn="just" rtl="1"/>
            <a:endParaRPr lang="fa-IR" sz="24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>
                <a:solidFill>
                  <a:srgbClr val="FFC000"/>
                </a:solidFill>
                <a:cs typeface="B Zar" panose="00000400000000000000" pitchFamily="2" charset="-78"/>
              </a:rPr>
              <a:t>سرعت </a:t>
            </a:r>
            <a:endParaRPr lang="fa-IR" sz="2800" b="1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توان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تعادل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چابكي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سرعت </a:t>
            </a:r>
            <a:r>
              <a:rPr lang="fa-IR" sz="2800" b="1" dirty="0">
                <a:solidFill>
                  <a:srgbClr val="FFC000"/>
                </a:solidFill>
                <a:cs typeface="B Zar" panose="00000400000000000000" pitchFamily="2" charset="-78"/>
              </a:rPr>
              <a:t>واكنش</a:t>
            </a: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801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solidFill>
                  <a:srgbClr val="FFFF00"/>
                </a:solidFill>
              </a:rPr>
              <a:t>توان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90841" cy="34163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800" dirty="0">
                <a:cs typeface="B Zar" panose="00000400000000000000" pitchFamily="2" charset="-78"/>
              </a:rPr>
              <a:t>توان قابليت به كارگيري نيرو در كوتاه ترين زمان ممكن است. حركاتي مانند </a:t>
            </a:r>
            <a:r>
              <a:rPr lang="fa-IR" sz="2800" dirty="0" smtClean="0">
                <a:cs typeface="B Zar" panose="00000400000000000000" pitchFamily="2" charset="-78"/>
              </a:rPr>
              <a:t>پريدن كه </a:t>
            </a:r>
            <a:r>
              <a:rPr lang="fa-IR" sz="2800" dirty="0">
                <a:cs typeface="B Zar" panose="00000400000000000000" pitchFamily="2" charset="-78"/>
              </a:rPr>
              <a:t>در آنها حداكثر انقباض عضلاني به صورت انفجاري رخ مي دهد در واقع </a:t>
            </a:r>
            <a:r>
              <a:rPr lang="fa-IR" sz="2800" dirty="0" smtClean="0">
                <a:cs typeface="B Zar" panose="00000400000000000000" pitchFamily="2" charset="-78"/>
              </a:rPr>
              <a:t>نمايانگر توان </a:t>
            </a:r>
            <a:r>
              <a:rPr lang="fa-IR" sz="2800" dirty="0">
                <a:cs typeface="B Zar" panose="00000400000000000000" pitchFamily="2" charset="-78"/>
              </a:rPr>
              <a:t>هستند. توان محصول هردوي </a:t>
            </a:r>
            <a:r>
              <a:rPr lang="fa-IR" sz="2800" dirty="0" smtClean="0">
                <a:solidFill>
                  <a:srgbClr val="C00000"/>
                </a:solidFill>
                <a:cs typeface="B Zar" panose="00000400000000000000" pitchFamily="2" charset="-78"/>
              </a:rPr>
              <a:t>قدرت و سرعت </a:t>
            </a:r>
            <a:r>
              <a:rPr lang="fa-IR" sz="2800" dirty="0" smtClean="0">
                <a:cs typeface="B Zar" panose="00000400000000000000" pitchFamily="2" charset="-78"/>
              </a:rPr>
              <a:t>است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 smtClean="0">
                <a:solidFill>
                  <a:srgbClr val="FFFF00"/>
                </a:solidFill>
              </a:rPr>
              <a:t>چابکی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9" y="2566430"/>
            <a:ext cx="10410970" cy="34163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800" dirty="0">
                <a:cs typeface="B Zar" panose="00000400000000000000" pitchFamily="2" charset="-78"/>
              </a:rPr>
              <a:t>چابكي عبارتست از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جابه جايي مركز ثقل بدن </a:t>
            </a:r>
            <a:r>
              <a:rPr lang="fa-IR" sz="2800" dirty="0">
                <a:cs typeface="B Zar" panose="00000400000000000000" pitchFamily="2" charset="-78"/>
              </a:rPr>
              <a:t>يا طي كردن مسير مشخصي با </a:t>
            </a:r>
            <a:r>
              <a:rPr lang="fa-IR" sz="2800" dirty="0" smtClean="0">
                <a:cs typeface="B Zar" panose="00000400000000000000" pitchFamily="2" charset="-78"/>
              </a:rPr>
              <a:t>تغيير جهت</a:t>
            </a:r>
            <a:r>
              <a:rPr lang="fa-IR" sz="2800" dirty="0">
                <a:cs typeface="B Zar" panose="00000400000000000000" pitchFamily="2" charset="-78"/>
              </a:rPr>
              <a:t>، توام با كنترل بدن و حفظ تعادل در كوتاه ترين زمان ممكن</a:t>
            </a:r>
            <a:r>
              <a:rPr lang="fa-IR" sz="2800" dirty="0" smtClean="0">
                <a:cs typeface="B Zar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fa-IR" sz="2800" dirty="0" smtClean="0">
                <a:cs typeface="B Zar" panose="00000400000000000000" pitchFamily="2" charset="-78"/>
              </a:rPr>
              <a:t>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چابكي با </a:t>
            </a:r>
            <a:r>
              <a:rPr lang="fa-IR" sz="2800" dirty="0" smtClean="0">
                <a:solidFill>
                  <a:srgbClr val="C00000"/>
                </a:solidFill>
                <a:cs typeface="B Zar" panose="00000400000000000000" pitchFamily="2" charset="-78"/>
              </a:rPr>
              <a:t>سرعت متفاوت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است، زيرا در سرعت هدف طي كردن يك مسير مستقيم و بدون </a:t>
            </a:r>
            <a:r>
              <a:rPr lang="fa-IR" sz="2800" dirty="0" smtClean="0">
                <a:solidFill>
                  <a:srgbClr val="C00000"/>
                </a:solidFill>
                <a:cs typeface="B Zar" panose="00000400000000000000" pitchFamily="2" charset="-78"/>
              </a:rPr>
              <a:t>تغيير جهت </a:t>
            </a:r>
            <a:r>
              <a:rPr lang="fa-IR" sz="2800" dirty="0">
                <a:solidFill>
                  <a:srgbClr val="C00000"/>
                </a:solidFill>
                <a:cs typeface="B Zar" panose="00000400000000000000" pitchFamily="2" charset="-78"/>
              </a:rPr>
              <a:t>يا وضعيت بدني است</a:t>
            </a:r>
            <a:r>
              <a:rPr lang="fa-IR" sz="2800" dirty="0" smtClean="0">
                <a:solidFill>
                  <a:srgbClr val="C00000"/>
                </a:solidFill>
                <a:cs typeface="B Zar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fa-IR" sz="2800" dirty="0" smtClean="0">
                <a:cs typeface="B Zar" panose="00000400000000000000" pitchFamily="2" charset="-78"/>
              </a:rPr>
              <a:t> </a:t>
            </a:r>
            <a:r>
              <a:rPr lang="fa-IR" sz="2800" dirty="0">
                <a:cs typeface="B Zar" panose="00000400000000000000" pitchFamily="2" charset="-78"/>
              </a:rPr>
              <a:t>ممكن است فردي دونده سرعت خوبي باشد، </a:t>
            </a:r>
            <a:r>
              <a:rPr lang="fa-IR" sz="2800" dirty="0" smtClean="0">
                <a:cs typeface="B Zar" panose="00000400000000000000" pitchFamily="2" charset="-78"/>
              </a:rPr>
              <a:t>ولي نتواند </a:t>
            </a:r>
            <a:r>
              <a:rPr lang="fa-IR" sz="2800" dirty="0">
                <a:cs typeface="B Zar" panose="00000400000000000000" pitchFamily="2" charset="-78"/>
              </a:rPr>
              <a:t>در ميادين ورزشي به سرعت از بين افراد عبور كرده و مهار تها را اجرا </a:t>
            </a:r>
            <a:r>
              <a:rPr lang="fa-IR" sz="2800" dirty="0" smtClean="0">
                <a:cs typeface="B Zar" panose="00000400000000000000" pitchFamily="2" charset="-78"/>
              </a:rPr>
              <a:t>كند.در </a:t>
            </a:r>
            <a:r>
              <a:rPr lang="fa-IR" sz="2800" dirty="0">
                <a:cs typeface="B Zar" panose="00000400000000000000" pitchFamily="2" charset="-78"/>
              </a:rPr>
              <a:t>سوي ديگر، ممكن است ورزشكاري قادر با اجراي </a:t>
            </a:r>
            <a:r>
              <a:rPr lang="fa-IR" sz="2800" dirty="0" smtClean="0">
                <a:cs typeface="B Zar" panose="00000400000000000000" pitchFamily="2" charset="-78"/>
              </a:rPr>
              <a:t>مهارت ها </a:t>
            </a:r>
            <a:r>
              <a:rPr lang="fa-IR" sz="2800" dirty="0">
                <a:cs typeface="B Zar" panose="00000400000000000000" pitchFamily="2" charset="-78"/>
              </a:rPr>
              <a:t>با سرعت بالا </a:t>
            </a:r>
            <a:r>
              <a:rPr lang="fa-IR" sz="2800" dirty="0" smtClean="0">
                <a:cs typeface="B Zar" panose="00000400000000000000" pitchFamily="2" charset="-78"/>
              </a:rPr>
              <a:t>باشد، ولي </a:t>
            </a:r>
            <a:r>
              <a:rPr lang="fa-IR" sz="2800" dirty="0">
                <a:cs typeface="B Zar" panose="00000400000000000000" pitchFamily="2" charset="-78"/>
              </a:rPr>
              <a:t>لزوماً دونده سرعت خوبي نباشد.</a:t>
            </a:r>
            <a:endParaRPr lang="en-US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6912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تعادل</a:t>
            </a:r>
            <a:endParaRPr lang="en-US" sz="4000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78484" cy="34163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dirty="0">
                <a:cs typeface="B Zar" panose="00000400000000000000" pitchFamily="2" charset="-78"/>
              </a:rPr>
              <a:t>تعادل به توانايي كنترل وضعيت بدن در حالت ايستا (مانند قرار گرفتن برروي </a:t>
            </a:r>
            <a:r>
              <a:rPr lang="fa-IR" sz="2800" dirty="0" smtClean="0">
                <a:cs typeface="B Zar" panose="00000400000000000000" pitchFamily="2" charset="-78"/>
              </a:rPr>
              <a:t>كف دست </a:t>
            </a:r>
            <a:r>
              <a:rPr lang="fa-IR" sz="2800" dirty="0">
                <a:cs typeface="B Zar" panose="00000400000000000000" pitchFamily="2" charset="-78"/>
              </a:rPr>
              <a:t>ها) و يا پويا (مانند حركات زميني ژيمناستيك) اطلاق مي گردد.</a:t>
            </a:r>
            <a:endParaRPr lang="en-US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417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dirty="0" smtClean="0">
                <a:solidFill>
                  <a:srgbClr val="FFFF00"/>
                </a:solidFill>
              </a:rPr>
              <a:t>هماهنگی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96570" cy="34163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>
                <a:latin typeface="BLotus"/>
                <a:cs typeface="B Zar" panose="00000400000000000000" pitchFamily="2" charset="-78"/>
              </a:rPr>
              <a:t>هماهنگي، قابليت يكپارچه سازي يا انسجام بخشيدن به حركات و تركيب مؤثر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و روان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آنهاست.</a:t>
            </a:r>
            <a:endParaRPr lang="en-US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1183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414445" y="2535195"/>
            <a:ext cx="9051728" cy="34846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3200" dirty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عوامل هر دو نوع آمادگي جسماني با يكديگر همپوشاني دارند. براي مثال، اگر </a:t>
            </a:r>
            <a:r>
              <a:rPr lang="fa-IR" sz="3200" dirty="0" smtClean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چه زيرساخت </a:t>
            </a:r>
            <a:r>
              <a:rPr lang="fa-IR" sz="3200" dirty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هاي آمادگي وابسته به تندرستي براي زندگي </a:t>
            </a:r>
            <a:r>
              <a:rPr lang="fa-IR" sz="3200" dirty="0" smtClean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سالم ضروري </a:t>
            </a:r>
            <a:r>
              <a:rPr lang="fa-IR" sz="3200" dirty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هستند، ولي </a:t>
            </a:r>
            <a:r>
              <a:rPr lang="fa-IR" sz="3200" dirty="0" smtClean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در اجراي </a:t>
            </a:r>
            <a:r>
              <a:rPr lang="fa-IR" sz="3200" dirty="0">
                <a:solidFill>
                  <a:srgbClr val="C00000"/>
                </a:solidFill>
                <a:latin typeface="BLotus"/>
                <a:cs typeface="B Zar" panose="00000400000000000000" pitchFamily="2" charset="-78"/>
              </a:rPr>
              <a:t>مهارت هاي حركتي نيز داراي اهميت فوق العاده اي مي باشند.</a:t>
            </a:r>
            <a:endParaRPr lang="en-US" sz="3200" dirty="0">
              <a:solidFill>
                <a:srgbClr val="C0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41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582" y="778476"/>
            <a:ext cx="4047240" cy="1008570"/>
          </a:xfrm>
        </p:spPr>
        <p:txBody>
          <a:bodyPr/>
          <a:lstStyle/>
          <a:p>
            <a:pPr algn="r" rtl="1"/>
            <a:r>
              <a:rPr lang="fa-IR" b="1" dirty="0" smtClean="0"/>
              <a:t>تربیت بدنی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681" y="1977081"/>
            <a:ext cx="9848335" cy="3661719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تربیت‌ </a:t>
            </a:r>
            <a:r>
              <a:rPr lang="fa-IR" sz="2400" b="1" dirty="0">
                <a:cs typeface="B Zar" panose="00000400000000000000" pitchFamily="2" charset="-78"/>
              </a:rPr>
              <a:t>بدنی فرایندی است آموزشی ـ تربیتی که هدف آن بهبود بخشیدن به رشد همه‌ جانبه انسان از طریق فعالیت های جسمانی </a:t>
            </a:r>
            <a:r>
              <a:rPr lang="fa-IR" sz="2400" b="1" dirty="0" smtClean="0">
                <a:cs typeface="B Zar" panose="00000400000000000000" pitchFamily="2" charset="-78"/>
              </a:rPr>
              <a:t>است</a:t>
            </a:r>
            <a:r>
              <a:rPr lang="fa-IR" sz="2400" b="1" dirty="0">
                <a:cs typeface="B Zar" panose="00000400000000000000" pitchFamily="2" charset="-78"/>
              </a:rPr>
              <a:t>. </a:t>
            </a:r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تربیت بدنی شامل کسب و پردازش مهارت های حرکتی، توسعه و نگهداری آمادگی جسمانی برای تندرستی و سلامت، کسب دانش های علمی درباره فعالیت های جسمانی و تمرین و توسعه تصور و ذهنیت مثبت از فعالیت های جسمانی به عنوان وسیله ای برای اجرا و عملکرد انسان است</a:t>
            </a:r>
            <a:r>
              <a:rPr lang="fa-IR" sz="2400" b="1" dirty="0" smtClean="0"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تربیت بدنی علمی است منظم اصولی و تدریجی که به منظور تقویت کامل بدن بالا بردن عوامل جسمانی بارور نمودن استعدادها و پرورش صفات اخلاقی از سن کودکی تا پیری ادامه دارد.</a:t>
            </a:r>
            <a:endParaRPr lang="en-US" sz="2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5932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آمادگی جسمانی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وابسته به مهارت</a:t>
            </a:r>
          </a:p>
          <a:p>
            <a:pPr algn="just" rtl="1"/>
            <a:endParaRPr lang="fa-IR" sz="24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>
                <a:solidFill>
                  <a:srgbClr val="FFC000"/>
                </a:solidFill>
                <a:cs typeface="B Zar" panose="00000400000000000000" pitchFamily="2" charset="-78"/>
              </a:rPr>
              <a:t>سرعت </a:t>
            </a:r>
            <a:endParaRPr lang="fa-IR" sz="2800" b="1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توان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تعادل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چابكي </a:t>
            </a:r>
          </a:p>
          <a:p>
            <a:pPr algn="just" rtl="1"/>
            <a:r>
              <a:rPr lang="fa-IR" sz="28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سرعت </a:t>
            </a:r>
            <a:r>
              <a:rPr lang="fa-IR" sz="2800" b="1" dirty="0">
                <a:solidFill>
                  <a:srgbClr val="FFC000"/>
                </a:solidFill>
                <a:cs typeface="B Zar" panose="00000400000000000000" pitchFamily="2" charset="-78"/>
              </a:rPr>
              <a:t>واكنش</a:t>
            </a: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5376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>
                <a:solidFill>
                  <a:srgbClr val="FFFF00"/>
                </a:solidFill>
                <a:cs typeface="B Zar" panose="00000400000000000000" pitchFamily="2" charset="-78"/>
              </a:rPr>
              <a:t>اصول تمرين ابزارهاي طراحي اثربخش يك برنامه تمريني هستند و رعايت </a:t>
            </a:r>
            <a:r>
              <a:rPr lang="fa-IR" sz="2400" dirty="0" smtClean="0">
                <a:solidFill>
                  <a:srgbClr val="FFFF00"/>
                </a:solidFill>
                <a:cs typeface="B Zar" panose="00000400000000000000" pitchFamily="2" charset="-78"/>
              </a:rPr>
              <a:t>آنها موجب </a:t>
            </a:r>
            <a:r>
              <a:rPr lang="fa-IR" sz="2400" dirty="0">
                <a:solidFill>
                  <a:srgbClr val="FFFF00"/>
                </a:solidFill>
                <a:cs typeface="B Zar" panose="00000400000000000000" pitchFamily="2" charset="-78"/>
              </a:rPr>
              <a:t>اجراي بهينه فعاليت هاي ورزشي و دستيابي به عملكرد مطلوب مي </a:t>
            </a:r>
            <a:r>
              <a:rPr lang="fa-IR" sz="2400" dirty="0" smtClean="0">
                <a:solidFill>
                  <a:srgbClr val="FFFF00"/>
                </a:solidFill>
                <a:cs typeface="B Zar" panose="00000400000000000000" pitchFamily="2" charset="-78"/>
              </a:rPr>
              <a:t>شود.</a:t>
            </a:r>
          </a:p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مشاركت فعال در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تمرين: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ورزشكار بايد با مشخص كردن منظور و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هدف تمرين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وظايف خود را براي رسيدن به آمادگي به شكل فعالانه انجام دهد.</a:t>
            </a:r>
            <a:endParaRPr lang="fa-IR" sz="2400" dirty="0" smtClean="0"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توسعه همه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جانبه: </a:t>
            </a:r>
            <a:r>
              <a:rPr lang="fa-IR" sz="2800" dirty="0">
                <a:cs typeface="B Zar" panose="00000400000000000000" pitchFamily="2" charset="-78"/>
              </a:rPr>
              <a:t>تغييرات بي شماري كه در اثر تمرين در ورزشكار </a:t>
            </a:r>
            <a:r>
              <a:rPr lang="fa-IR" sz="2800" dirty="0" smtClean="0">
                <a:cs typeface="B Zar" panose="00000400000000000000" pitchFamily="2" charset="-78"/>
              </a:rPr>
              <a:t>ايجاد مي </a:t>
            </a:r>
            <a:r>
              <a:rPr lang="fa-IR" sz="2800" dirty="0">
                <a:cs typeface="B Zar" panose="00000400000000000000" pitchFamily="2" charset="-78"/>
              </a:rPr>
              <a:t>شوند همواره به يكديگر وابسته هستند. انجام فعاليت در سطح بهينه </a:t>
            </a:r>
            <a:r>
              <a:rPr lang="fa-IR" sz="2800" dirty="0" smtClean="0">
                <a:cs typeface="B Zar" panose="00000400000000000000" pitchFamily="2" charset="-78"/>
              </a:rPr>
              <a:t>نيازمند توسعه </a:t>
            </a:r>
            <a:r>
              <a:rPr lang="fa-IR" sz="2800" dirty="0">
                <a:cs typeface="B Zar" panose="00000400000000000000" pitchFamily="2" charset="-78"/>
              </a:rPr>
              <a:t>و هماهنگي دستگاه هاي گوناگون بدن از يك سو و پديده هاي </a:t>
            </a:r>
            <a:r>
              <a:rPr lang="fa-IR" sz="2800" dirty="0" smtClean="0">
                <a:cs typeface="B Zar" panose="00000400000000000000" pitchFamily="2" charset="-78"/>
              </a:rPr>
              <a:t>عملكردي و </a:t>
            </a:r>
            <a:r>
              <a:rPr lang="fa-IR" sz="2800" dirty="0">
                <a:cs typeface="B Zar" panose="00000400000000000000" pitchFamily="2" charset="-78"/>
              </a:rPr>
              <a:t>روان شناختي از سوي ديگر </a:t>
            </a:r>
            <a:r>
              <a:rPr lang="fa-IR" sz="2800" dirty="0" smtClean="0">
                <a:cs typeface="B Zar" panose="00000400000000000000" pitchFamily="2" charset="-78"/>
              </a:rPr>
              <a:t>است.</a:t>
            </a:r>
          </a:p>
        </p:txBody>
      </p:sp>
    </p:spTree>
    <p:extLst>
      <p:ext uri="{BB962C8B-B14F-4D97-AF65-F5344CB8AC3E}">
        <p14:creationId xmlns:p14="http://schemas.microsoft.com/office/powerpoint/2010/main" val="1312964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31092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ویژگی تمرين: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تمرينات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بايد با شناخت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ضرورت هاي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اساسي هر ورزش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و نيازهاي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آمادگي هر رشته ورزشي خاص طراحي شوند. اصل ويژگي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برروي مواردي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چون </a:t>
            </a:r>
            <a:r>
              <a:rPr lang="fa-IR" sz="2800" dirty="0">
                <a:solidFill>
                  <a:srgbClr val="FF0000"/>
                </a:solidFill>
                <a:cs typeface="B Zar" panose="00000400000000000000" pitchFamily="2" charset="-78"/>
              </a:rPr>
              <a:t>دستگاه هاي انرژي، نوع عضلات و اندام هاي بدن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تاكيد دارد.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درگذشته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ورزشكاران بدون درنظر گرفتن نوع رشته ورزشي و نيازهاي خاص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آن، در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مسافت هاي بسيار دور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ميدويدند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تحقيقات امروز نشان داده اند كه </a:t>
            </a:r>
            <a:r>
              <a:rPr lang="fa-IR" sz="2800" u="sng" dirty="0" smtClean="0">
                <a:solidFill>
                  <a:srgbClr val="FF0000"/>
                </a:solidFill>
                <a:cs typeface="B Zar" panose="00000400000000000000" pitchFamily="2" charset="-78"/>
              </a:rPr>
              <a:t>تمرينات هر </a:t>
            </a:r>
            <a:r>
              <a:rPr lang="fa-IR" sz="2800" u="sng" dirty="0">
                <a:solidFill>
                  <a:srgbClr val="FF0000"/>
                </a:solidFill>
                <a:cs typeface="B Zar" panose="00000400000000000000" pitchFamily="2" charset="-78"/>
              </a:rPr>
              <a:t>رشته ورزشي بايستي ويژه همان رشته باشند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براي مثال، يك دونده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استقامت يبايد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به تمرينات طولاني مدت بپردازد، نه دوهاي سريع و كوتاه؛ و يا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يك دوچرخه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سوار بايد تمركز خود را برروي ركاب زدن قرار دهد، نه شنا كردن.</a:t>
            </a:r>
            <a:endParaRPr lang="fa-IR" sz="2800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6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31092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اضافه بار: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اضافه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كردن پيوسته و تدريجي حجم يا شدت تمرين در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طول زمان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را اصل اضافه بار گويند. در اثر تمرين، كارايي عملكردي بدن و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ظرفيت انجام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كار به تدريج افزايش مي يابد. در ادامه ورزشكار براي بهبود كارايي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بايد به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تدريج بار كار را افزايش دهد تا آمادگي به طور پيوسته افزايش يابد. براي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مثال، گروه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هاي عضلاني را مي توان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با افزايش تعداد تكرارها، ست ها يا فعاليت </a:t>
            </a:r>
            <a:r>
              <a:rPr lang="fa-IR" sz="2800" u="sng" dirty="0" smtClean="0">
                <a:solidFill>
                  <a:srgbClr val="FFC000"/>
                </a:solidFill>
                <a:cs typeface="B Zar" panose="00000400000000000000" pitchFamily="2" charset="-78"/>
              </a:rPr>
              <a:t>ها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درمعرض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اضافه بار مؤثر قرار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داد.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Zar" panose="00000400000000000000" pitchFamily="2" charset="-78"/>
              </a:rPr>
              <a:t> </a:t>
            </a:r>
            <a:r>
              <a:rPr lang="fa-IR" sz="2400" b="1" dirty="0">
                <a:solidFill>
                  <a:srgbClr val="FFC000"/>
                </a:solidFill>
                <a:cs typeface="B Zar" panose="00000400000000000000" pitchFamily="2" charset="-78"/>
              </a:rPr>
              <a:t>در اينجا بايد توجه داشت اضافه كردن </a:t>
            </a:r>
            <a:r>
              <a:rPr lang="fa-IR" sz="2400" b="1" dirty="0" smtClean="0">
                <a:solidFill>
                  <a:srgbClr val="FFC000"/>
                </a:solidFill>
                <a:cs typeface="B Zar" panose="00000400000000000000" pitchFamily="2" charset="-78"/>
              </a:rPr>
              <a:t>بارتمرين </a:t>
            </a:r>
            <a:r>
              <a:rPr lang="fa-IR" sz="2400" b="1" dirty="0">
                <a:solidFill>
                  <a:srgbClr val="FFC000"/>
                </a:solidFill>
                <a:cs typeface="B Zar" panose="00000400000000000000" pitchFamily="2" charset="-78"/>
              </a:rPr>
              <a:t>در مواقعي بايد باشد كه فعاليت قبلي سبك و راحت شده باشد.</a:t>
            </a:r>
            <a:endParaRPr lang="fa-IR" sz="2400" b="1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0013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27655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تفاوت های فردی: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هر ورزشكار به تمرين به شكل خاصي واكنش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نشان مي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دهد، بنابراين نبايد در برابر تمرينات مشابه، واكنش هاي يكساني را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از ورزشكاران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انتظار داشت. عواملي چون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ويژگي هاي ژنتيكي، سطح تلاش، </a:t>
            </a:r>
            <a:r>
              <a:rPr lang="fa-IR" sz="2800" u="sng" dirty="0" smtClean="0">
                <a:solidFill>
                  <a:srgbClr val="FFC000"/>
                </a:solidFill>
                <a:cs typeface="B Zar" panose="00000400000000000000" pitchFamily="2" charset="-78"/>
              </a:rPr>
              <a:t>سن، توانايي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، تجربه، تغذيه، استراحت و بازيافت، عوامل رواني، عوامل محيطي و...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در ايجاد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تفاوت هاي فردي بين ورزشكاران نقش دارند.</a:t>
            </a:r>
            <a:r>
              <a:rPr lang="fa-IR" sz="2400" b="1" dirty="0" smtClean="0">
                <a:solidFill>
                  <a:srgbClr val="0070C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297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27655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تنوع: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يكنواختي در ورزش هايي كه تنوع تكنيكي كمي دارند و بيشتر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برروي استقامت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تمركز مي كنند (مانند دويدن، شنا و قايق راني) بيشتر رخ مي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دهد. برنامه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هاي تمريني بايد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خلاقانه و متنوع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باشند تا ورزشكاران دلزده نشوند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و علاقه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آنها از بين نرود. 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براي مثال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براي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دويدن مي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توان با عبور از مسيرهاي مختلف در هر نوبت و دويدن به صورت گروهي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از بروز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كسالت در افراد جلوگيري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كرد.</a:t>
            </a:r>
            <a:endParaRPr lang="fa-IR" sz="2400" b="1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1454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27655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اصل گرم کردن و سرد کردن: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در هر جلسه تمريني بايد زماني را به گرم كردن و سرد كردن اختصاص داد. گرم كردن بدن را براي انجام فعاليت آماده مي سازد واحتمال آسيب ديدگي را كاهش مي دهد. به طوركلي، گرم كردن با 3 هدف انجام می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گیرد(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عملكرد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بهتر ورزشكار، آماده سازي فيزيولوژيكي بدن براي تمرين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وكاهش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خطر آسيب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ديدگي)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r>
              <a:rPr lang="fa-IR" sz="2800" u="sng" dirty="0" smtClean="0">
                <a:solidFill>
                  <a:srgbClr val="FFC000"/>
                </a:solidFill>
                <a:cs typeface="B Zar" panose="00000400000000000000" pitchFamily="2" charset="-78"/>
              </a:rPr>
              <a:t>سرد كردن مخالف گرم كردن است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. همانگونه كه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بدن به آهستگي از حالت استراحت به حالت پرفشار سازگاري پيدا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 كند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به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همان صورت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نياز دارد كه به تدريج از حالت پرفشار به استراحت بازگردد.</a:t>
            </a:r>
            <a:endParaRPr lang="fa-IR" sz="2400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1008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183" y="2063579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اصل بازيافت (بازگشت به حال اوليه</a:t>
            </a:r>
            <a:r>
              <a:rPr lang="fa-IR" sz="28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):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بعد از فعاليت ورزشي شديد،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بازگشت به حالت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اوليه ضروريست تا امكان تمرين بعدي ميسر شود. خستگي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مزمن، پيشرفت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نكردن در تمرين ها و وقوع آسيب از جمله پيامدهاي ناديده گرفتن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اين اصل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است. ورزشكار پس از فعاليت بهتر است به حركاتي كم شدت و كم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حجم مشابه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فعاليت ورزشي بپردازد.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1987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183" y="2063579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8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برگشت پذیری: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بسياري از سازگاري هاي به دست آمده از راه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تمرين برگشت پذير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هستند و هنگامي كه ورزشكاران تمرين را براي مدت طولاني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قطع كنند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به تدريج ويژگي هاي فيزيولوژيكي كه در اجرا نقش دارند را از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دست مي دهند.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0044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اصول تمرین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183" y="2063579"/>
            <a:ext cx="10429103" cy="4324865"/>
          </a:xfrm>
        </p:spPr>
        <p:txBody>
          <a:bodyPr>
            <a:normAutofit/>
          </a:bodyPr>
          <a:lstStyle/>
          <a:p>
            <a:pPr algn="just" rtl="1"/>
            <a:endParaRPr lang="fa-IR" sz="2400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اصل </a:t>
            </a:r>
            <a:r>
              <a:rPr lang="fa-IR" sz="2800" b="1" dirty="0" smtClean="0">
                <a:solidFill>
                  <a:schemeClr val="tx1"/>
                </a:solidFill>
                <a:cs typeface="B Zar" panose="00000400000000000000" pitchFamily="2" charset="-78"/>
              </a:rPr>
              <a:t>کاهش بازده: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هر فرد از سقف ژنتيكي خاصي برخوردار است كه مي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تواند پيشرفت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ورزشي او را متوقف سازد. با نزديك شدن فرد به سقف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ژنتيكي، پيشرفت 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كاهش مي يابد و سرانجام متوقف مي </a:t>
            </a:r>
            <a:r>
              <a:rPr lang="fa-IR" sz="3200" dirty="0" smtClean="0">
                <a:solidFill>
                  <a:srgbClr val="FFC000"/>
                </a:solidFill>
                <a:cs typeface="B Zar" panose="00000400000000000000" pitchFamily="2" charset="-78"/>
              </a:rPr>
              <a:t>شود.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14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زیر مجموعه‌های متعارف  </a:t>
            </a:r>
            <a:r>
              <a:rPr lang="fa-IR" sz="3600" b="1" dirty="0" smtClean="0"/>
              <a:t>تر</a:t>
            </a:r>
            <a:r>
              <a:rPr lang="fa-IR" sz="3600" b="1" dirty="0"/>
              <a:t>ب</a:t>
            </a:r>
            <a:r>
              <a:rPr lang="fa-IR" sz="3600" b="1" dirty="0" smtClean="0"/>
              <a:t>یت بدنی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>
                <a:cs typeface="B Zar" panose="00000400000000000000" pitchFamily="2" charset="-78"/>
              </a:rPr>
              <a:t>روان‌شناسی ورزشی: از یافته‌های روان‌شناسی و انسان‌شناسی برای مطالعه رفتار ورزشی استفاده می کند. روان‌شناسی ورزش به رشد جامع فرد، یادگیری حرکتی و اجرا توجه </a:t>
            </a:r>
            <a:r>
              <a:rPr lang="fa-IR" sz="2400" b="1" dirty="0" smtClean="0">
                <a:cs typeface="B Zar" panose="00000400000000000000" pitchFamily="2" charset="-78"/>
              </a:rPr>
              <a:t>دارد.</a:t>
            </a: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یادگیری حرکتی: به عوامل مؤثر بر کسب و اجرای مهارت های حرکتی توجه دارد. شناخت مراحل یادگیری و  روش تسهیل یادگیری از مسائل مورد علاقه متخصصان یادگیری حرکتی است</a:t>
            </a:r>
            <a:r>
              <a:rPr lang="fa-IR" sz="2400" b="1" dirty="0" smtClean="0"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رشد و تکامل حرکتی: به بررسی عوامل مؤثر بر تکامل قابلیت های حرکتی پایه می‌پردازد. متخصصان تکامل حرکتی تأثیر متقابل عوامل ژنتیکی و محیطی بر قابلیت اجرای مهارت های </a:t>
            </a:r>
            <a:r>
              <a:rPr lang="fa-IR" sz="2400" b="1" dirty="0" smtClean="0">
                <a:cs typeface="B Zar" panose="00000400000000000000" pitchFamily="2" charset="-78"/>
              </a:rPr>
              <a:t>حرکتی </a:t>
            </a:r>
            <a:r>
              <a:rPr lang="fa-IR" sz="2400" b="1" dirty="0">
                <a:cs typeface="B Zar" panose="00000400000000000000" pitchFamily="2" charset="-78"/>
              </a:rPr>
              <a:t>را </a:t>
            </a:r>
            <a:r>
              <a:rPr lang="fa-IR" sz="2400" b="1" dirty="0" smtClean="0">
                <a:cs typeface="B Zar" panose="00000400000000000000" pitchFamily="2" charset="-78"/>
              </a:rPr>
              <a:t>به روش طولی و عرضی بررسی می کنند.</a:t>
            </a: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 فیزیولوژی ورزشی: یا فیزیولوژی کاربردی، اثر تمرینات و موقعیت کاری بر بدن انسان را مورد مطالعه قرار می دهد. فیزیولوژیست ها در ورزش ظرفیت هوازی، خستگی و پاسخ های فیزیولوژیکی ورزشکار به برنامه‌های مختلف را بررسی می کنند</a:t>
            </a:r>
            <a:endParaRPr lang="en-US" sz="2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090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2616" y="1787045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گرم کردن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گرم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كردن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جريان خون و ميزان متابوليسم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را افزايش مي دهد و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از طريق </a:t>
            </a:r>
            <a:r>
              <a:rPr lang="fa-IR" sz="2800" u="sng" dirty="0" smtClean="0">
                <a:solidFill>
                  <a:srgbClr val="FFC000"/>
                </a:solidFill>
                <a:cs typeface="B Zar" panose="00000400000000000000" pitchFamily="2" charset="-78"/>
              </a:rPr>
              <a:t>بهبود انعطاف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پذيري موجب پيشگيري از آسيب ديدگي مي شود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برخي تحقيقات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نشان داده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اند گرم كردن مفصل، دامنه حركتي آن را تا 20 درصد افزايش مي دهد. افزون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بر اين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ورزشكاران در موقع گرم كردن تمركز رواني لازم را براي اجراي فعاليت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پيدا مي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كنند. 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در فعاليتهاي </a:t>
            </a:r>
            <a:r>
              <a:rPr lang="fa-IR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سرعتي و قدرتي كه در مدت زمان كوتاهي اجرا </a:t>
            </a:r>
            <a:r>
              <a:rPr lang="fa-I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ميشوند و در </a:t>
            </a:r>
            <a:r>
              <a:rPr lang="fa-IR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آب و هواي سرد (زمستان) مدت گرم كردن بايد بيشتر باشد. بلافاصله پس </a:t>
            </a:r>
            <a:r>
              <a:rPr lang="fa-I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از گرم </a:t>
            </a:r>
            <a:r>
              <a:rPr lang="fa-IR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كردن بايد فعاليت انجام شود، وگرنه اثرات مفيد آن بسيار كم مي شود. </a:t>
            </a:r>
            <a:r>
              <a:rPr lang="fa-I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گرم كردن </a:t>
            </a:r>
            <a:r>
              <a:rPr lang="fa-IR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به دو شيوه </a:t>
            </a:r>
            <a:r>
              <a:rPr lang="fa-IR" sz="2800" u="sng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عمومي و اختصاصي </a:t>
            </a:r>
            <a:r>
              <a:rPr lang="fa-IR" sz="2800" dirty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انجام مي گيرد.</a:t>
            </a:r>
            <a:endParaRPr lang="fa-IR" sz="2400" dirty="0" smtClean="0">
              <a:solidFill>
                <a:schemeClr val="accent2">
                  <a:lumMod val="60000"/>
                  <a:lumOff val="40000"/>
                </a:schemeClr>
              </a:solidFill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867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903" y="2071250"/>
            <a:ext cx="10429103" cy="4324865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گرم کردن عمومی</a:t>
            </a:r>
          </a:p>
          <a:p>
            <a:pPr algn="just" rtl="1"/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فعاليت هايي از قبيل دوي آهسته، تمرينات كششي يا ركاب زدن برروي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دوچرخه ثابت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هستند كه باعث گرم كردن عمومي بدن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ميشوند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بدون اينكه ارتباطي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با مهارت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رشته مربوطه داشته باشند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اين فعاليت ها بايد از شدت و زمان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كافي برخوردار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باشند تا دماي عضلات و بافت هاي عمقي بدون ايجاد خستگي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افزايش يابد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شواهد معتبر دال بر اين است كه با افزايش دست كم يك درجه دماي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بدن، تغييراتي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در عضله و جريان خون اتفاق مي افتد كه به اجراي بهتر حركات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ورزشي كمك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مي كند و قلب را آماده تمرينات ورزشي سنگين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ميكند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اين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مرحله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5تا10 دقیقه را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به خود اختصاص مي دهد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33494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2533135"/>
            <a:ext cx="92181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گرم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كردن عمومي سبب افزايش ضربان قلب،جريان خون، دماي عضله، ميزان تنفس، جريان يافتن مايع مفصلي و عرق كردن مي شود. معمولاً هنگامي كه ورزشكار عرق كند، دماي داخلي بدن به حد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مطلوبي رسيده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است.</a:t>
            </a:r>
            <a:endParaRPr lang="fa-IR" sz="2800" b="1" dirty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03571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324" y="2071250"/>
            <a:ext cx="10206682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گرم کردن اختصاصی</a:t>
            </a:r>
          </a:p>
          <a:p>
            <a:pPr algn="just" rtl="1"/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منظور از گرم كردن اختصاصي، انجام حركات مربوط به آن ورزش است، با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شدت كمتر. براي مثال، بازيكنان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فوتبال قبل از انجام تمرينات شديد، خود را با پاس دادن توپ گرم كنند.</a:t>
            </a:r>
          </a:p>
          <a:p>
            <a:pPr algn="just" rtl="1"/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نكته مهم در اينجا اين است كه هر چقدر ميزان استفاده از قدرت در يك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رشته ورزشي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بيشتر باشد، گرم كردن نيز اهميت بيشتري پيدا مي كند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اين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مرحله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8 تا10 دقیقه را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به خود اختصاص مي دهد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56604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324" y="2071250"/>
            <a:ext cx="10206682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سرد کردن</a:t>
            </a:r>
          </a:p>
          <a:p>
            <a:pPr algn="just" rtl="1"/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سرد كردن پس از فعاليت شديد به دفع سريع تر اسيدلاكتيك و مواد زائد حاصل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از متابوليسم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كه در هنگام تمرين در بدن تجمع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پیدا كرده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اند كمك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ميكند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از ضعف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و سرگيجه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جلوگيري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ميكند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بازگشت وريدي را بهبود م يبخشد، دفع حرارت از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بدن را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تسهيل مي كند و بازگشت بدن به حالت اوليه را تسريع مي بخشد. ايستادن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ناگهاني پس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از تمرين ممكن است ضعف، سرگيجه و حتي مشكلات قلبي را به دنبال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داشته باشد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. 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سرد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نكردن ممكن است خستگي و كوفتگي عضلاني را در روز بعد به دنبال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داشته باشد.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8036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2421925"/>
            <a:ext cx="9477632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طور كلي هرچه آمادگي بالاتر باشد برگشت به حال اوليه نيز سريع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ترخواهد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بود و در افراد با آمادگي جسماني ضعيف، بازگشت به حالت اوليه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كندتر بوده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و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مدت زمان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بيشتري طول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مي كشد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 </a:t>
            </a:r>
            <a:endParaRPr lang="fa-IR" sz="3200" dirty="0" smtClean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يك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برنامه سرد كردن خوب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ميتواند شامل </a:t>
            </a:r>
            <a:r>
              <a:rPr lang="fa-IR" sz="3200" u="sng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دويدن </a:t>
            </a:r>
            <a:r>
              <a:rPr lang="fa-IR" sz="3200" u="sng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آرام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، جست و خيز، چرخاندن ملايم دست و پا، راه رفتن، </a:t>
            </a:r>
            <a:r>
              <a:rPr lang="fa-IR" sz="3200" u="sng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حركات كششي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و ماساژ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باشد.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70875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324" y="2071250"/>
            <a:ext cx="10206682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سازگاری فیزیولوژیک</a:t>
            </a:r>
          </a:p>
          <a:p>
            <a:pPr algn="just" rtl="1"/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سازگاري فيزيولوژيك به تغييراتي كه در پاسخ به محرك تمريني در ساختار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بدن ايجاد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مي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شود اطلاق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مي شود و به </a:t>
            </a:r>
            <a:r>
              <a:rPr lang="fa-IR" sz="2800" u="sng" dirty="0">
                <a:solidFill>
                  <a:srgbClr val="FFC000"/>
                </a:solidFill>
                <a:cs typeface="B Zar" panose="00000400000000000000" pitchFamily="2" charset="-78"/>
              </a:rPr>
              <a:t>نوع فعاليت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 انجام شده بستگي دارد. </a:t>
            </a:r>
            <a:endParaRPr lang="fa-IR" sz="2800" dirty="0" smtClean="0">
              <a:solidFill>
                <a:srgbClr val="FFC0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سازگاري هاي تمرين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شامل سازگاري متابوليكي (از جمله تغيير در اندازه و تعداد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ميتوكندري، آنزيم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ها، تار عضلاني و...)، سازگاري قلبي تنفسي (مانند تغيير در اندازه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قلب، ضربان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، برون ده قلبي، حجم پلاسما، جذب اكسيژن و...) و سازگاري هايي از 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قبيل بهبود </a:t>
            </a:r>
            <a:r>
              <a:rPr lang="fa-IR" sz="2800" dirty="0">
                <a:solidFill>
                  <a:srgbClr val="FFC000"/>
                </a:solidFill>
                <a:cs typeface="B Zar" panose="00000400000000000000" pitchFamily="2" charset="-78"/>
              </a:rPr>
              <a:t>تركيب بدني و عملكرد هستند.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7916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آشنايي با </a:t>
            </a:r>
            <a:r>
              <a:rPr lang="fa-IR" sz="3600" b="1" dirty="0" smtClean="0"/>
              <a:t>برخی </a:t>
            </a:r>
            <a:r>
              <a:rPr lang="fa-IR" sz="3600" b="1" dirty="0"/>
              <a:t>مفاهيم تمرين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2533135"/>
            <a:ext cx="92181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در مورد تمرين به ويژه تمرين هاي</a:t>
            </a:r>
            <a:r>
              <a:rPr lang="fa-IR" sz="3200" dirty="0">
                <a:solidFill>
                  <a:srgbClr val="FFC000"/>
                </a:solidFill>
                <a:cs typeface="B Zar" panose="00000400000000000000" pitchFamily="2" charset="-78"/>
              </a:rPr>
              <a:t> استقامتي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، هر چه </a:t>
            </a:r>
            <a:r>
              <a:rPr lang="fa-IR" sz="3200" u="sng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تكرار و مدت تمرين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بيشتر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باشد </a:t>
            </a:r>
            <a:r>
              <a:rPr lang="fa-IR" sz="3200" u="sng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سازگاري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ايجاد شده در بدن بيشتر خواهد بود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</a:t>
            </a:r>
          </a:p>
          <a:p>
            <a:pPr algn="just" rtl="1"/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مثال، 4 جلسه تمرين در هفته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در مقايسه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 2 جلسه، تأثير بيشتري بر دستگاه قلبي تنفسي و بهبود ظرفيت استقامتي دارد.</a:t>
            </a:r>
            <a:r>
              <a:rPr lang="fa-IR" sz="2800" dirty="0" smtClean="0">
                <a:solidFill>
                  <a:srgbClr val="FFC000"/>
                </a:solidFill>
                <a:cs typeface="B Zar" panose="00000400000000000000" pitchFamily="2" charset="-78"/>
              </a:rPr>
              <a:t>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1617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2181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فعاليت بدني و بازي يك نياز طبيعي براي كودكان به شمار مي رود. هر اندازه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كودك به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بازي هاي سالم بپردازد از رشد جسمي و روحي بهتري برخوردار خواهد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شد. بازي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زندگي كودك نظم و اعتدال مي بخشد. كودكي كه بازي مي كند كمتر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بيمار مي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شود، خواب و خوراك او معتدل مي شود و از همه مهم تر، آمادگي بيشتري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برنامه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هاي تعليم و تربيت دارد.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8742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2181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بازي زيربناي فعاليت هاي آتي كودك را تشكيل مي دهد. اگر چه بازي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ممكن است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بزرگسالان تنها نوعي تفريح باشد، ولي براي كودكان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بزرگترين كلاس آموزشي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است كه در آن آمادگي لازم براي مواجهه با مشكلات و ورود به اجتماع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را پيدا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مي كند. اعتدال انسان در اين است كه در دوران كودكي كودك باشد، با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تمام خصوصيات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كودكانه؛ و در دوران بزرگسالي بزرگسال باشد. با تمام خصوصيات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اين دوران.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770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/>
              <a:t>زیر مجموعه‌های متعارف  تریت </a:t>
            </a:r>
            <a:r>
              <a:rPr lang="fa-IR" sz="3600" b="1" dirty="0" smtClean="0"/>
              <a:t>بدنی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بیومکانیک ورزشی: عبارت است از مطالعه نیروهای مؤثر بر بدن انسان و تأثیر این نیروها. بیومکانیک به بررسی علمی حرکات، سیستم عضلانی اسکلتی، کاربرد قوانین فیزیک در حرکت انسان و جابجایی ابزار ورزشی و تجزیه و تحلیل مکانیکی فعالیتی می </a:t>
            </a:r>
            <a:r>
              <a:rPr lang="fa-IR" sz="2400" b="1" dirty="0" smtClean="0">
                <a:cs typeface="B Zar" panose="00000400000000000000" pitchFamily="2" charset="-78"/>
              </a:rPr>
              <a:t>پردازد</a:t>
            </a: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طب ورزشی: عبارت است از رابطه طبی بین فعالیت جسمانی و بدن. طب ورزشی اثر فعالیت جسمانی بر بدن و عوامل مؤثر بر اجرا را مورد مطالعه علمی قرار می دهد. این نوع طب، تأثیر محیط، داروها و رشد فعالیت های جسمانی را بررسی می کند و با پیشگیری از آسیب، درمان و بازپروری در ارتباط است.</a:t>
            </a:r>
            <a:endParaRPr lang="en-US" sz="24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5135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2181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تحقيقات روان شناسي نشان داده اند بازي و فعاليت علاوه بر جسم، نقش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مهمي در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شكل گيري شخصيت دارد و كساني كه در كودكي به اندازه كافي بازي نكرده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اند، ممكن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است در دوران بزرگسالي علاوه بر ضعف قواي بدني، مشكلات رواني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از قبيل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كم رويي، بدبيني، كمبود عزت نفس و روحيه مبارزه جويي در برابر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قوانين اجتماعي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را داشته باشند.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0545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6753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تحقيقات نشان داده اند شركت در فعاليت هاي جسماني براي نمو و باليدگي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بدني ضروريست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 كارشناسان عقيده دارند روزانه 3 تا 4 ساعت فعاليت آزاد براي كودكان 7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تا 12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ساله ضروري مي باشد. چنانچه فعاليت هاي ورزشي در مدارس وجود نداشته باشد،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لازم است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روزانه دست كم به مدت 30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ضربان قلب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150 ضربه در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دقيقه رسانده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شود.</a:t>
            </a:r>
          </a:p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نوجوانان بالاتر از 12 سال نيز مدت فعاليت روزانه 1/5 ساعت تعيين شده و بايد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مدت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45 دقيقه ضربان آنها به 150 ضربه در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برسد.</a:t>
            </a:r>
            <a:endParaRPr lang="fa-IR" sz="3200" dirty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07166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6753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اغلب كودكان ورزش هاي با شدت مختلف و مدت طولاني را مي توانند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تحمل كنند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و دليلي براي محدود ساختن آنها وجود ندارد، با اين حال بهتر است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جلسات تمريني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كودكان كوتاه و منقطع و همراه با بازي و تفريح باشد. براي مثال،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فوتبال براي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كودكان جذا بتر از دويدن و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دوچرخه سواري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است. برنامه تمرين شديد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با وزنه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مي تواند براي كودكان زيان بخش باشد.</a:t>
            </a:r>
          </a:p>
        </p:txBody>
      </p:sp>
    </p:spTree>
    <p:extLst>
      <p:ext uri="{BB962C8B-B14F-4D97-AF65-F5344CB8AC3E}">
        <p14:creationId xmlns:p14="http://schemas.microsoft.com/office/powerpoint/2010/main" val="23633169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6753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تحقيقات نشان داده اند شركت در فعاليت هاي جسماني براي نمو و باليدگي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بدني ضروريست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 كارشناسان عقيده دارند روزانه 3 تا 4 ساعت فعاليت آزاد براي كودكان 7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تا 12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ساله ضروري مي باشد. چنانچه فعاليت هاي ورزشي در مدارس وجود نداشته باشد،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لازم است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روزانه دست كم به مدت 30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ضربان قلب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150 ضربه در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دقيقه رسانده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شود.</a:t>
            </a:r>
          </a:p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نوجوانان بالاتر از 12 سال نيز مدت فعاليت روزانه 1/5 ساعت تعيين شده و بايد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مدت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45 دقيقه ضربان آنها به 150 ضربه در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برسد.</a:t>
            </a:r>
            <a:endParaRPr lang="fa-IR" sz="3200" dirty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25050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FFFF00"/>
                </a:solidFill>
              </a:rPr>
              <a:t>کودکان و ورزش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73" y="1890584"/>
            <a:ext cx="9675341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تحقيقات نشان داده اند شركت در فعاليت هاي جسماني براي نمو و باليدگي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بدني ضروريست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 كارشناسان عقيده دارند روزانه 3 تا 4 ساعت فعاليت آزاد براي كودكان 7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تا 12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ساله ضروري مي باشد. چنانچه فعاليت هاي ورزشي در مدارس وجود نداشته باشد،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لازم است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روزانه دست كم به مدت 30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ضربان قلب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150 ضربه در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دقيقه رسانده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شود.</a:t>
            </a:r>
          </a:p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براي نوجوانان بالاتر از 12 سال نيز مدت فعاليت روزانه 1/5 ساعت تعيين شده و بايد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به مدت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45 دقيقه ضربان آنها به 150 ضربه در دقيقه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برسد.</a:t>
            </a:r>
            <a:endParaRPr lang="fa-IR" sz="3200" dirty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575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آمادگی جسمانی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326" y="1902941"/>
            <a:ext cx="10231394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>
                <a:solidFill>
                  <a:srgbClr val="FFFF00"/>
                </a:solidFill>
                <a:cs typeface="B Zar" panose="00000400000000000000" pitchFamily="2" charset="-78"/>
              </a:rPr>
              <a:t>آمادگي جسماني به طور كلي به دو دسته وابسته با تندرستي (سلامت) و وابسته </a:t>
            </a:r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به</a:t>
            </a:r>
            <a:r>
              <a:rPr lang="en-US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مهارت </a:t>
            </a:r>
            <a:r>
              <a:rPr lang="fa-IR" sz="2400" b="1" dirty="0">
                <a:solidFill>
                  <a:srgbClr val="FFFF00"/>
                </a:solidFill>
                <a:cs typeface="B Zar" panose="00000400000000000000" pitchFamily="2" charset="-78"/>
              </a:rPr>
              <a:t>تقسيم مي شود. </a:t>
            </a:r>
            <a:endParaRPr lang="en-US" sz="24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آمادگي </a:t>
            </a:r>
            <a:r>
              <a:rPr lang="fa-IR" sz="2400" b="1" dirty="0">
                <a:solidFill>
                  <a:srgbClr val="FFFF00"/>
                </a:solidFill>
                <a:cs typeface="B Zar" panose="00000400000000000000" pitchFamily="2" charset="-78"/>
              </a:rPr>
              <a:t>جسماني وابسته با سلامت را اينگونه تعريف كرده اند</a:t>
            </a:r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:</a:t>
            </a:r>
            <a:endParaRPr lang="fa-IR" sz="2400" b="1" dirty="0"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>
                <a:cs typeface="B Zar" panose="00000400000000000000" pitchFamily="2" charset="-78"/>
              </a:rPr>
              <a:t>توانايي انجام كارهاي روزانه بدون احساس خستگي، با انرژي زياد و </a:t>
            </a:r>
            <a:r>
              <a:rPr lang="fa-IR" sz="2400" b="1" dirty="0" smtClean="0">
                <a:cs typeface="B Zar" panose="00000400000000000000" pitchFamily="2" charset="-78"/>
              </a:rPr>
              <a:t>لذت</a:t>
            </a:r>
            <a:r>
              <a:rPr lang="en-US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cs typeface="B Zar" panose="00000400000000000000" pitchFamily="2" charset="-78"/>
              </a:rPr>
              <a:t>بردن </a:t>
            </a:r>
            <a:r>
              <a:rPr lang="fa-IR" sz="2400" b="1" dirty="0">
                <a:cs typeface="B Zar" panose="00000400000000000000" pitchFamily="2" charset="-78"/>
              </a:rPr>
              <a:t>از اوقات </a:t>
            </a:r>
            <a:r>
              <a:rPr lang="fa-IR" sz="2400" b="1" dirty="0" smtClean="0">
                <a:cs typeface="B Zar" panose="00000400000000000000" pitchFamily="2" charset="-78"/>
              </a:rPr>
              <a:t>فراغت </a:t>
            </a:r>
            <a:r>
              <a:rPr lang="fa-IR" sz="2400" b="1" dirty="0">
                <a:cs typeface="B Zar" panose="00000400000000000000" pitchFamily="2" charset="-78"/>
              </a:rPr>
              <a:t>و به طور مؤثر از عهده حوادث غيرمترقبه </a:t>
            </a:r>
            <a:r>
              <a:rPr lang="fa-IR" sz="2400" b="1" dirty="0" smtClean="0">
                <a:cs typeface="B Zar" panose="00000400000000000000" pitchFamily="2" charset="-78"/>
              </a:rPr>
              <a:t>برآمدن</a:t>
            </a:r>
            <a:endParaRPr lang="en-US" sz="2400" b="1" dirty="0" smtClean="0"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در </a:t>
            </a:r>
            <a:r>
              <a:rPr lang="fa-IR" sz="2400" b="1" dirty="0">
                <a:cs typeface="B Zar" panose="00000400000000000000" pitchFamily="2" charset="-78"/>
              </a:rPr>
              <a:t>آمادگي جسماني وابسته به تندرستي به حفظ شيوه زندگي سالم و </a:t>
            </a:r>
            <a:r>
              <a:rPr lang="fa-IR" sz="2400" b="1" dirty="0" smtClean="0">
                <a:cs typeface="B Zar" panose="00000400000000000000" pitchFamily="2" charset="-78"/>
              </a:rPr>
              <a:t>همچنين،</a:t>
            </a:r>
            <a:r>
              <a:rPr lang="en-US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cs typeface="B Zar" panose="00000400000000000000" pitchFamily="2" charset="-78"/>
              </a:rPr>
              <a:t>توسعه </a:t>
            </a:r>
            <a:r>
              <a:rPr lang="fa-IR" sz="2400" b="1" dirty="0">
                <a:cs typeface="B Zar" panose="00000400000000000000" pitchFamily="2" charset="-78"/>
              </a:rPr>
              <a:t>كيفيت هاي مورد نياز براي اجراي خوب عملكرد توجه </a:t>
            </a:r>
            <a:r>
              <a:rPr lang="fa-IR" sz="2400" b="1" dirty="0" smtClean="0">
                <a:cs typeface="B Zar" panose="00000400000000000000" pitchFamily="2" charset="-78"/>
              </a:rPr>
              <a:t>مي</a:t>
            </a:r>
            <a:r>
              <a:rPr lang="en-US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cs typeface="B Zar" panose="00000400000000000000" pitchFamily="2" charset="-78"/>
              </a:rPr>
              <a:t>شود</a:t>
            </a:r>
            <a:r>
              <a:rPr lang="fa-IR" sz="2400" b="1" dirty="0">
                <a:cs typeface="B Zar" panose="00000400000000000000" pitchFamily="2" charset="-78"/>
              </a:rPr>
              <a:t>. </a:t>
            </a:r>
            <a:r>
              <a:rPr lang="fa-IR" sz="2400" b="1" dirty="0" smtClean="0">
                <a:cs typeface="B Zar" panose="00000400000000000000" pitchFamily="2" charset="-78"/>
              </a:rPr>
              <a:t>بنابراين</a:t>
            </a:r>
            <a:r>
              <a:rPr lang="en-US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cs typeface="B Zar" panose="00000400000000000000" pitchFamily="2" charset="-78"/>
              </a:rPr>
              <a:t>منظور </a:t>
            </a:r>
            <a:r>
              <a:rPr lang="fa-IR" sz="2400" b="1" dirty="0">
                <a:cs typeface="B Zar" panose="00000400000000000000" pitchFamily="2" charset="-78"/>
              </a:rPr>
              <a:t>از آمادگي در مباحث مربوط به تندرستي، اين نوع آمادگي است. </a:t>
            </a:r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084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356" y="1787045"/>
            <a:ext cx="9477632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سال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ها</a:t>
            </a: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متخصصين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امور ورزش و سلامت بيان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می كنند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فعاليت بدني منظم بهترين راه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مقابله با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بيماري ها و ناهنجاري هاست و اهميت فعاليت بدني منظم در پيشگيري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از بيماري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ها و ارتقاي كيفيت زندگي به اثبات رسيده است. انجام فعاليت بدني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منظم يك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ابزار دفاعي در برابر بيماري ها مي باشد و سبك زندگي غيرفعال، اولين علت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از بين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10 علت اصلي مرگ و ناتواني در سراسر جهان است. آمادگي جسماني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وابسته به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مهارت، به توسعه كيفيت هاي مورد نياز براي اجراي بهتر ورزش ها توجه مي 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كند، به </a:t>
            </a:r>
            <a:r>
              <a:rPr lang="fa-IR" sz="3200" dirty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همين دليل گاه آن را آمادگي حركتي يا آمادگي وابسته به اجرا نيز مي گويند</a:t>
            </a:r>
            <a:r>
              <a:rPr lang="fa-IR" sz="3200" dirty="0" smtClean="0">
                <a:solidFill>
                  <a:schemeClr val="tx2">
                    <a:lumMod val="40000"/>
                    <a:lumOff val="60000"/>
                  </a:schemeClr>
                </a:solidFill>
                <a:cs typeface="B Zar" panose="00000400000000000000" pitchFamily="2" charset="-78"/>
              </a:rPr>
              <a:t>.</a:t>
            </a:r>
            <a:endParaRPr lang="fa-IR" sz="3200" dirty="0">
              <a:solidFill>
                <a:schemeClr val="tx2">
                  <a:lumMod val="40000"/>
                  <a:lumOff val="6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582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73" y="902042"/>
            <a:ext cx="9143999" cy="885003"/>
          </a:xfrm>
        </p:spPr>
        <p:txBody>
          <a:bodyPr/>
          <a:lstStyle/>
          <a:p>
            <a:pPr algn="r" rtl="1"/>
            <a:r>
              <a:rPr lang="fa-IR" sz="3600" b="1" dirty="0" smtClean="0"/>
              <a:t>آمادگی جسمانی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260" y="1977081"/>
            <a:ext cx="10429103" cy="4324865"/>
          </a:xfrm>
        </p:spPr>
        <p:txBody>
          <a:bodyPr>
            <a:normAutofit/>
          </a:bodyPr>
          <a:lstStyle/>
          <a:p>
            <a:pPr algn="just" rtl="1"/>
            <a:r>
              <a:rPr lang="fa-IR" sz="24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وابسته به تندرستی</a:t>
            </a:r>
          </a:p>
          <a:p>
            <a:pPr algn="just" rtl="1"/>
            <a:endParaRPr lang="fa-IR" sz="24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استقامت عضلانی</a:t>
            </a: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قدرت عضلانی </a:t>
            </a: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انعطاف پذیری</a:t>
            </a: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استقامت قلبی تنفسی</a:t>
            </a:r>
            <a:r>
              <a:rPr lang="fa-IR" sz="2400" b="1" dirty="0">
                <a:solidFill>
                  <a:srgbClr val="F5A408"/>
                </a:solidFill>
                <a:cs typeface="B Zar" panose="00000400000000000000" pitchFamily="2" charset="-78"/>
              </a:rPr>
              <a:t>(آمادگی هوازی)</a:t>
            </a:r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r>
              <a:rPr lang="fa-IR" sz="2400" b="1" dirty="0" smtClean="0">
                <a:cs typeface="B Zar" panose="00000400000000000000" pitchFamily="2" charset="-78"/>
              </a:rPr>
              <a:t>ترکیب بدنی</a:t>
            </a:r>
          </a:p>
          <a:p>
            <a:pPr algn="just" rtl="1"/>
            <a:endParaRPr lang="fa-IR" sz="2400" b="1" dirty="0"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  <a:p>
            <a:pPr algn="just" rtl="1"/>
            <a:endParaRPr lang="fa-IR" sz="2400" b="1" dirty="0" smtClean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734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295" y="1380407"/>
            <a:ext cx="8761413" cy="728480"/>
          </a:xfrm>
        </p:spPr>
        <p:txBody>
          <a:bodyPr/>
          <a:lstStyle/>
          <a:p>
            <a:pPr algn="r"/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>استقامت </a:t>
            </a:r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هوازی</a:t>
            </a:r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</a:br>
            <a:endParaRPr lang="en-US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20" y="2751781"/>
            <a:ext cx="11269362" cy="3416300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fa-IR" sz="2800" dirty="0" smtClean="0">
                <a:cs typeface="B Zar" panose="00000400000000000000" pitchFamily="2" charset="-78"/>
              </a:rPr>
              <a:t>استقامت </a:t>
            </a:r>
            <a:r>
              <a:rPr lang="fa-IR" sz="2800" dirty="0">
                <a:cs typeface="B Zar" panose="00000400000000000000" pitchFamily="2" charset="-78"/>
              </a:rPr>
              <a:t>قلبي تنفسي يا استقامت هوازي توانايي انجام فعاليت با شدت متوسط </a:t>
            </a:r>
            <a:r>
              <a:rPr lang="fa-IR" sz="2800" dirty="0" smtClean="0">
                <a:cs typeface="B Zar" panose="00000400000000000000" pitchFamily="2" charset="-78"/>
              </a:rPr>
              <a:t>در يك </a:t>
            </a:r>
            <a:r>
              <a:rPr lang="fa-IR" sz="2800" dirty="0">
                <a:cs typeface="B Zar" panose="00000400000000000000" pitchFamily="2" charset="-78"/>
              </a:rPr>
              <a:t>دوره معين، با وجود اكسيژن و بدون خستگي </a:t>
            </a:r>
            <a:r>
              <a:rPr lang="fa-IR" sz="2800" dirty="0" smtClean="0">
                <a:cs typeface="B Zar" panose="00000400000000000000" pitchFamily="2" charset="-78"/>
              </a:rPr>
              <a:t>بی مورد </a:t>
            </a:r>
            <a:r>
              <a:rPr lang="fa-IR" sz="2800" dirty="0">
                <a:cs typeface="B Zar" panose="00000400000000000000" pitchFamily="2" charset="-78"/>
              </a:rPr>
              <a:t>است. اين توانايي </a:t>
            </a:r>
            <a:r>
              <a:rPr lang="fa-IR" sz="2800" dirty="0" smtClean="0">
                <a:cs typeface="B Zar" panose="00000400000000000000" pitchFamily="2" charset="-78"/>
              </a:rPr>
              <a:t>بازتابي از </a:t>
            </a:r>
            <a:r>
              <a:rPr lang="fa-IR" sz="2800" dirty="0">
                <a:cs typeface="B Zar" panose="00000400000000000000" pitchFamily="2" charset="-78"/>
              </a:rPr>
              <a:t>چگونگي فراهم آوردن اكسيژن براي عضلات فعال توسط قلب و شش ها </a:t>
            </a:r>
            <a:r>
              <a:rPr lang="fa-IR" sz="2800" dirty="0" smtClean="0">
                <a:cs typeface="B Zar" panose="00000400000000000000" pitchFamily="2" charset="-78"/>
              </a:rPr>
              <a:t>درجريان </a:t>
            </a:r>
            <a:r>
              <a:rPr lang="fa-IR" sz="2800" dirty="0">
                <a:cs typeface="B Zar" panose="00000400000000000000" pitchFamily="2" charset="-78"/>
              </a:rPr>
              <a:t>تمرين مي باشد. </a:t>
            </a:r>
            <a:endParaRPr lang="fa-IR" sz="2800" dirty="0" smtClean="0"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2800" dirty="0" smtClean="0">
                <a:cs typeface="B Zar" panose="00000400000000000000" pitchFamily="2" charset="-78"/>
              </a:rPr>
              <a:t>تمرين </a:t>
            </a:r>
            <a:r>
              <a:rPr lang="fa-IR" sz="2800" dirty="0">
                <a:cs typeface="B Zar" panose="00000400000000000000" pitchFamily="2" charset="-78"/>
              </a:rPr>
              <a:t>هوازي به فعاليت مداومي اطلاق مي گردد كه از </a:t>
            </a:r>
            <a:r>
              <a:rPr lang="fa-IR" sz="2800" dirty="0" smtClean="0">
                <a:cs typeface="B Zar" panose="00000400000000000000" pitchFamily="2" charset="-78"/>
              </a:rPr>
              <a:t>شدت پايين </a:t>
            </a:r>
            <a:r>
              <a:rPr lang="fa-IR" sz="2800" dirty="0">
                <a:cs typeface="B Zar" panose="00000400000000000000" pitchFamily="2" charset="-78"/>
              </a:rPr>
              <a:t>و زمان طولاني برخوردار باشد. پياده روي، دوچرخه سواري، دويدن و </a:t>
            </a:r>
            <a:r>
              <a:rPr lang="fa-IR" sz="2800" dirty="0" smtClean="0">
                <a:cs typeface="B Zar" panose="00000400000000000000" pitchFamily="2" charset="-78"/>
              </a:rPr>
              <a:t>شنا كردن </a:t>
            </a:r>
            <a:r>
              <a:rPr lang="fa-IR" sz="2800" dirty="0">
                <a:cs typeface="B Zar" panose="00000400000000000000" pitchFamily="2" charset="-78"/>
              </a:rPr>
              <a:t>از جمله تمرينات هوازي محسوب مي شوند</a:t>
            </a:r>
            <a:r>
              <a:rPr lang="fa-IR" sz="2800" dirty="0" smtClean="0">
                <a:cs typeface="B Zar" panose="000004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fa-IR" sz="2800" dirty="0" smtClean="0">
                <a:cs typeface="B Zar" panose="00000400000000000000" pitchFamily="2" charset="-78"/>
              </a:rPr>
              <a:t> </a:t>
            </a:r>
            <a:r>
              <a:rPr lang="fa-IR" sz="2800" dirty="0">
                <a:cs typeface="B Zar" panose="00000400000000000000" pitchFamily="2" charset="-78"/>
              </a:rPr>
              <a:t>درخلال تمرينات </a:t>
            </a:r>
            <a:r>
              <a:rPr lang="fa-IR" sz="2800" dirty="0" smtClean="0">
                <a:cs typeface="B Zar" panose="00000400000000000000" pitchFamily="2" charset="-78"/>
              </a:rPr>
              <a:t>هوازي، اكسيژن </a:t>
            </a:r>
            <a:r>
              <a:rPr lang="fa-IR" sz="2800" dirty="0">
                <a:cs typeface="B Zar" panose="00000400000000000000" pitchFamily="2" charset="-78"/>
              </a:rPr>
              <a:t>به مقدار كافي در اختيار عضلات قرار مي گيرد</a:t>
            </a:r>
            <a:r>
              <a:rPr lang="fa-IR" sz="2800" dirty="0" smtClean="0">
                <a:cs typeface="B Zar" panose="00000400000000000000" pitchFamily="2" charset="-78"/>
              </a:rPr>
              <a:t>.</a:t>
            </a:r>
            <a:endParaRPr lang="fa-IR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865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727" y="1466904"/>
            <a:ext cx="8761413" cy="728480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>استقامت </a:t>
            </a:r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عضلانی</a:t>
            </a:r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</a:br>
            <a:endParaRPr lang="en-US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40268" cy="34163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800" dirty="0" smtClean="0">
                <a:latin typeface="BLotus"/>
                <a:cs typeface="B Zar" panose="00000400000000000000" pitchFamily="2" charset="-78"/>
              </a:rPr>
              <a:t>استقامت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عضلاني توانايي حفظ و نگهداري يك وضعيت خاص (حفظ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انقباض) براي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مدت طولاني يا تكرار يك حركت به دفعات زياد و تا رسيدن به مرز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خستگي است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. براي مثال،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نگه داشتن </a:t>
            </a:r>
            <a:r>
              <a:rPr lang="fa-IR" sz="2800" dirty="0">
                <a:latin typeface="BLotus"/>
                <a:cs typeface="B Zar" panose="00000400000000000000" pitchFamily="2" charset="-78"/>
              </a:rPr>
              <a:t>يك </a:t>
            </a:r>
            <a:r>
              <a:rPr lang="fa-IR" sz="2800" dirty="0" smtClean="0">
                <a:latin typeface="BLotus"/>
                <a:cs typeface="B Zar" panose="00000400000000000000" pitchFamily="2" charset="-78"/>
              </a:rPr>
              <a:t>وزنه 20 کیلویی در وضعیتی خاص به مدت 5 دقیقه یا بالای سر بردن همان وزنه به تعداد 20 بار</a:t>
            </a:r>
            <a:endParaRPr lang="en-US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1879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624</TotalTime>
  <Words>3300</Words>
  <Application>Microsoft Office PowerPoint</Application>
  <PresentationFormat>Widescreen</PresentationFormat>
  <Paragraphs>163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B Zar</vt:lpstr>
      <vt:lpstr>BLotus</vt:lpstr>
      <vt:lpstr>BLotusBold</vt:lpstr>
      <vt:lpstr>Century Gothic</vt:lpstr>
      <vt:lpstr>Times New Roman</vt:lpstr>
      <vt:lpstr>Wingdings 3</vt:lpstr>
      <vt:lpstr>Wingdings-Regular</vt:lpstr>
      <vt:lpstr>Ion Boardroom</vt:lpstr>
      <vt:lpstr>PowerPoint Presentation</vt:lpstr>
      <vt:lpstr>تربیت بدنی</vt:lpstr>
      <vt:lpstr>زیر مجموعه‌های متعارف  تربیت بدنی</vt:lpstr>
      <vt:lpstr>زیر مجموعه‌های متعارف  تریت بدنی</vt:lpstr>
      <vt:lpstr>آمادگی جسمانی</vt:lpstr>
      <vt:lpstr>PowerPoint Presentation</vt:lpstr>
      <vt:lpstr>آمادگی جسمانی</vt:lpstr>
      <vt:lpstr>استقامت هوازی </vt:lpstr>
      <vt:lpstr>استقامت عضلانی </vt:lpstr>
      <vt:lpstr>قدرت عضلانی</vt:lpstr>
      <vt:lpstr>انعطاف پذیری</vt:lpstr>
      <vt:lpstr>ترکیب بدن</vt:lpstr>
      <vt:lpstr>سودمندي هاي آمادگي جسماني وابسته به تندرستي</vt:lpstr>
      <vt:lpstr>آمادگی جسمانی</vt:lpstr>
      <vt:lpstr>توان</vt:lpstr>
      <vt:lpstr>چابکی</vt:lpstr>
      <vt:lpstr>تعادل</vt:lpstr>
      <vt:lpstr>هماهنگی</vt:lpstr>
      <vt:lpstr>PowerPoint Presentation</vt:lpstr>
      <vt:lpstr>آمادگی جسمانی</vt:lpstr>
      <vt:lpstr>اصول تمرین</vt:lpstr>
      <vt:lpstr>اصول تمرین</vt:lpstr>
      <vt:lpstr>اصول تمرین</vt:lpstr>
      <vt:lpstr>اصول تمرین</vt:lpstr>
      <vt:lpstr>اصول تمرین</vt:lpstr>
      <vt:lpstr>اصول تمرین</vt:lpstr>
      <vt:lpstr>اصول تمرین</vt:lpstr>
      <vt:lpstr>اصول تمرین</vt:lpstr>
      <vt:lpstr>اصول تمرین</vt:lpstr>
      <vt:lpstr>آشنايي با برخی مفاهيم تمرين</vt:lpstr>
      <vt:lpstr>آشنايي با برخی مفاهيم تمرين</vt:lpstr>
      <vt:lpstr>آشنايي با برخی مفاهيم تمرين</vt:lpstr>
      <vt:lpstr>آشنايي با برخی مفاهيم تمرين</vt:lpstr>
      <vt:lpstr>آشنايي با برخی مفاهيم تمرين</vt:lpstr>
      <vt:lpstr>آشنايي با برخی مفاهيم تمرين</vt:lpstr>
      <vt:lpstr>آشنايي با برخی مفاهيم تمرين</vt:lpstr>
      <vt:lpstr>آشنايي با برخی مفاهيم تمرين</vt:lpstr>
      <vt:lpstr>کودکان و ورزش</vt:lpstr>
      <vt:lpstr>کودکان و ورزش</vt:lpstr>
      <vt:lpstr>کودکان و ورزش</vt:lpstr>
      <vt:lpstr>کودکان و ورزش</vt:lpstr>
      <vt:lpstr>کودکان و ورزش</vt:lpstr>
      <vt:lpstr>کودکان و ورزش</vt:lpstr>
      <vt:lpstr>کودکان و ورزش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تربیت بدنی</dc:title>
  <dc:creator>asus</dc:creator>
  <cp:lastModifiedBy>asus</cp:lastModifiedBy>
  <cp:revision>25</cp:revision>
  <dcterms:created xsi:type="dcterms:W3CDTF">2020-02-16T19:21:05Z</dcterms:created>
  <dcterms:modified xsi:type="dcterms:W3CDTF">2020-04-03T13:45:00Z</dcterms:modified>
</cp:coreProperties>
</file>