
<file path=[Content_Types].xml><?xml version="1.0" encoding="utf-8"?>
<Types xmlns="http://schemas.openxmlformats.org/package/2006/content-types">
  <Default Extension="png" ContentType="image/png"/>
  <Default Extension="wma" ContentType="audio/x-ms-wma"/>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100"/>
  </p:notesMasterIdLst>
  <p:handoutMasterIdLst>
    <p:handoutMasterId r:id="rId101"/>
  </p:handoutMasterIdLst>
  <p:sldIdLst>
    <p:sldId id="256" r:id="rId2"/>
    <p:sldId id="351" r:id="rId3"/>
    <p:sldId id="352" r:id="rId4"/>
    <p:sldId id="259" r:id="rId5"/>
    <p:sldId id="257" r:id="rId6"/>
    <p:sldId id="258" r:id="rId7"/>
    <p:sldId id="260" r:id="rId8"/>
    <p:sldId id="261" r:id="rId9"/>
    <p:sldId id="262" r:id="rId10"/>
    <p:sldId id="263" r:id="rId11"/>
    <p:sldId id="264" r:id="rId12"/>
    <p:sldId id="265" r:id="rId13"/>
    <p:sldId id="269" r:id="rId14"/>
    <p:sldId id="343" r:id="rId15"/>
    <p:sldId id="267" r:id="rId16"/>
    <p:sldId id="266" r:id="rId17"/>
    <p:sldId id="268" r:id="rId18"/>
    <p:sldId id="270" r:id="rId19"/>
    <p:sldId id="272" r:id="rId20"/>
    <p:sldId id="273" r:id="rId21"/>
    <p:sldId id="271" r:id="rId22"/>
    <p:sldId id="274" r:id="rId23"/>
    <p:sldId id="275" r:id="rId24"/>
    <p:sldId id="277" r:id="rId25"/>
    <p:sldId id="278" r:id="rId26"/>
    <p:sldId id="279" r:id="rId27"/>
    <p:sldId id="353" r:id="rId28"/>
    <p:sldId id="276" r:id="rId29"/>
    <p:sldId id="281" r:id="rId30"/>
    <p:sldId id="282" r:id="rId31"/>
    <p:sldId id="283" r:id="rId32"/>
    <p:sldId id="284" r:id="rId33"/>
    <p:sldId id="280" r:id="rId34"/>
    <p:sldId id="286" r:id="rId35"/>
    <p:sldId id="290" r:id="rId36"/>
    <p:sldId id="287" r:id="rId37"/>
    <p:sldId id="285" r:id="rId38"/>
    <p:sldId id="289" r:id="rId39"/>
    <p:sldId id="291" r:id="rId40"/>
    <p:sldId id="292" r:id="rId41"/>
    <p:sldId id="293" r:id="rId42"/>
    <p:sldId id="288" r:id="rId43"/>
    <p:sldId id="294" r:id="rId44"/>
    <p:sldId id="296" r:id="rId45"/>
    <p:sldId id="297" r:id="rId46"/>
    <p:sldId id="298" r:id="rId47"/>
    <p:sldId id="300" r:id="rId48"/>
    <p:sldId id="295" r:id="rId49"/>
    <p:sldId id="301" r:id="rId50"/>
    <p:sldId id="302" r:id="rId51"/>
    <p:sldId id="303" r:id="rId52"/>
    <p:sldId id="305" r:id="rId53"/>
    <p:sldId id="299" r:id="rId54"/>
    <p:sldId id="306" r:id="rId55"/>
    <p:sldId id="307" r:id="rId56"/>
    <p:sldId id="304" r:id="rId57"/>
    <p:sldId id="308" r:id="rId58"/>
    <p:sldId id="310" r:id="rId59"/>
    <p:sldId id="311" r:id="rId60"/>
    <p:sldId id="312" r:id="rId61"/>
    <p:sldId id="313" r:id="rId62"/>
    <p:sldId id="309" r:id="rId63"/>
    <p:sldId id="315" r:id="rId64"/>
    <p:sldId id="316" r:id="rId65"/>
    <p:sldId id="317" r:id="rId66"/>
    <p:sldId id="318" r:id="rId67"/>
    <p:sldId id="319" r:id="rId68"/>
    <p:sldId id="342" r:id="rId69"/>
    <p:sldId id="314" r:id="rId70"/>
    <p:sldId id="320" r:id="rId71"/>
    <p:sldId id="321" r:id="rId72"/>
    <p:sldId id="324" r:id="rId73"/>
    <p:sldId id="322" r:id="rId74"/>
    <p:sldId id="325" r:id="rId75"/>
    <p:sldId id="326" r:id="rId76"/>
    <p:sldId id="327" r:id="rId77"/>
    <p:sldId id="329" r:id="rId78"/>
    <p:sldId id="323" r:id="rId79"/>
    <p:sldId id="330" r:id="rId80"/>
    <p:sldId id="331" r:id="rId81"/>
    <p:sldId id="332" r:id="rId82"/>
    <p:sldId id="333" r:id="rId83"/>
    <p:sldId id="328" r:id="rId84"/>
    <p:sldId id="334" r:id="rId85"/>
    <p:sldId id="335" r:id="rId86"/>
    <p:sldId id="336" r:id="rId87"/>
    <p:sldId id="337" r:id="rId88"/>
    <p:sldId id="344" r:id="rId89"/>
    <p:sldId id="345" r:id="rId90"/>
    <p:sldId id="346" r:id="rId91"/>
    <p:sldId id="347" r:id="rId92"/>
    <p:sldId id="348" r:id="rId93"/>
    <p:sldId id="349" r:id="rId94"/>
    <p:sldId id="339" r:id="rId95"/>
    <p:sldId id="340" r:id="rId96"/>
    <p:sldId id="350" r:id="rId97"/>
    <p:sldId id="341" r:id="rId98"/>
    <p:sldId id="338" r:id="rId9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fa-IR" smtClean="0"/>
              <a:t>خلاصه ای از کتاب اصول و مبانی مدیریت و سرپرستی : تالیف متینه مقدم</a:t>
            </a: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42716F-E9B8-4358-BA9B-74506771F9E0}" type="datetimeFigureOut">
              <a:rPr lang="en-US" smtClean="0"/>
              <a:t>3/10/2020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a-IR" smtClean="0"/>
              <a:t>خلاصه ای از کتاب اصول و مبانی مدیریت و سرپرستی : تالیف متینه مقدم</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1518C9-13F9-4348-9041-FB395673667D}" type="slidenum">
              <a:rPr lang="en-US" smtClean="0"/>
              <a:t>‹#›</a:t>
            </a:fld>
            <a:endParaRPr lang="en-US"/>
          </a:p>
        </p:txBody>
      </p:sp>
    </p:spTree>
    <p:extLst>
      <p:ext uri="{BB962C8B-B14F-4D97-AF65-F5344CB8AC3E}">
        <p14:creationId xmlns:p14="http://schemas.microsoft.com/office/powerpoint/2010/main" val="409679777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fa-IR" smtClean="0"/>
              <a:t>خلاصه ای از کتاب اصول و مبانی مدیریت و سرپرستی : تالیف متینه مقدم</a:t>
            </a: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6D6762-00E8-41C0-BD29-A0DC55EDE606}" type="datetimeFigureOut">
              <a:rPr lang="en-US" smtClean="0"/>
              <a:t>3/10/2020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fa-IR" smtClean="0"/>
              <a:t>خلاصه ای از کتاب اصول و مبانی مدیریت و سرپرستی : تالیف متینه مقدم</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BFEE3B-7639-4D42-A939-D8A0B8EE6181}" type="slidenum">
              <a:rPr lang="en-US" smtClean="0"/>
              <a:t>‹#›</a:t>
            </a:fld>
            <a:endParaRPr lang="en-US"/>
          </a:p>
        </p:txBody>
      </p:sp>
    </p:spTree>
    <p:extLst>
      <p:ext uri="{BB962C8B-B14F-4D97-AF65-F5344CB8AC3E}">
        <p14:creationId xmlns:p14="http://schemas.microsoft.com/office/powerpoint/2010/main" val="229972938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BFEE3B-7639-4D42-A939-D8A0B8EE6181}" type="slidenum">
              <a:rPr lang="en-US" smtClean="0"/>
              <a:t>1</a:t>
            </a:fld>
            <a:endParaRPr lang="en-US"/>
          </a:p>
        </p:txBody>
      </p:sp>
      <p:sp>
        <p:nvSpPr>
          <p:cNvPr id="5" name="Header Placeholder 4"/>
          <p:cNvSpPr>
            <a:spLocks noGrp="1"/>
          </p:cNvSpPr>
          <p:nvPr>
            <p:ph type="hdr" sz="quarter" idx="11"/>
          </p:nvPr>
        </p:nvSpPr>
        <p:spPr/>
        <p:txBody>
          <a:bodyPr/>
          <a:lstStyle/>
          <a:p>
            <a:r>
              <a:rPr lang="fa-IR" smtClean="0"/>
              <a:t>خلاصه ای از کتاب اصول و مبانی مدیریت و سرپرستی : تالیف متینه مقدم</a:t>
            </a:r>
            <a:endParaRPr lang="en-US"/>
          </a:p>
        </p:txBody>
      </p:sp>
      <p:sp>
        <p:nvSpPr>
          <p:cNvPr id="6" name="Footer Placeholder 5"/>
          <p:cNvSpPr>
            <a:spLocks noGrp="1"/>
          </p:cNvSpPr>
          <p:nvPr>
            <p:ph type="ftr" sz="quarter" idx="12"/>
          </p:nvPr>
        </p:nvSpPr>
        <p:spPr/>
        <p:txBody>
          <a:bodyPr/>
          <a:lstStyle/>
          <a:p>
            <a:r>
              <a:rPr lang="fa-IR" smtClean="0"/>
              <a:t>خلاصه ای از کتاب اصول و مبانی مدیریت و سرپرستی : تالیف متینه مقدم</a:t>
            </a:r>
            <a:endParaRPr lang="en-US"/>
          </a:p>
        </p:txBody>
      </p:sp>
    </p:spTree>
    <p:extLst>
      <p:ext uri="{BB962C8B-B14F-4D97-AF65-F5344CB8AC3E}">
        <p14:creationId xmlns:p14="http://schemas.microsoft.com/office/powerpoint/2010/main" val="407931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a-IR" smtClean="0"/>
              <a:t>خلاصه ای از کتاب اصول و مبانی مدیریت و سرپرستی : تالیف متینه مقدم</a:t>
            </a:r>
            <a:endParaRPr lang="en-US"/>
          </a:p>
        </p:txBody>
      </p:sp>
      <p:sp>
        <p:nvSpPr>
          <p:cNvPr id="5" name="Slide Number Placeholder 4"/>
          <p:cNvSpPr>
            <a:spLocks noGrp="1"/>
          </p:cNvSpPr>
          <p:nvPr>
            <p:ph type="sldNum" sz="quarter" idx="11"/>
          </p:nvPr>
        </p:nvSpPr>
        <p:spPr/>
        <p:txBody>
          <a:bodyPr/>
          <a:lstStyle/>
          <a:p>
            <a:fld id="{F3BFEE3B-7639-4D42-A939-D8A0B8EE6181}" type="slidenum">
              <a:rPr lang="en-US" smtClean="0"/>
              <a:t>89</a:t>
            </a:fld>
            <a:endParaRPr lang="en-US"/>
          </a:p>
        </p:txBody>
      </p:sp>
      <p:sp>
        <p:nvSpPr>
          <p:cNvPr id="6" name="Footer Placeholder 5"/>
          <p:cNvSpPr>
            <a:spLocks noGrp="1"/>
          </p:cNvSpPr>
          <p:nvPr>
            <p:ph type="ftr" sz="quarter" idx="12"/>
          </p:nvPr>
        </p:nvSpPr>
        <p:spPr/>
        <p:txBody>
          <a:bodyPr/>
          <a:lstStyle/>
          <a:p>
            <a:r>
              <a:rPr lang="fa-IR" smtClean="0"/>
              <a:t>خلاصه ای از کتاب اصول و مبانی مدیریت و سرپرستی : تالیف متینه مقدم</a:t>
            </a:r>
            <a:endParaRPr lang="en-US"/>
          </a:p>
        </p:txBody>
      </p:sp>
    </p:spTree>
    <p:extLst>
      <p:ext uri="{BB962C8B-B14F-4D97-AF65-F5344CB8AC3E}">
        <p14:creationId xmlns:p14="http://schemas.microsoft.com/office/powerpoint/2010/main" val="2131531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fa-IR" smtClean="0"/>
              <a:t>خلاصه ای از کتاب اصول و مبانی مدیریت و سرپرستی : تالیف متینه مقدم</a:t>
            </a:r>
            <a:endParaRPr lang="en-US"/>
          </a:p>
        </p:txBody>
      </p:sp>
      <p:sp>
        <p:nvSpPr>
          <p:cNvPr id="5" name="Slide Number Placeholder 4"/>
          <p:cNvSpPr>
            <a:spLocks noGrp="1"/>
          </p:cNvSpPr>
          <p:nvPr>
            <p:ph type="sldNum" sz="quarter" idx="11"/>
          </p:nvPr>
        </p:nvSpPr>
        <p:spPr/>
        <p:txBody>
          <a:bodyPr/>
          <a:lstStyle/>
          <a:p>
            <a:fld id="{F3BFEE3B-7639-4D42-A939-D8A0B8EE6181}" type="slidenum">
              <a:rPr lang="en-US" smtClean="0"/>
              <a:t>95</a:t>
            </a:fld>
            <a:endParaRPr lang="en-US"/>
          </a:p>
        </p:txBody>
      </p:sp>
      <p:sp>
        <p:nvSpPr>
          <p:cNvPr id="6" name="Footer Placeholder 5"/>
          <p:cNvSpPr>
            <a:spLocks noGrp="1"/>
          </p:cNvSpPr>
          <p:nvPr>
            <p:ph type="ftr" sz="quarter" idx="12"/>
          </p:nvPr>
        </p:nvSpPr>
        <p:spPr/>
        <p:txBody>
          <a:bodyPr/>
          <a:lstStyle/>
          <a:p>
            <a:r>
              <a:rPr lang="fa-IR" smtClean="0"/>
              <a:t>خلاصه ای از کتاب اصول و مبانی مدیریت و سرپرستی : تالیف متینه مقدم</a:t>
            </a:r>
            <a:endParaRPr lang="en-US"/>
          </a:p>
        </p:txBody>
      </p:sp>
    </p:spTree>
    <p:extLst>
      <p:ext uri="{BB962C8B-B14F-4D97-AF65-F5344CB8AC3E}">
        <p14:creationId xmlns:p14="http://schemas.microsoft.com/office/powerpoint/2010/main" val="1359685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090226F-F4B3-4C77-B47B-D5C29145ECE9}"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9554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EA0646-7BEF-40B8-AB00-907BB8D97FC4}"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8583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05CE90-E9CC-4640-B573-2F2C395D7943}"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64451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8FDD78-4966-4133-AF81-343CF1D3918B}"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7469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8B17FA-6FDB-430C-B23F-B2D92E5D473C}"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8978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FBE56A-4A64-4278-BB10-BA7EF1E16E13}"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4256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D5DE37-4976-49C5-9A8E-4177227F9C28}"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400104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C0D363-3F82-45B6-979F-5673C29D4971}"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222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22B9DA-64CE-43C7-A410-173B030ECC45}"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3717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2467B8-82FE-4532-933D-8D5DC55827B8}"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9905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B3B4173-3BBD-431D-94A7-6B5E7C76AD9F}" type="datetime1">
              <a:rPr lang="en-US" smtClean="0"/>
              <a:t>3/10/2020</a:t>
            </a:fld>
            <a:endParaRPr lang="en-US" dirty="0"/>
          </a:p>
        </p:txBody>
      </p:sp>
      <p:sp>
        <p:nvSpPr>
          <p:cNvPr id="6" name="Footer Placeholder 5"/>
          <p:cNvSpPr>
            <a:spLocks noGrp="1"/>
          </p:cNvSpPr>
          <p:nvPr>
            <p:ph type="ftr" sz="quarter" idx="11"/>
          </p:nvPr>
        </p:nvSpPr>
        <p:spPr/>
        <p:txBody>
          <a:bodyPr/>
          <a:lstStyle/>
          <a:p>
            <a:r>
              <a:rPr lang="fa-IR" smtClean="0"/>
              <a:t>جزوه اصول سرپرستی (دکتر متینه مقدم )</a:t>
            </a:r>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735076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99A0040-078B-4169-8FC8-AE887388FCC8}" type="datetime1">
              <a:rPr lang="en-US" smtClean="0"/>
              <a:t>3/10/2020</a:t>
            </a:fld>
            <a:endParaRPr lang="en-US" dirty="0"/>
          </a:p>
        </p:txBody>
      </p:sp>
      <p:sp>
        <p:nvSpPr>
          <p:cNvPr id="8" name="Footer Placeholder 7"/>
          <p:cNvSpPr>
            <a:spLocks noGrp="1"/>
          </p:cNvSpPr>
          <p:nvPr>
            <p:ph type="ftr" sz="quarter" idx="11"/>
          </p:nvPr>
        </p:nvSpPr>
        <p:spPr/>
        <p:txBody>
          <a:bodyPr/>
          <a:lstStyle/>
          <a:p>
            <a:r>
              <a:rPr lang="fa-IR" smtClean="0"/>
              <a:t>جزوه اصول سرپرستی (دکتر متینه مقدم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5570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37E291A-E738-4206-9D8D-059619C86A1F}" type="datetime1">
              <a:rPr lang="en-US" smtClean="0"/>
              <a:t>3/10/2020</a:t>
            </a:fld>
            <a:endParaRPr lang="en-US" dirty="0"/>
          </a:p>
        </p:txBody>
      </p:sp>
      <p:sp>
        <p:nvSpPr>
          <p:cNvPr id="4" name="Footer Placeholder 3"/>
          <p:cNvSpPr>
            <a:spLocks noGrp="1"/>
          </p:cNvSpPr>
          <p:nvPr>
            <p:ph type="ftr" sz="quarter" idx="11"/>
          </p:nvPr>
        </p:nvSpPr>
        <p:spPr/>
        <p:txBody>
          <a:bodyPr/>
          <a:lstStyle/>
          <a:p>
            <a:r>
              <a:rPr lang="fa-IR" smtClean="0"/>
              <a:t>جزوه اصول سرپرستی (دکتر متینه مقدم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4240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21ED0-E4EE-49F8-8618-B2D0F9394189}" type="datetime1">
              <a:rPr lang="en-US" smtClean="0"/>
              <a:t>3/10/2020</a:t>
            </a:fld>
            <a:endParaRPr lang="en-US" dirty="0"/>
          </a:p>
        </p:txBody>
      </p:sp>
      <p:sp>
        <p:nvSpPr>
          <p:cNvPr id="3" name="Footer Placeholder 2"/>
          <p:cNvSpPr>
            <a:spLocks noGrp="1"/>
          </p:cNvSpPr>
          <p:nvPr>
            <p:ph type="ftr" sz="quarter" idx="11"/>
          </p:nvPr>
        </p:nvSpPr>
        <p:spPr/>
        <p:txBody>
          <a:bodyPr/>
          <a:lstStyle/>
          <a:p>
            <a:r>
              <a:rPr lang="fa-IR" smtClean="0"/>
              <a:t>جزوه اصول سرپرستی (دکتر متینه مقدم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1493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43B291-B7E7-49EA-8A19-4B176CA5FB1F}" type="datetime1">
              <a:rPr lang="en-US" smtClean="0"/>
              <a:t>3/10/2020</a:t>
            </a:fld>
            <a:endParaRPr lang="en-US" dirty="0"/>
          </a:p>
        </p:txBody>
      </p:sp>
      <p:sp>
        <p:nvSpPr>
          <p:cNvPr id="6" name="Footer Placeholder 5"/>
          <p:cNvSpPr>
            <a:spLocks noGrp="1"/>
          </p:cNvSpPr>
          <p:nvPr>
            <p:ph type="ftr" sz="quarter" idx="11"/>
          </p:nvPr>
        </p:nvSpPr>
        <p:spPr/>
        <p:txBody>
          <a:bodyPr/>
          <a:lstStyle/>
          <a:p>
            <a:r>
              <a:rPr lang="fa-IR" smtClean="0"/>
              <a:t>جزوه اصول سرپرستی (دکتر متینه مقدم )</a:t>
            </a:r>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051785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fa-IR" smtClean="0"/>
              <a:t>جزوه اصول سرپرستی (دکتر متینه مقدم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805EACFE-5279-415A-9D43-ECDFC0127DBD}" type="datetime1">
              <a:rPr lang="en-US" smtClean="0"/>
              <a:t>3/10/2020</a:t>
            </a:fld>
            <a:endParaRPr lang="en-US" dirty="0"/>
          </a:p>
        </p:txBody>
      </p:sp>
    </p:spTree>
    <p:extLst>
      <p:ext uri="{BB962C8B-B14F-4D97-AF65-F5344CB8AC3E}">
        <p14:creationId xmlns:p14="http://schemas.microsoft.com/office/powerpoint/2010/main" val="1037690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1C53C8F-A1A4-4538-84C8-B761A819B9FF}" type="datetime1">
              <a:rPr lang="en-US" smtClean="0"/>
              <a:t>3/10/2020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a-IR" smtClean="0"/>
              <a:t>جزوه اصول سرپرستی (دکتر متینه مقدم )</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286026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hf hd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3.png"/><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3.png"/><Relationship Id="rId4" Type="http://schemas.openxmlformats.org/officeDocument/2006/relationships/hyperlink" Target="http://daneshnameh.roshd.ir/mavara/mavara-index.php?page=%D8%B1%D9%87%D8%A8%D8%B1%DB%8C"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3.png"/><Relationship Id="rId4" Type="http://schemas.openxmlformats.org/officeDocument/2006/relationships/hyperlink" Target="https://fa.wikipedia.org/wiki/%D8%B1%D9%87%D8%A8%D8%B1%DB%8C_%D8%B3%D8%A7%D8%B2%D9%85%D8%A7%D9%86" TargetMode="Externa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3.png"/><Relationship Id="rId4" Type="http://schemas.openxmlformats.org/officeDocument/2006/relationships/hyperlink" Target="http://www.shabta.com/1395/04/20/%D9%85%D8%AF%DB%8C%D8%B1%DB%8C%D8%AA-%D9%88-%D8%B1%D9%87%D8%A8%D8%B1%DB%8C/" TargetMode="Externa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ma"/><Relationship Id="rId1" Type="http://schemas.microsoft.com/office/2007/relationships/media" Target="../media/media44.wma"/><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3.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ma"/><Relationship Id="rId1" Type="http://schemas.microsoft.com/office/2007/relationships/media" Target="../media/media49.wma"/><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ma"/><Relationship Id="rId1" Type="http://schemas.microsoft.com/office/2007/relationships/media" Target="../media/media50.wma"/><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ma"/><Relationship Id="rId1" Type="http://schemas.microsoft.com/office/2007/relationships/media" Target="../media/media51.wma"/><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ma"/><Relationship Id="rId1" Type="http://schemas.microsoft.com/office/2007/relationships/media" Target="../media/media52.wma"/><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ma"/><Relationship Id="rId1" Type="http://schemas.microsoft.com/office/2007/relationships/media" Target="../media/media53.wma"/><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ma"/><Relationship Id="rId1" Type="http://schemas.microsoft.com/office/2007/relationships/media" Target="../media/media54.wma"/><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ma"/><Relationship Id="rId1" Type="http://schemas.microsoft.com/office/2007/relationships/media" Target="../media/media55.wm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ma"/><Relationship Id="rId1" Type="http://schemas.microsoft.com/office/2007/relationships/media" Target="../media/media56.wma"/><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ma"/><Relationship Id="rId1" Type="http://schemas.microsoft.com/office/2007/relationships/media" Target="../media/media57.wma"/><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ma"/><Relationship Id="rId1" Type="http://schemas.microsoft.com/office/2007/relationships/media" Target="../media/media58.wma"/><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ma"/><Relationship Id="rId1" Type="http://schemas.microsoft.com/office/2007/relationships/media" Target="../media/media59.wma"/><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wma"/><Relationship Id="rId1" Type="http://schemas.microsoft.com/office/2007/relationships/media" Target="../media/media60.wma"/><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wma"/><Relationship Id="rId1" Type="http://schemas.microsoft.com/office/2007/relationships/media" Target="../media/media61.wma"/><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wma"/><Relationship Id="rId1" Type="http://schemas.microsoft.com/office/2007/relationships/media" Target="../media/media62.wma"/><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wma"/><Relationship Id="rId1" Type="http://schemas.microsoft.com/office/2007/relationships/media" Target="../media/media63.wma"/><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wma"/><Relationship Id="rId1" Type="http://schemas.microsoft.com/office/2007/relationships/media" Target="../media/media64.wma"/><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wma"/><Relationship Id="rId1" Type="http://schemas.microsoft.com/office/2007/relationships/media" Target="../media/media65.wm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wma"/><Relationship Id="rId1" Type="http://schemas.microsoft.com/office/2007/relationships/media" Target="../media/media66.wma"/><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wma"/><Relationship Id="rId1" Type="http://schemas.microsoft.com/office/2007/relationships/media" Target="../media/media67.wma"/><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wma"/><Relationship Id="rId1" Type="http://schemas.microsoft.com/office/2007/relationships/media" Target="../media/media68.wma"/><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wma"/><Relationship Id="rId1" Type="http://schemas.microsoft.com/office/2007/relationships/media" Target="../media/media69.wma"/><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3.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5369" y="2912316"/>
            <a:ext cx="7766936" cy="1646302"/>
          </a:xfrm>
        </p:spPr>
        <p:txBody>
          <a:bodyPr/>
          <a:lstStyle/>
          <a:p>
            <a:pPr algn="ctr"/>
            <a:r>
              <a:rPr lang="fa-IR" sz="2500" b="1" dirty="0" smtClean="0">
                <a:solidFill>
                  <a:schemeClr val="tx1"/>
                </a:solidFill>
                <a:cs typeface="B Nazanin" panose="00000400000000000000" pitchFamily="2" charset="-78"/>
              </a:rPr>
              <a:t>جزوه</a:t>
            </a:r>
            <a:r>
              <a:rPr lang="fa-IR" sz="2500" dirty="0" smtClean="0">
                <a:solidFill>
                  <a:schemeClr val="tx1"/>
                </a:solidFill>
                <a:cs typeface="B Nazanin" panose="00000400000000000000" pitchFamily="2" charset="-78"/>
              </a:rPr>
              <a:t> </a:t>
            </a:r>
            <a:r>
              <a:rPr lang="fa-IR" sz="2500" b="1" dirty="0">
                <a:solidFill>
                  <a:schemeClr val="tx1"/>
                </a:solidFill>
                <a:cs typeface="B Nazanin" panose="00000400000000000000" pitchFamily="2" charset="-78"/>
              </a:rPr>
              <a:t>اصول </a:t>
            </a:r>
            <a:r>
              <a:rPr lang="fa-IR" sz="2500" b="1" dirty="0" smtClean="0">
                <a:solidFill>
                  <a:schemeClr val="tx1"/>
                </a:solidFill>
                <a:cs typeface="B Nazanin" panose="00000400000000000000" pitchFamily="2" charset="-78"/>
              </a:rPr>
              <a:t>سرپرستی برگرفته از کتاب </a:t>
            </a:r>
            <a:br>
              <a:rPr lang="fa-IR" sz="2500" b="1" dirty="0" smtClean="0">
                <a:solidFill>
                  <a:schemeClr val="tx1"/>
                </a:solidFill>
                <a:cs typeface="B Nazanin" panose="00000400000000000000" pitchFamily="2" charset="-78"/>
              </a:rPr>
            </a:br>
            <a:r>
              <a:rPr lang="fa-IR" sz="2500" b="1" dirty="0" smtClean="0">
                <a:solidFill>
                  <a:schemeClr val="tx1"/>
                </a:solidFill>
                <a:cs typeface="B Nazanin" panose="00000400000000000000" pitchFamily="2" charset="-78"/>
              </a:rPr>
              <a:t>اصول و مبانی مدیریت و سرپرستی ، تالیف متینه مقدم </a:t>
            </a:r>
            <a:r>
              <a:rPr lang="en-US" sz="2500" b="1" dirty="0" smtClean="0">
                <a:solidFill>
                  <a:schemeClr val="tx1"/>
                </a:solidFill>
                <a:cs typeface="B Nazanin" panose="00000400000000000000" pitchFamily="2" charset="-78"/>
              </a:rPr>
              <a:t/>
            </a:r>
            <a:br>
              <a:rPr lang="en-US" sz="2500" b="1" dirty="0" smtClean="0">
                <a:solidFill>
                  <a:schemeClr val="tx1"/>
                </a:solidFill>
                <a:cs typeface="B Nazanin" panose="00000400000000000000" pitchFamily="2" charset="-78"/>
              </a:rPr>
            </a:br>
            <a:r>
              <a:rPr lang="fa-IR" sz="2500" b="1" dirty="0" smtClean="0">
                <a:solidFill>
                  <a:schemeClr val="tx1"/>
                </a:solidFill>
                <a:cs typeface="B Nazanin" panose="00000400000000000000" pitchFamily="2" charset="-78"/>
              </a:rPr>
              <a:t>ترم بهمن 1398</a:t>
            </a:r>
            <a:r>
              <a:rPr lang="en-US" sz="2500" dirty="0">
                <a:solidFill>
                  <a:schemeClr val="tx1"/>
                </a:solidFill>
                <a:cs typeface="B Nazanin" panose="00000400000000000000" pitchFamily="2" charset="-78"/>
              </a:rPr>
              <a:t/>
            </a:r>
            <a:br>
              <a:rPr lang="en-US" sz="2500" dirty="0">
                <a:solidFill>
                  <a:schemeClr val="tx1"/>
                </a:solidFill>
                <a:cs typeface="B Nazanin" panose="00000400000000000000" pitchFamily="2" charset="-78"/>
              </a:rPr>
            </a:br>
            <a:endParaRPr lang="en-US" sz="2500" dirty="0">
              <a:solidFill>
                <a:schemeClr val="tx1"/>
              </a:solidFill>
              <a:cs typeface="B Nazanin" panose="00000400000000000000" pitchFamily="2" charset="-78"/>
            </a:endParaRPr>
          </a:p>
        </p:txBody>
      </p:sp>
      <p:sp>
        <p:nvSpPr>
          <p:cNvPr id="3" name="Subtitle 2"/>
          <p:cNvSpPr>
            <a:spLocks noGrp="1"/>
          </p:cNvSpPr>
          <p:nvPr>
            <p:ph type="subTitle" idx="1"/>
          </p:nvPr>
        </p:nvSpPr>
        <p:spPr>
          <a:xfrm>
            <a:off x="2585369" y="4489156"/>
            <a:ext cx="7766936" cy="1000383"/>
          </a:xfrm>
        </p:spPr>
        <p:txBody>
          <a:bodyPr>
            <a:normAutofit/>
          </a:bodyPr>
          <a:lstStyle/>
          <a:p>
            <a:pPr algn="ctr"/>
            <a:r>
              <a:rPr lang="fa-IR" sz="2000" b="1" dirty="0" smtClean="0">
                <a:solidFill>
                  <a:schemeClr val="tx1"/>
                </a:solidFill>
                <a:cs typeface="B Nazanin" panose="00000400000000000000" pitchFamily="2" charset="-78"/>
              </a:rPr>
              <a:t>استاد : </a:t>
            </a:r>
            <a:r>
              <a:rPr lang="fa-IR" sz="2000" b="1" dirty="0">
                <a:solidFill>
                  <a:schemeClr val="tx1"/>
                </a:solidFill>
                <a:cs typeface="B Nazanin" panose="00000400000000000000" pitchFamily="2" charset="-78"/>
              </a:rPr>
              <a:t>متینه </a:t>
            </a:r>
            <a:r>
              <a:rPr lang="fa-IR" sz="2000" b="1" dirty="0" smtClean="0">
                <a:solidFill>
                  <a:schemeClr val="tx1"/>
                </a:solidFill>
                <a:cs typeface="B Nazanin" panose="00000400000000000000" pitchFamily="2" charset="-78"/>
              </a:rPr>
              <a:t>مقدم</a:t>
            </a:r>
          </a:p>
          <a:p>
            <a:pPr algn="ctr"/>
            <a:r>
              <a:rPr lang="fa-IR" sz="2000" b="1" dirty="0" smtClean="0">
                <a:solidFill>
                  <a:schemeClr val="tx1"/>
                </a:solidFill>
                <a:cs typeface="B Nazanin" panose="00000400000000000000" pitchFamily="2" charset="-78"/>
              </a:rPr>
              <a:t>دانشکده فنی و حرفه ای ولیعصر تهران </a:t>
            </a:r>
            <a:endParaRPr lang="en-US" sz="2000" b="1" dirty="0">
              <a:solidFill>
                <a:schemeClr val="tx1"/>
              </a:solidFill>
              <a:cs typeface="B Nazanin" panose="00000400000000000000" pitchFamily="2" charset="-78"/>
            </a:endParaRPr>
          </a:p>
          <a:p>
            <a:endParaRPr lang="en-US" sz="2000" dirty="0"/>
          </a:p>
        </p:txBody>
      </p:sp>
      <p:pic>
        <p:nvPicPr>
          <p:cNvPr id="1026" name="Picture 2" descr="B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5132" y="440398"/>
            <a:ext cx="25796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518" y="2498248"/>
            <a:ext cx="2493163" cy="3554083"/>
          </a:xfrm>
          <a:prstGeom prst="rect">
            <a:avLst/>
          </a:prstGeom>
        </p:spPr>
      </p:pic>
      <p:sp>
        <p:nvSpPr>
          <p:cNvPr id="5" name="Date Placeholder 4"/>
          <p:cNvSpPr>
            <a:spLocks noGrp="1"/>
          </p:cNvSpPr>
          <p:nvPr>
            <p:ph type="dt" sz="half" idx="10"/>
          </p:nvPr>
        </p:nvSpPr>
        <p:spPr/>
        <p:txBody>
          <a:bodyPr/>
          <a:lstStyle/>
          <a:p>
            <a:fld id="{A5C84B19-AE15-4438-8706-6F99450EA420}" type="datetime1">
              <a:rPr lang="en-US" smtClean="0"/>
              <a:t>3/10/2020</a:t>
            </a:fld>
            <a:endParaRPr lang="en-US" dirty="0"/>
          </a:p>
        </p:txBody>
      </p:sp>
      <p:sp>
        <p:nvSpPr>
          <p:cNvPr id="6" name="Footer Placeholder 5"/>
          <p:cNvSpPr>
            <a:spLocks noGrp="1"/>
          </p:cNvSpPr>
          <p:nvPr>
            <p:ph type="ftr" sz="quarter" idx="11"/>
          </p:nvPr>
        </p:nvSpPr>
        <p:spPr/>
        <p:txBody>
          <a:bodyPr/>
          <a:lstStyle/>
          <a:p>
            <a:r>
              <a:rPr lang="fa-IR" smtClean="0"/>
              <a:t>جزوه اصول سرپرستی (دکتر متینه مقدم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1</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59745087"/>
      </p:ext>
    </p:extLst>
  </p:cSld>
  <p:clrMapOvr>
    <a:masterClrMapping/>
  </p:clrMapOvr>
  <mc:AlternateContent xmlns:mc="http://schemas.openxmlformats.org/markup-compatibility/2006" xmlns:p14="http://schemas.microsoft.com/office/powerpoint/2010/main">
    <mc:Choice Requires="p14">
      <p:transition spd="slow" p14:dur="2000" advTm="47758"/>
    </mc:Choice>
    <mc:Fallback xmlns="">
      <p:transition spd="slow" advTm="47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5000" b="1" dirty="0">
                <a:solidFill>
                  <a:schemeClr val="tx1"/>
                </a:solidFill>
                <a:cs typeface="B Nazanin" panose="00000400000000000000" pitchFamily="2" charset="-78"/>
              </a:rPr>
              <a:t>جلسه دوم</a:t>
            </a:r>
            <a:endParaRPr lang="en-US" sz="5000" dirty="0"/>
          </a:p>
        </p:txBody>
      </p:sp>
      <p:sp>
        <p:nvSpPr>
          <p:cNvPr id="3" name="Content Placeholder 2"/>
          <p:cNvSpPr>
            <a:spLocks noGrp="1"/>
          </p:cNvSpPr>
          <p:nvPr>
            <p:ph idx="1"/>
          </p:nvPr>
        </p:nvSpPr>
        <p:spPr/>
        <p:txBody>
          <a:bodyPr>
            <a:normAutofit/>
          </a:bodyPr>
          <a:lstStyle/>
          <a:p>
            <a:pPr algn="r" rtl="1"/>
            <a:r>
              <a:rPr lang="fa-IR" sz="2500" dirty="0" smtClean="0">
                <a:cs typeface="B Nazanin" panose="00000400000000000000" pitchFamily="2" charset="-78"/>
              </a:rPr>
              <a:t> سازمان های غیر رسمی</a:t>
            </a:r>
          </a:p>
          <a:p>
            <a:pPr algn="r" rtl="1"/>
            <a:r>
              <a:rPr lang="fa-IR" sz="2500" dirty="0" smtClean="0">
                <a:cs typeface="B Nazanin" panose="00000400000000000000" pitchFamily="2" charset="-78"/>
              </a:rPr>
              <a:t>خصوصیات سازمان های غیر رسمی</a:t>
            </a:r>
          </a:p>
          <a:p>
            <a:pPr algn="r" rtl="1"/>
            <a:r>
              <a:rPr lang="fa-IR" sz="2500" dirty="0" smtClean="0">
                <a:cs typeface="B Nazanin" panose="00000400000000000000" pitchFamily="2" charset="-78"/>
              </a:rPr>
              <a:t>مفهوم ساختار سازمانی</a:t>
            </a:r>
          </a:p>
          <a:p>
            <a:pPr algn="r" rtl="1"/>
            <a:endParaRPr lang="en-US" sz="2500" dirty="0">
              <a:cs typeface="B Nazanin" panose="00000400000000000000" pitchFamily="2" charset="-78"/>
            </a:endParaRPr>
          </a:p>
        </p:txBody>
      </p:sp>
      <p:sp>
        <p:nvSpPr>
          <p:cNvPr id="4" name="Date Placeholder 3"/>
          <p:cNvSpPr>
            <a:spLocks noGrp="1"/>
          </p:cNvSpPr>
          <p:nvPr>
            <p:ph type="dt" sz="half" idx="10"/>
          </p:nvPr>
        </p:nvSpPr>
        <p:spPr/>
        <p:txBody>
          <a:bodyPr/>
          <a:lstStyle/>
          <a:p>
            <a:fld id="{9FB795A9-7EA6-4892-A38F-EFC333071441}"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04739724"/>
      </p:ext>
    </p:extLst>
  </p:cSld>
  <p:clrMapOvr>
    <a:masterClrMapping/>
  </p:clrMapOvr>
  <mc:AlternateContent xmlns:mc="http://schemas.openxmlformats.org/markup-compatibility/2006" xmlns:p14="http://schemas.microsoft.com/office/powerpoint/2010/main">
    <mc:Choice Requires="p14">
      <p:transition spd="slow" p14:dur="2000" advTm="17948"/>
    </mc:Choice>
    <mc:Fallback xmlns="">
      <p:transition spd="slow" advTm="17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ب- سازمان غیررسمی : </a:t>
            </a:r>
            <a:r>
              <a:rPr lang="en-US" b="1" i="1" dirty="0">
                <a:solidFill>
                  <a:schemeClr val="tx1"/>
                </a:solidFill>
                <a:cs typeface="B Nazanin" panose="00000400000000000000" pitchFamily="2" charset="-78"/>
              </a:rPr>
              <a:t/>
            </a:r>
            <a:br>
              <a:rPr lang="en-US" b="1" i="1"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fa-IR" dirty="0" smtClean="0">
                <a:solidFill>
                  <a:schemeClr val="tx1"/>
                </a:solidFill>
                <a:cs typeface="B Nazanin" panose="00000400000000000000" pitchFamily="2" charset="-78"/>
              </a:rPr>
              <a:t>درواقع </a:t>
            </a:r>
            <a:r>
              <a:rPr lang="fa-IR" dirty="0">
                <a:solidFill>
                  <a:schemeClr val="tx1"/>
                </a:solidFill>
                <a:cs typeface="B Nazanin" panose="00000400000000000000" pitchFamily="2" charset="-78"/>
              </a:rPr>
              <a:t>سازمان غیررسمی </a:t>
            </a:r>
            <a:r>
              <a:rPr lang="fa-IR" u="sng" dirty="0">
                <a:solidFill>
                  <a:schemeClr val="tx1"/>
                </a:solidFill>
                <a:cs typeface="B Nazanin" panose="00000400000000000000" pitchFamily="2" charset="-78"/>
              </a:rPr>
              <a:t>وسیله مهمّی برای اجرا و تحقّق هدف‌های مهم سازمانی </a:t>
            </a:r>
            <a:r>
              <a:rPr lang="fa-IR" dirty="0">
                <a:solidFill>
                  <a:schemeClr val="tx1"/>
                </a:solidFill>
                <a:cs typeface="B Nazanin" panose="00000400000000000000" pitchFamily="2" charset="-78"/>
              </a:rPr>
              <a:t>به شمار می‌رود. با شناخت کامل پویایی‌های سازمان غیررسمی، می‌توان به توسعه و ایجاد رویه‌ها و مکانیسم‌هایی با استفاده از ساختار غیررسمی پرداخت و از جنبه رسمی دادن به هر اقدامی اجتناب کرد. </a:t>
            </a:r>
            <a:endParaRPr lang="en-US" dirty="0" smtClean="0">
              <a:solidFill>
                <a:schemeClr val="tx1"/>
              </a:solidFill>
              <a:cs typeface="B Nazanin" panose="00000400000000000000" pitchFamily="2" charset="-78"/>
            </a:endParaRPr>
          </a:p>
          <a:p>
            <a:pPr marL="0" indent="0" algn="justLow" rtl="1">
              <a:buNone/>
            </a:pPr>
            <a:r>
              <a:rPr lang="fa-IR" dirty="0" smtClean="0">
                <a:solidFill>
                  <a:schemeClr val="tx1"/>
                </a:solidFill>
                <a:cs typeface="B Nazanin" panose="00000400000000000000" pitchFamily="2" charset="-78"/>
              </a:rPr>
              <a:t>واقعا سازمان </a:t>
            </a:r>
            <a:r>
              <a:rPr lang="fa-IR" dirty="0">
                <a:solidFill>
                  <a:schemeClr val="tx1"/>
                </a:solidFill>
                <a:cs typeface="B Nazanin" panose="00000400000000000000" pitchFamily="2" charset="-78"/>
              </a:rPr>
              <a:t>غیررسمی وجود </a:t>
            </a:r>
            <a:r>
              <a:rPr lang="fa-IR" dirty="0" smtClean="0">
                <a:solidFill>
                  <a:schemeClr val="tx1"/>
                </a:solidFill>
                <a:cs typeface="B Nazanin" panose="00000400000000000000" pitchFamily="2" charset="-78"/>
              </a:rPr>
              <a:t>دارد و نباید </a:t>
            </a:r>
            <a:r>
              <a:rPr lang="fa-IR" dirty="0">
                <a:solidFill>
                  <a:schemeClr val="tx1"/>
                </a:solidFill>
                <a:cs typeface="B Nazanin" panose="00000400000000000000" pitchFamily="2" charset="-78"/>
              </a:rPr>
              <a:t>آن را دشمنی پنداشت که باید نابود شود و نه مانعی که باید از میان برداشته شود</a:t>
            </a:r>
            <a:r>
              <a:rPr lang="fa-IR" dirty="0" smtClean="0">
                <a:solidFill>
                  <a:schemeClr val="tx1"/>
                </a:solidFill>
                <a:cs typeface="B Nazanin" panose="00000400000000000000" pitchFamily="2" charset="-78"/>
              </a:rPr>
              <a:t>.</a:t>
            </a:r>
          </a:p>
          <a:p>
            <a:pPr marL="0" indent="0" algn="justLow" rtl="1">
              <a:buNone/>
            </a:pPr>
            <a:r>
              <a:rPr lang="fa-IR" dirty="0" smtClean="0">
                <a:solidFill>
                  <a:schemeClr val="tx1"/>
                </a:solidFill>
                <a:cs typeface="B Nazanin" panose="00000400000000000000" pitchFamily="2" charset="-78"/>
              </a:rPr>
              <a:t> </a:t>
            </a:r>
            <a:r>
              <a:rPr lang="fa-IR" dirty="0">
                <a:solidFill>
                  <a:schemeClr val="tx1"/>
                </a:solidFill>
                <a:cs typeface="B Nazanin" panose="00000400000000000000" pitchFamily="2" charset="-78"/>
              </a:rPr>
              <a:t>برعکس، سازمان غیررسمی ممکن است وسیله سودمندی برای بهبود کارآیی سازمان باشد. عقلایی نیست که سازمانی نظیر آموزش‌وپرورش را صرفاً به‌موجب ملاک‌های عقلانیّت و رسمیّت اداره کرد؛ زیرا این ملاک‌ها جنبه‌های غیرعقلانی و غیرمنتظره سازمان غیررسمی را نادیده می‌گیرند. ازلحاظ نظری، توصیه کردنی است که عمل مدیریت با استفاده از هر دو اجزای رسمی و غیررسمی سازمان قابل پیشرفت است.</a:t>
            </a:r>
            <a:r>
              <a:rPr lang="ar-SA" dirty="0">
                <a:solidFill>
                  <a:schemeClr val="tx1"/>
                </a:solidFill>
                <a:cs typeface="B Nazanin" panose="00000400000000000000" pitchFamily="2" charset="-78"/>
              </a:rPr>
              <a:t> </a:t>
            </a:r>
            <a:endParaRPr lang="en-US" dirty="0">
              <a:solidFill>
                <a:schemeClr val="tx1"/>
              </a:solidFill>
              <a:cs typeface="B Nazanin" panose="00000400000000000000" pitchFamily="2" charset="-78"/>
            </a:endParaRPr>
          </a:p>
          <a:p>
            <a:pPr marL="0" indent="0" algn="justLow">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F43AB053-3655-4816-BCF1-D985C46485AB}"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38777707"/>
      </p:ext>
    </p:extLst>
  </p:cSld>
  <p:clrMapOvr>
    <a:masterClrMapping/>
  </p:clrMapOvr>
  <mc:AlternateContent xmlns:mc="http://schemas.openxmlformats.org/markup-compatibility/2006" xmlns:p14="http://schemas.microsoft.com/office/powerpoint/2010/main">
    <mc:Choice Requires="p14">
      <p:transition spd="slow" p14:dur="2000" advTm="125959"/>
    </mc:Choice>
    <mc:Fallback xmlns="">
      <p:transition spd="slow" advTm="125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خصوصیات سازمان‌های  غیررسمی : </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normAutofit fontScale="92500" lnSpcReduction="10000"/>
          </a:bodyPr>
          <a:lstStyle/>
          <a:p>
            <a:pPr marL="0" indent="0" algn="just" rtl="1">
              <a:buNone/>
            </a:pPr>
            <a:r>
              <a:rPr lang="fa-IR" dirty="0" smtClean="0">
                <a:solidFill>
                  <a:schemeClr val="tx1"/>
                </a:solidFill>
                <a:cs typeface="B Nazanin" panose="00000400000000000000" pitchFamily="2" charset="-78"/>
              </a:rPr>
              <a:t>1-ازآنجاکه </a:t>
            </a:r>
            <a:r>
              <a:rPr lang="fa-IR" dirty="0">
                <a:solidFill>
                  <a:schemeClr val="tx1"/>
                </a:solidFill>
                <a:cs typeface="B Nazanin" panose="00000400000000000000" pitchFamily="2" charset="-78"/>
              </a:rPr>
              <a:t>سازمان‌های غیررسمی </a:t>
            </a:r>
            <a:r>
              <a:rPr lang="fa-IR" u="sng" dirty="0">
                <a:solidFill>
                  <a:schemeClr val="tx1"/>
                </a:solidFill>
                <a:cs typeface="B Nazanin" panose="00000400000000000000" pitchFamily="2" charset="-78"/>
              </a:rPr>
              <a:t>براثر خواسته‌های افراد </a:t>
            </a:r>
            <a:r>
              <a:rPr lang="fa-IR" dirty="0">
                <a:solidFill>
                  <a:schemeClr val="tx1"/>
                </a:solidFill>
                <a:cs typeface="B Nazanin" panose="00000400000000000000" pitchFamily="2" charset="-78"/>
              </a:rPr>
              <a:t>، بخصوص خواسته‌های درونی آن‌ها به وجود آمده است ، نمی‌توان آن‌ها را با دستورالعمل‌های اداری ملغی کرد یا از بین برد.</a:t>
            </a:r>
            <a:endParaRPr lang="en-US" dirty="0">
              <a:solidFill>
                <a:schemeClr val="tx1"/>
              </a:solidFill>
              <a:cs typeface="B Nazanin" panose="00000400000000000000" pitchFamily="2" charset="-78"/>
            </a:endParaRPr>
          </a:p>
          <a:p>
            <a:pPr marL="0" indent="0" algn="just" rtl="1">
              <a:buNone/>
            </a:pPr>
            <a:r>
              <a:rPr lang="fa-IR" dirty="0">
                <a:solidFill>
                  <a:schemeClr val="tx1"/>
                </a:solidFill>
                <a:cs typeface="B Nazanin" panose="00000400000000000000" pitchFamily="2" charset="-78"/>
              </a:rPr>
              <a:t>2-برخلاف سازمان‌های رسمی که اختیارات از بالا به پایین وا گذار می‌شود ، در سازمان‌های غیررسمی معمولاً" </a:t>
            </a:r>
            <a:r>
              <a:rPr lang="fa-IR" u="sng" dirty="0">
                <a:solidFill>
                  <a:schemeClr val="tx1"/>
                </a:solidFill>
                <a:cs typeface="B Nazanin" panose="00000400000000000000" pitchFamily="2" charset="-78"/>
              </a:rPr>
              <a:t>اختیارات به‌صورت افقی و یا از پایین به بالا </a:t>
            </a:r>
            <a:r>
              <a:rPr lang="fa-IR" dirty="0">
                <a:solidFill>
                  <a:schemeClr val="tx1"/>
                </a:solidFill>
                <a:cs typeface="B Nazanin" panose="00000400000000000000" pitchFamily="2" charset="-78"/>
              </a:rPr>
              <a:t>جریان پیدا می‌کند .</a:t>
            </a:r>
            <a:endParaRPr lang="en-US" dirty="0">
              <a:solidFill>
                <a:schemeClr val="tx1"/>
              </a:solidFill>
              <a:cs typeface="B Nazanin" panose="00000400000000000000" pitchFamily="2" charset="-78"/>
            </a:endParaRPr>
          </a:p>
          <a:p>
            <a:pPr marL="0" indent="0" algn="just" rtl="1">
              <a:buNone/>
            </a:pPr>
            <a:r>
              <a:rPr lang="fa-IR" dirty="0">
                <a:solidFill>
                  <a:schemeClr val="tx1"/>
                </a:solidFill>
                <a:cs typeface="B Nazanin" panose="00000400000000000000" pitchFamily="2" charset="-78"/>
              </a:rPr>
              <a:t>3- سازمان‌های غیررسمی ، برخلاف سازمان‌های رسمی که ممکن است خیلی بزرگ و گسترده باشند ، غالباً" </a:t>
            </a:r>
            <a:r>
              <a:rPr lang="fa-IR" u="sng" dirty="0">
                <a:solidFill>
                  <a:schemeClr val="tx1"/>
                </a:solidFill>
                <a:cs typeface="B Nazanin" panose="00000400000000000000" pitchFamily="2" charset="-78"/>
              </a:rPr>
              <a:t>کوچک و محدود هستند و تعداد آن‌ها از چند نفر تجاوز نمی‌کند </a:t>
            </a:r>
            <a:r>
              <a:rPr lang="fa-IR" dirty="0">
                <a:solidFill>
                  <a:schemeClr val="tx1"/>
                </a:solidFill>
                <a:cs typeface="B Nazanin" panose="00000400000000000000" pitchFamily="2" charset="-78"/>
              </a:rPr>
              <a:t>. </a:t>
            </a:r>
            <a:endParaRPr lang="en-US" dirty="0">
              <a:solidFill>
                <a:schemeClr val="tx1"/>
              </a:solidFill>
              <a:cs typeface="B Nazanin" panose="00000400000000000000" pitchFamily="2" charset="-78"/>
            </a:endParaRPr>
          </a:p>
          <a:p>
            <a:pPr marL="0" indent="0" algn="just" rtl="1">
              <a:buNone/>
            </a:pPr>
            <a:r>
              <a:rPr lang="fa-IR" dirty="0">
                <a:solidFill>
                  <a:schemeClr val="tx1"/>
                </a:solidFill>
                <a:cs typeface="B Nazanin" panose="00000400000000000000" pitchFamily="2" charset="-78"/>
              </a:rPr>
              <a:t>4- اختیارات و تفویض آن در سازمان غیررسمی بیشتر بر اساس</a:t>
            </a:r>
            <a:r>
              <a:rPr lang="fa-IR" u="sng" dirty="0">
                <a:solidFill>
                  <a:schemeClr val="tx1"/>
                </a:solidFill>
                <a:cs typeface="B Nazanin" panose="00000400000000000000" pitchFamily="2" charset="-78"/>
              </a:rPr>
              <a:t> اعتماد </a:t>
            </a:r>
            <a:r>
              <a:rPr lang="fa-IR" dirty="0">
                <a:solidFill>
                  <a:schemeClr val="tx1"/>
                </a:solidFill>
                <a:cs typeface="B Nazanin" panose="00000400000000000000" pitchFamily="2" charset="-78"/>
              </a:rPr>
              <a:t>است درحالی‌که در سازمان رسمی بر اساس سلسله‌مراتب و مشاغل قرار دارد .</a:t>
            </a:r>
            <a:endParaRPr lang="en-US" dirty="0">
              <a:solidFill>
                <a:schemeClr val="tx1"/>
              </a:solidFill>
              <a:cs typeface="B Nazanin" panose="00000400000000000000" pitchFamily="2" charset="-78"/>
            </a:endParaRPr>
          </a:p>
          <a:p>
            <a:pPr marL="0" indent="0" algn="just" rtl="1">
              <a:buNone/>
            </a:pPr>
            <a:r>
              <a:rPr lang="fa-IR" dirty="0">
                <a:solidFill>
                  <a:schemeClr val="tx1"/>
                </a:solidFill>
                <a:cs typeface="B Nazanin" panose="00000400000000000000" pitchFamily="2" charset="-78"/>
              </a:rPr>
              <a:t>5- رهبران سازمان‌های غیررسمی ، با معیارهایی از قبیل </a:t>
            </a:r>
            <a:r>
              <a:rPr lang="fa-IR" u="sng" dirty="0">
                <a:solidFill>
                  <a:schemeClr val="tx1"/>
                </a:solidFill>
                <a:cs typeface="B Nazanin" panose="00000400000000000000" pitchFamily="2" charset="-78"/>
              </a:rPr>
              <a:t>شخصیّت ، نفوذ معنوی ، لیاقت ، کبرسن و نظایر </a:t>
            </a:r>
            <a:r>
              <a:rPr lang="fa-IR" dirty="0">
                <a:solidFill>
                  <a:schemeClr val="tx1"/>
                </a:solidFill>
                <a:cs typeface="B Nazanin" panose="00000400000000000000" pitchFamily="2" charset="-78"/>
              </a:rPr>
              <a:t>آن انتخاب می‌شوند ، درحالی‌که در سازمان رسمی ممکن است مسئول یا مدیری ، هیچ‌یک از این خصوصیات را نداشته باشد . </a:t>
            </a:r>
            <a:endParaRPr lang="en-US" dirty="0">
              <a:solidFill>
                <a:schemeClr val="tx1"/>
              </a:solidFill>
              <a:cs typeface="B Nazanin" panose="00000400000000000000" pitchFamily="2" charset="-78"/>
            </a:endParaRPr>
          </a:p>
          <a:p>
            <a:pPr marL="0" indent="0" algn="just" rtl="1">
              <a:buNone/>
            </a:pPr>
            <a:r>
              <a:rPr lang="fa-IR" dirty="0">
                <a:solidFill>
                  <a:schemeClr val="tx1"/>
                </a:solidFill>
                <a:cs typeface="B Nazanin" panose="00000400000000000000" pitchFamily="2" charset="-78"/>
              </a:rPr>
              <a:t>6- گروه‌های غیررسمی نسبت به تغییر و تحوّل سازمان رسمی یا غیررسمی مقاومت نشان می‌دهند . </a:t>
            </a:r>
            <a:endParaRPr lang="en-US" dirty="0">
              <a:solidFill>
                <a:schemeClr val="tx1"/>
              </a:solidFill>
              <a:cs typeface="B Nazanin" panose="00000400000000000000" pitchFamily="2" charset="-78"/>
            </a:endParaRPr>
          </a:p>
          <a:p>
            <a:pPr marL="0" indent="0" algn="just" rtl="1">
              <a:buNone/>
            </a:pPr>
            <a:r>
              <a:rPr lang="fa-IR" dirty="0">
                <a:solidFill>
                  <a:schemeClr val="tx1"/>
                </a:solidFill>
                <a:cs typeface="B Nazanin" panose="00000400000000000000" pitchFamily="2" charset="-78"/>
              </a:rPr>
              <a:t>7- در محتوای شبکه ارتباطات غیررسمی </a:t>
            </a:r>
            <a:r>
              <a:rPr lang="fa-IR" u="sng" dirty="0">
                <a:solidFill>
                  <a:schemeClr val="tx1"/>
                </a:solidFill>
                <a:cs typeface="B Nazanin" panose="00000400000000000000" pitchFamily="2" charset="-78"/>
              </a:rPr>
              <a:t>شایعات تأثیر زیادتری </a:t>
            </a:r>
            <a:r>
              <a:rPr lang="fa-IR" dirty="0">
                <a:solidFill>
                  <a:schemeClr val="tx1"/>
                </a:solidFill>
                <a:cs typeface="B Nazanin" panose="00000400000000000000" pitchFamily="2" charset="-78"/>
              </a:rPr>
              <a:t>می‌گذارد و اطّلاعات درست نیز سریع‌تر انتقال پیدا می‌کند . </a:t>
            </a:r>
            <a:endParaRPr lang="en-US" dirty="0">
              <a:solidFill>
                <a:schemeClr val="tx1"/>
              </a:solidFill>
              <a:cs typeface="B Nazanin" panose="00000400000000000000" pitchFamily="2" charset="-78"/>
            </a:endParaRPr>
          </a:p>
          <a:p>
            <a:pPr marL="0" indent="0" algn="just">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3FB0219C-7291-4A63-A39B-6C5B0C8A7982}"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98981058"/>
      </p:ext>
    </p:extLst>
  </p:cSld>
  <p:clrMapOvr>
    <a:masterClrMapping/>
  </p:clrMapOvr>
  <mc:AlternateContent xmlns:mc="http://schemas.openxmlformats.org/markup-compatibility/2006" xmlns:p14="http://schemas.microsoft.com/office/powerpoint/2010/main">
    <mc:Choice Requires="p14">
      <p:transition spd="slow" p14:dur="2000" advTm="198531"/>
    </mc:Choice>
    <mc:Fallback xmlns="">
      <p:transition spd="slow" advTm="19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b="1" dirty="0">
                <a:solidFill>
                  <a:schemeClr val="tx1"/>
                </a:solidFill>
                <a:cs typeface="B Nazanin" panose="00000400000000000000" pitchFamily="2" charset="-78"/>
              </a:rPr>
              <a:t>دیدگاه اجمالی درباره تفاوت‌های سازمان‌های رسمی و غیررسمی از دیدگاه اصغر مشبکی،1396: </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cs typeface="B Nazanin" panose="00000400000000000000" pitchFamily="2" charset="-78"/>
            </a:endParaRPr>
          </a:p>
        </p:txBody>
      </p:sp>
      <p:pic>
        <p:nvPicPr>
          <p:cNvPr id="6" name="Content Placeholder 5"/>
          <p:cNvPicPr>
            <a:picLocks noGrp="1" noChangeAspect="1"/>
          </p:cNvPicPr>
          <p:nvPr>
            <p:ph idx="1"/>
          </p:nvPr>
        </p:nvPicPr>
        <p:blipFill rotWithShape="1">
          <a:blip r:embed="rId4"/>
          <a:srcRect t="18583"/>
          <a:stretch/>
        </p:blipFill>
        <p:spPr>
          <a:xfrm>
            <a:off x="2247314" y="2130725"/>
            <a:ext cx="5163410" cy="3275716"/>
          </a:xfrm>
          <a:prstGeom prst="rect">
            <a:avLst/>
          </a:prstGeom>
        </p:spPr>
      </p:pic>
      <p:sp>
        <p:nvSpPr>
          <p:cNvPr id="3" name="Date Placeholder 2"/>
          <p:cNvSpPr>
            <a:spLocks noGrp="1"/>
          </p:cNvSpPr>
          <p:nvPr>
            <p:ph type="dt" sz="half" idx="10"/>
          </p:nvPr>
        </p:nvSpPr>
        <p:spPr/>
        <p:txBody>
          <a:bodyPr/>
          <a:lstStyle/>
          <a:p>
            <a:fld id="{23D99B33-847E-4225-B4A2-448F725FC2C5}" type="datetime1">
              <a:rPr lang="en-US" smtClean="0"/>
              <a:t>3/10/2020</a:t>
            </a:fld>
            <a:endParaRPr lang="en-US" dirty="0"/>
          </a:p>
        </p:txBody>
      </p:sp>
      <p:sp>
        <p:nvSpPr>
          <p:cNvPr id="4" name="Footer Placeholder 3"/>
          <p:cNvSpPr>
            <a:spLocks noGrp="1"/>
          </p:cNvSpPr>
          <p:nvPr>
            <p:ph type="ftr" sz="quarter" idx="11"/>
          </p:nvPr>
        </p:nvSpPr>
        <p:spPr/>
        <p:txBody>
          <a:bodyPr/>
          <a:lstStyle/>
          <a:p>
            <a:r>
              <a:rPr lang="fa-IR" smtClean="0"/>
              <a:t>جزوه اصول سرپرستی (دکتر متینه مقدم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93277693"/>
      </p:ext>
    </p:extLst>
  </p:cSld>
  <p:clrMapOvr>
    <a:masterClrMapping/>
  </p:clrMapOvr>
  <mc:AlternateContent xmlns:mc="http://schemas.openxmlformats.org/markup-compatibility/2006" xmlns:p14="http://schemas.microsoft.com/office/powerpoint/2010/main">
    <mc:Choice Requires="p14">
      <p:transition spd="slow" p14:dur="2000" advTm="114883"/>
    </mc:Choice>
    <mc:Fallback xmlns="">
      <p:transition spd="slow" advTm="114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justLow" rtl="1">
              <a:buNone/>
            </a:pPr>
            <a:r>
              <a:rPr lang="fa-IR" b="1" dirty="0">
                <a:cs typeface="B Nazanin" panose="00000400000000000000" pitchFamily="2" charset="-78"/>
              </a:rPr>
              <a:t>یکی از وجوه عمده تمایز سازمان رسمی با سازمان غیررسمی</a:t>
            </a:r>
            <a:r>
              <a:rPr lang="fa-IR" b="1" i="1" dirty="0">
                <a:cs typeface="B Nazanin" panose="00000400000000000000" pitchFamily="2" charset="-78"/>
              </a:rPr>
              <a:t> </a:t>
            </a:r>
            <a:r>
              <a:rPr lang="fa-IR" dirty="0">
                <a:cs typeface="B Nazanin" panose="00000400000000000000" pitchFamily="2" charset="-78"/>
              </a:rPr>
              <a:t>، غیرشخصی بودن ساختار وظایف در سازمان رسمی در مقایسه با شخصی بودن روابط در سازمان غیررسمی است . </a:t>
            </a:r>
            <a:endParaRPr lang="en-US" dirty="0">
              <a:cs typeface="B Nazanin" panose="00000400000000000000" pitchFamily="2" charset="-78"/>
            </a:endParaRPr>
          </a:p>
          <a:p>
            <a:pPr marL="0" indent="0" algn="justLow" rtl="1">
              <a:buNone/>
            </a:pPr>
            <a:r>
              <a:rPr lang="fa-IR" dirty="0">
                <a:cs typeface="B Nazanin" panose="00000400000000000000" pitchFamily="2" charset="-78"/>
              </a:rPr>
              <a:t>در سازمان رسمی ، پس از طرّاحی شغل ، افرادی را از طریق فرآگرد کارگزینی ، به کار می‌گمارند ، درحالی‌که سازمان غیررسمی ، هنگامی شکل می‌گیرد که تصدی شغل معیّنی در سازمان ، موجب برقراری و توسعه روابط اجتماعی در میان کارکنان شود ، برای مثال ایجاد یک منصب جدید با عنوان معاونت امور کارکنان ، جزئی از فعّالیّت‌های سازمان رسمی است و انتصاب یک فرد در منصب مذکور از طریق  فرآگرد کارگزینی انجام می‌شود. در اینجا هنگامی ساختار غیررسمی شکل می‌گیرد که فرد منتصب شده ، از طریق برقراری و یا توسعه روابط اجتماعی ، روابط مستمر و پایداری با سایر کارکنان ، افراد تحت تصدی خود و افراد شاغل در سایر واحدهای سازمان برقرار سازد . </a:t>
            </a:r>
            <a:endParaRPr lang="en-US" dirty="0">
              <a:cs typeface="B Nazanin" panose="00000400000000000000" pitchFamily="2" charset="-78"/>
            </a:endParaRPr>
          </a:p>
          <a:p>
            <a:pPr marL="0" indent="0" algn="justLow">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A6793B66-D6F8-4931-88E6-EF1229F38EEF}"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40813885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مفهوم ساختار سازماني</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fa-IR" dirty="0" smtClean="0">
                <a:solidFill>
                  <a:schemeClr val="tx1"/>
                </a:solidFill>
                <a:cs typeface="B Nazanin" panose="00000400000000000000" pitchFamily="2" charset="-78"/>
              </a:rPr>
              <a:t>ساختار </a:t>
            </a:r>
            <a:r>
              <a:rPr lang="fa-IR" dirty="0">
                <a:solidFill>
                  <a:schemeClr val="tx1"/>
                </a:solidFill>
                <a:cs typeface="B Nazanin" panose="00000400000000000000" pitchFamily="2" charset="-78"/>
              </a:rPr>
              <a:t>سازماني، تجلّي تفکّر سيستمي بوده. سازمان مركب از عناصر، روابط بين عناصر و ساختار روابط به عنوان مجموعه‌ای از واحدها بوده که آنرا را تشكيل می‌دهد </a:t>
            </a:r>
            <a:endParaRPr lang="fa-IR" dirty="0" smtClean="0">
              <a:solidFill>
                <a:schemeClr val="tx1"/>
              </a:solidFill>
              <a:cs typeface="B Nazanin" panose="00000400000000000000" pitchFamily="2" charset="-78"/>
            </a:endParaRPr>
          </a:p>
          <a:p>
            <a:pPr marL="0" indent="0" algn="justLow" rtl="1">
              <a:buNone/>
            </a:pPr>
            <a:r>
              <a:rPr lang="fa-IR" dirty="0" smtClean="0">
                <a:solidFill>
                  <a:schemeClr val="tx1"/>
                </a:solidFill>
                <a:cs typeface="B Nazanin" panose="00000400000000000000" pitchFamily="2" charset="-78"/>
              </a:rPr>
              <a:t>ساختار</a:t>
            </a:r>
            <a:r>
              <a:rPr lang="fa-IR" dirty="0">
                <a:solidFill>
                  <a:schemeClr val="tx1"/>
                </a:solidFill>
                <a:cs typeface="B Nazanin" panose="00000400000000000000" pitchFamily="2" charset="-78"/>
              </a:rPr>
              <a:t>، تركيب روابط بين عناصر سازماني بوده كه شامل فعّالیّتهاي سازماني می‌باشد . </a:t>
            </a:r>
            <a:endParaRPr lang="en-US" dirty="0">
              <a:solidFill>
                <a:schemeClr val="tx1"/>
              </a:solidFill>
              <a:cs typeface="B Nazanin" panose="00000400000000000000" pitchFamily="2" charset="-78"/>
            </a:endParaRPr>
          </a:p>
          <a:p>
            <a:pPr marL="0" indent="0" algn="justLow" rtl="1">
              <a:buNone/>
            </a:pPr>
            <a:r>
              <a:rPr lang="fa-IR" dirty="0">
                <a:solidFill>
                  <a:schemeClr val="tx1"/>
                </a:solidFill>
                <a:cs typeface="B Nazanin" panose="00000400000000000000" pitchFamily="2" charset="-78"/>
              </a:rPr>
              <a:t>نگاه سيستمي سازمان به ساختار نشان می‌دهد كه عناصر سخت افزار از يك طرف و عناصر نرم افزار از طرف ديگر سازمان را تشکيل می‌دهند .</a:t>
            </a: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9399242E-9E37-4BFF-B784-A85D314242FB}"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80722544"/>
      </p:ext>
    </p:extLst>
  </p:cSld>
  <p:clrMapOvr>
    <a:masterClrMapping/>
  </p:clrMapOvr>
  <mc:AlternateContent xmlns:mc="http://schemas.openxmlformats.org/markup-compatibility/2006" xmlns:p14="http://schemas.microsoft.com/office/powerpoint/2010/main">
    <mc:Choice Requires="p14">
      <p:transition spd="slow" p14:dur="2000" advTm="50119"/>
    </mc:Choice>
    <mc:Fallback xmlns="">
      <p:transition spd="slow" advTm="50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chemeClr val="tx1"/>
                </a:solidFill>
                <a:cs typeface="B Nazanin" panose="00000400000000000000" pitchFamily="2" charset="-78"/>
              </a:rPr>
              <a:t>جلسه سوم</a:t>
            </a:r>
            <a:endParaRPr lang="en-US" b="1" dirty="0">
              <a:solidFill>
                <a:schemeClr val="tx1"/>
              </a:solidFill>
              <a:cs typeface="B Nazanin"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500" b="1" dirty="0" smtClean="0">
                <a:cs typeface="B Nazanin" panose="00000400000000000000" pitchFamily="2" charset="-78"/>
              </a:rPr>
              <a:t>اصل مسولیت</a:t>
            </a:r>
          </a:p>
          <a:p>
            <a:pPr algn="r" rtl="1"/>
            <a:r>
              <a:rPr lang="fa-IR" sz="2500" b="1" dirty="0" smtClean="0">
                <a:cs typeface="B Nazanin" panose="00000400000000000000" pitchFamily="2" charset="-78"/>
              </a:rPr>
              <a:t>تغییر و اصلاح ساختار سازمانی</a:t>
            </a:r>
          </a:p>
          <a:p>
            <a:pPr algn="r" rtl="1"/>
            <a:r>
              <a:rPr lang="fa-IR" sz="2500" b="1" dirty="0" smtClean="0">
                <a:cs typeface="B Nazanin" panose="00000400000000000000" pitchFamily="2" charset="-78"/>
              </a:rPr>
              <a:t>محیط سازمانی</a:t>
            </a:r>
          </a:p>
          <a:p>
            <a:pPr algn="r" rtl="1"/>
            <a:r>
              <a:rPr lang="fa-IR" sz="2500" b="1" dirty="0" smtClean="0">
                <a:cs typeface="B Nazanin" panose="00000400000000000000" pitchFamily="2" charset="-78"/>
              </a:rPr>
              <a:t>انواع محیط</a:t>
            </a:r>
          </a:p>
          <a:p>
            <a:pPr algn="r" rtl="1"/>
            <a:endParaRPr lang="fa-IR" sz="2500" b="1" dirty="0" smtClean="0">
              <a:cs typeface="B Nazanin" panose="00000400000000000000" pitchFamily="2" charset="-78"/>
            </a:endParaRPr>
          </a:p>
        </p:txBody>
      </p:sp>
      <p:sp>
        <p:nvSpPr>
          <p:cNvPr id="4" name="Date Placeholder 3"/>
          <p:cNvSpPr>
            <a:spLocks noGrp="1"/>
          </p:cNvSpPr>
          <p:nvPr>
            <p:ph type="dt" sz="half" idx="10"/>
          </p:nvPr>
        </p:nvSpPr>
        <p:spPr/>
        <p:txBody>
          <a:bodyPr/>
          <a:lstStyle/>
          <a:p>
            <a:fld id="{B78C64DD-7186-4072-AC0D-78C8BDEC012F}"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22585984"/>
      </p:ext>
    </p:extLst>
  </p:cSld>
  <p:clrMapOvr>
    <a:masterClrMapping/>
  </p:clrMapOvr>
  <mc:AlternateContent xmlns:mc="http://schemas.openxmlformats.org/markup-compatibility/2006" xmlns:p14="http://schemas.microsoft.com/office/powerpoint/2010/main">
    <mc:Choice Requires="p14">
      <p:transition spd="slow" p14:dur="2000" advTm="14455"/>
    </mc:Choice>
    <mc:Fallback xmlns="">
      <p:transition spd="slow" advTm="14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اصل مسئوليّت</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fa-IR" dirty="0" smtClean="0">
                <a:cs typeface="B Nazanin" panose="00000400000000000000" pitchFamily="2" charset="-78"/>
              </a:rPr>
              <a:t>اصولاً </a:t>
            </a:r>
            <a:r>
              <a:rPr lang="fa-IR" dirty="0">
                <a:cs typeface="B Nazanin" panose="00000400000000000000" pitchFamily="2" charset="-78"/>
              </a:rPr>
              <a:t>مسئوليّت در کارکنان سازمانها بعنوان انجام وظيفه در سيستم اداري وجود داشته که بايد در اختيار مسئول مربوطه قرار گيرد بايد </a:t>
            </a:r>
            <a:r>
              <a:rPr lang="fa-IR" dirty="0" smtClean="0">
                <a:cs typeface="B Nazanin" panose="00000400000000000000" pitchFamily="2" charset="-78"/>
              </a:rPr>
              <a:t>و توجه </a:t>
            </a:r>
            <a:r>
              <a:rPr lang="fa-IR" dirty="0">
                <a:cs typeface="B Nazanin" panose="00000400000000000000" pitchFamily="2" charset="-78"/>
              </a:rPr>
              <a:t>داشت که شخص مسئول نيز دانش لازم و توانايي کافي براي انجام آن وظيفه را دارا بوده و در حقيقت مسئوليّت را اينگونه می‌توان تعبير نمود . </a:t>
            </a:r>
            <a:endParaRPr lang="en-US" dirty="0">
              <a:cs typeface="B Nazanin" panose="00000400000000000000" pitchFamily="2" charset="-78"/>
            </a:endParaRPr>
          </a:p>
          <a:p>
            <a:pPr marL="0" indent="0" algn="ctr" rtl="1">
              <a:buNone/>
            </a:pPr>
            <a:r>
              <a:rPr lang="fa-IR" b="1" dirty="0">
                <a:cs typeface="B Nazanin" panose="00000400000000000000" pitchFamily="2" charset="-78"/>
              </a:rPr>
              <a:t>مسئوليّت = دانستن + </a:t>
            </a:r>
            <a:r>
              <a:rPr lang="fa-IR" b="1" dirty="0" smtClean="0">
                <a:cs typeface="B Nazanin" panose="00000400000000000000" pitchFamily="2" charset="-78"/>
              </a:rPr>
              <a:t>توانستن</a:t>
            </a:r>
          </a:p>
          <a:p>
            <a:pPr marL="0" indent="0" algn="ctr" rtl="1">
              <a:buNone/>
            </a:pPr>
            <a:endParaRPr lang="en-US" b="1" dirty="0">
              <a:cs typeface="B Nazanin" panose="00000400000000000000" pitchFamily="2" charset="-78"/>
            </a:endParaRPr>
          </a:p>
          <a:p>
            <a:pPr marL="0" indent="0" algn="justLow" rtl="1">
              <a:buNone/>
            </a:pPr>
            <a:r>
              <a:rPr lang="fa-IR" u="sng" dirty="0">
                <a:cs typeface="B Nazanin" panose="00000400000000000000" pitchFamily="2" charset="-78"/>
              </a:rPr>
              <a:t>مستندسازي </a:t>
            </a:r>
            <a:r>
              <a:rPr lang="fa-IR" dirty="0">
                <a:cs typeface="B Nazanin" panose="00000400000000000000" pitchFamily="2" charset="-78"/>
              </a:rPr>
              <a:t>پيش‌نياز و شرط لازم براي کسب دانش بوده بديهي است ، عدم تدوين و تهيه مستندسازي در سطح يک سازمان، يعني فقدان دانش سازماني و فعّالیّتهاي کاري در آن سازمان؛ در حقيقت فقدان دانش يعني نبود توانايي و مسئوليت. ساختار موجود سازمانها بر مبناي ايجاد دانش کافي نيست بلکه مانع عمده‌  توليد و گسترش آن نيز محسوب مي‌شود.</a:t>
            </a:r>
            <a:endParaRPr lang="en-US" dirty="0">
              <a:cs typeface="B Nazanin" panose="00000400000000000000" pitchFamily="2" charset="-78"/>
            </a:endParaRPr>
          </a:p>
          <a:p>
            <a:pPr marL="0" indent="0" algn="justLow">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62A439D7-C50C-44CF-A6CB-7D13148DE389}"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09679834"/>
      </p:ext>
    </p:extLst>
  </p:cSld>
  <p:clrMapOvr>
    <a:masterClrMapping/>
  </p:clrMapOvr>
  <mc:AlternateContent xmlns:mc="http://schemas.openxmlformats.org/markup-compatibility/2006" xmlns:p14="http://schemas.microsoft.com/office/powerpoint/2010/main">
    <mc:Choice Requires="p14">
      <p:transition spd="slow" p14:dur="2000" advTm="63978"/>
    </mc:Choice>
    <mc:Fallback xmlns="">
      <p:transition spd="slow" advTm="63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تغيير و اصلاح ساختار سازماني</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cs typeface="B Nazanin" panose="00000400000000000000" pitchFamily="2" charset="-78"/>
            </a:endParaRPr>
          </a:p>
        </p:txBody>
      </p:sp>
      <p:sp>
        <p:nvSpPr>
          <p:cNvPr id="3" name="Content Placeholder 2"/>
          <p:cNvSpPr>
            <a:spLocks noGrp="1"/>
          </p:cNvSpPr>
          <p:nvPr>
            <p:ph idx="1"/>
          </p:nvPr>
        </p:nvSpPr>
        <p:spPr/>
        <p:txBody>
          <a:bodyPr/>
          <a:lstStyle/>
          <a:p>
            <a:pPr marL="0" indent="0" algn="just" rtl="1">
              <a:buNone/>
            </a:pPr>
            <a:r>
              <a:rPr lang="fa-IR" dirty="0" smtClean="0">
                <a:cs typeface="B Nazanin" panose="00000400000000000000" pitchFamily="2" charset="-78"/>
              </a:rPr>
              <a:t>تغيير </a:t>
            </a:r>
            <a:r>
              <a:rPr lang="fa-IR" dirty="0">
                <a:cs typeface="B Nazanin" panose="00000400000000000000" pitchFamily="2" charset="-78"/>
              </a:rPr>
              <a:t>و تحوّل ساختاري همواره در سازمانهاي دولتي به عنوان يك راه حل اساسي مورد توجه بوده و مديران سازمانها  از اين طريق نظام اداري را متحوّل ساخته و اصلاح می‌نمایند.</a:t>
            </a:r>
            <a:endParaRPr lang="en-US" dirty="0">
              <a:cs typeface="B Nazanin" panose="00000400000000000000" pitchFamily="2" charset="-78"/>
            </a:endParaRPr>
          </a:p>
          <a:p>
            <a:pPr marL="0" indent="0" algn="just" rtl="1">
              <a:buNone/>
            </a:pPr>
            <a:r>
              <a:rPr lang="fa-IR" dirty="0">
                <a:cs typeface="B Nazanin" panose="00000400000000000000" pitchFamily="2" charset="-78"/>
              </a:rPr>
              <a:t>تغييرات تشكيلاتي متنوع نشانگر علاقه مديران به ساختار كلان در سازمانها بوده اما اين نوع فعّالیّت کارکنان در سازمانها نظرها را متوجه اصلاح ساختار سازماني می‌نماید که چند نمونه از تغييرات تشكيلاتي ساختار سازماني رايج عبارتند از:</a:t>
            </a:r>
            <a:endParaRPr lang="en-US" dirty="0">
              <a:cs typeface="B Nazanin" panose="00000400000000000000" pitchFamily="2" charset="-78"/>
            </a:endParaRPr>
          </a:p>
          <a:p>
            <a:pPr marL="0" indent="0" algn="just" rtl="1">
              <a:buNone/>
            </a:pPr>
            <a:r>
              <a:rPr lang="fa-IR" dirty="0">
                <a:cs typeface="B Nazanin" panose="00000400000000000000" pitchFamily="2" charset="-78"/>
              </a:rPr>
              <a:t>1- ادغام 	</a:t>
            </a:r>
            <a:endParaRPr lang="fa-IR" dirty="0" smtClean="0">
              <a:cs typeface="B Nazanin" panose="00000400000000000000" pitchFamily="2" charset="-78"/>
            </a:endParaRPr>
          </a:p>
          <a:p>
            <a:pPr marL="0" indent="0" algn="just" rtl="1">
              <a:buNone/>
            </a:pPr>
            <a:r>
              <a:rPr lang="fa-IR" dirty="0" smtClean="0">
                <a:cs typeface="B Nazanin" panose="00000400000000000000" pitchFamily="2" charset="-78"/>
              </a:rPr>
              <a:t>2- </a:t>
            </a:r>
            <a:r>
              <a:rPr lang="fa-IR" dirty="0">
                <a:cs typeface="B Nazanin" panose="00000400000000000000" pitchFamily="2" charset="-78"/>
              </a:rPr>
              <a:t>حذف	</a:t>
            </a:r>
            <a:endParaRPr lang="fa-IR" dirty="0" smtClean="0">
              <a:cs typeface="B Nazanin" panose="00000400000000000000" pitchFamily="2" charset="-78"/>
            </a:endParaRPr>
          </a:p>
          <a:p>
            <a:pPr marL="0" indent="0" algn="just" rtl="1">
              <a:buNone/>
            </a:pPr>
            <a:r>
              <a:rPr lang="fa-IR" dirty="0" smtClean="0">
                <a:cs typeface="B Nazanin" panose="00000400000000000000" pitchFamily="2" charset="-78"/>
              </a:rPr>
              <a:t>3- </a:t>
            </a:r>
            <a:r>
              <a:rPr lang="fa-IR" dirty="0">
                <a:cs typeface="B Nazanin" panose="00000400000000000000" pitchFamily="2" charset="-78"/>
              </a:rPr>
              <a:t>تقسيم سازمانها	</a:t>
            </a:r>
            <a:endParaRPr lang="fa-IR" dirty="0" smtClean="0">
              <a:cs typeface="B Nazanin" panose="00000400000000000000" pitchFamily="2" charset="-78"/>
            </a:endParaRPr>
          </a:p>
          <a:p>
            <a:pPr marL="0" indent="0" algn="just" rtl="1">
              <a:buNone/>
            </a:pPr>
            <a:r>
              <a:rPr lang="fa-IR" dirty="0" smtClean="0">
                <a:cs typeface="B Nazanin" panose="00000400000000000000" pitchFamily="2" charset="-78"/>
              </a:rPr>
              <a:t>4- </a:t>
            </a:r>
            <a:r>
              <a:rPr lang="fa-IR" dirty="0">
                <a:cs typeface="B Nazanin" panose="00000400000000000000" pitchFamily="2" charset="-78"/>
              </a:rPr>
              <a:t>جابجايي پست‌های سازماني</a:t>
            </a:r>
            <a:endParaRPr lang="en-US" dirty="0">
              <a:cs typeface="B Nazanin" panose="00000400000000000000" pitchFamily="2" charset="-78"/>
            </a:endParaRPr>
          </a:p>
          <a:p>
            <a:pPr marL="0" indent="0" algn="just" rtl="1">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3569F855-39F2-4B96-B999-4777C3456BB2}"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6999157"/>
      </p:ext>
    </p:extLst>
  </p:cSld>
  <p:clrMapOvr>
    <a:masterClrMapping/>
  </p:clrMapOvr>
  <mc:AlternateContent xmlns:mc="http://schemas.openxmlformats.org/markup-compatibility/2006" xmlns:p14="http://schemas.microsoft.com/office/powerpoint/2010/main">
    <mc:Choice Requires="p14">
      <p:transition spd="slow" p14:dur="2000" advTm="173707"/>
    </mc:Choice>
    <mc:Fallback xmlns="">
      <p:transition spd="slow" advTm="173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محيط سازماني:</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fa-IR" dirty="0" smtClean="0">
                <a:solidFill>
                  <a:schemeClr val="tx1"/>
                </a:solidFill>
                <a:cs typeface="B Nazanin" panose="00000400000000000000" pitchFamily="2" charset="-78"/>
              </a:rPr>
              <a:t>هيچ </a:t>
            </a:r>
            <a:r>
              <a:rPr lang="fa-IR" dirty="0">
                <a:solidFill>
                  <a:schemeClr val="tx1"/>
                </a:solidFill>
                <a:cs typeface="B Nazanin" panose="00000400000000000000" pitchFamily="2" charset="-78"/>
              </a:rPr>
              <a:t>سازمان و بنگاه اقتصادی درخلأء فعّالیّت نمی‌کند ، همه سازمان‌ها و بنگاه‌های اقتصادي همانند يك سيستم پويا و ارگانيك در داخل محيطي قرار دارند كه با ديگر اجزاء محيط در تعامل متقابل هستند ، بر همديگر تأثير گذاشته و از همديگر تأثير می‌پذیرند </a:t>
            </a:r>
            <a:r>
              <a:rPr lang="fa-IR" dirty="0" smtClean="0">
                <a:solidFill>
                  <a:schemeClr val="tx1"/>
                </a:solidFill>
                <a:cs typeface="B Nazanin" panose="00000400000000000000" pitchFamily="2" charset="-78"/>
              </a:rPr>
              <a:t>.</a:t>
            </a:r>
            <a:endParaRPr lang="en-US" dirty="0" smtClean="0">
              <a:solidFill>
                <a:schemeClr val="tx1"/>
              </a:solidFill>
              <a:cs typeface="B Nazanin" panose="00000400000000000000" pitchFamily="2" charset="-78"/>
            </a:endParaRPr>
          </a:p>
          <a:p>
            <a:pPr marL="0" indent="0" algn="justLow" rtl="1">
              <a:buNone/>
            </a:pPr>
            <a:r>
              <a:rPr lang="fa-IR" b="1" dirty="0">
                <a:solidFill>
                  <a:schemeClr val="tx1"/>
                </a:solidFill>
                <a:cs typeface="B Nazanin" panose="00000400000000000000" pitchFamily="2" charset="-78"/>
              </a:rPr>
              <a:t>محيط </a:t>
            </a:r>
            <a:r>
              <a:rPr lang="fa-IR" dirty="0">
                <a:solidFill>
                  <a:schemeClr val="tx1"/>
                </a:solidFill>
                <a:cs typeface="B Nazanin" panose="00000400000000000000" pitchFamily="2" charset="-78"/>
              </a:rPr>
              <a:t>به‌عنوان  مجموعه‌ای مركب از نیروهایی تعریف‌شده كه عملكرد سازمان را متأثّر ساخته ولي سازمان نسبت به آن كنترل كمي داشته يا اصلاً هيچ كنترلي ندارد </a:t>
            </a:r>
            <a:r>
              <a:rPr lang="fa-IR" dirty="0" smtClean="0">
                <a:solidFill>
                  <a:schemeClr val="tx1"/>
                </a:solidFill>
                <a:cs typeface="B Nazanin" panose="00000400000000000000" pitchFamily="2" charset="-78"/>
              </a:rPr>
              <a:t>. </a:t>
            </a:r>
          </a:p>
          <a:p>
            <a:pPr marL="0" indent="0" algn="justLow" rtl="1">
              <a:buNone/>
            </a:pPr>
            <a:r>
              <a:rPr lang="fa-IR" dirty="0" smtClean="0">
                <a:solidFill>
                  <a:schemeClr val="tx1"/>
                </a:solidFill>
                <a:cs typeface="B Nazanin" panose="00000400000000000000" pitchFamily="2" charset="-78"/>
              </a:rPr>
              <a:t>به‌عبارت‌دیگر </a:t>
            </a:r>
            <a:r>
              <a:rPr lang="fa-IR" dirty="0">
                <a:solidFill>
                  <a:schemeClr val="tx1"/>
                </a:solidFill>
                <a:cs typeface="B Nazanin" panose="00000400000000000000" pitchFamily="2" charset="-78"/>
              </a:rPr>
              <a:t>، محيط عبارت است از:" مجموعه عواملي كه تغییر در ویژگی‌های آن‌ها در سازمان اثر گذاشته و همچنين تمام عواملي كه ویژگی‌هایشان بر اثر رفتار سازمان تغيير نمايند ".</a:t>
            </a:r>
            <a:endParaRPr lang="en-US" dirty="0">
              <a:solidFill>
                <a:schemeClr val="tx1"/>
              </a:solidFill>
              <a:cs typeface="B Nazanin" panose="00000400000000000000" pitchFamily="2" charset="-78"/>
            </a:endParaRPr>
          </a:p>
          <a:p>
            <a:pPr marL="0" indent="0" algn="justLow" rtl="1">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5DF05ECB-9826-4E60-91FC-775058EBBCD3}"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41952213"/>
      </p:ext>
    </p:extLst>
  </p:cSld>
  <p:clrMapOvr>
    <a:masterClrMapping/>
  </p:clrMapOvr>
  <mc:AlternateContent xmlns:mc="http://schemas.openxmlformats.org/markup-compatibility/2006" xmlns:p14="http://schemas.microsoft.com/office/powerpoint/2010/main">
    <mc:Choice Requires="p14">
      <p:transition spd="slow" p14:dur="2000" advTm="59962"/>
    </mc:Choice>
    <mc:Fallback xmlns="">
      <p:transition spd="slow" advTm="59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7000" b="1" dirty="0" smtClean="0">
                <a:solidFill>
                  <a:schemeClr val="tx1"/>
                </a:solidFill>
                <a:latin typeface="IranNastaliq" panose="02020505000000020003" pitchFamily="18" charset="0"/>
                <a:cs typeface="IranNastaliq" panose="02020505000000020003" pitchFamily="18" charset="0"/>
              </a:rPr>
              <a:t>فهرست اسلایدها</a:t>
            </a:r>
            <a:endParaRPr lang="en-US" sz="7000" b="1" dirty="0">
              <a:solidFill>
                <a:schemeClr val="tx1"/>
              </a:solidFill>
              <a:latin typeface="IranNastaliq" panose="02020505000000020003" pitchFamily="18" charset="0"/>
              <a:cs typeface="IranNastaliq" panose="02020505000000020003" pitchFamily="18" charset="0"/>
            </a:endParaRPr>
          </a:p>
        </p:txBody>
      </p:sp>
      <p:sp>
        <p:nvSpPr>
          <p:cNvPr id="3" name="Content Placeholder 2"/>
          <p:cNvSpPr>
            <a:spLocks noGrp="1"/>
          </p:cNvSpPr>
          <p:nvPr>
            <p:ph idx="1"/>
          </p:nvPr>
        </p:nvSpPr>
        <p:spPr>
          <a:xfrm>
            <a:off x="677334" y="2045494"/>
            <a:ext cx="8596668" cy="3880773"/>
          </a:xfrm>
        </p:spPr>
        <p:txBody>
          <a:bodyPr/>
          <a:lstStyle/>
          <a:p>
            <a:pPr algn="r" rtl="1"/>
            <a:r>
              <a:rPr lang="fa-IR" b="1" dirty="0" smtClean="0">
                <a:cs typeface="B Nazanin" panose="00000400000000000000" pitchFamily="2" charset="-78"/>
              </a:rPr>
              <a:t>بخش اول : </a:t>
            </a:r>
          </a:p>
          <a:p>
            <a:pPr marL="0" indent="0" algn="r" rtl="1">
              <a:buNone/>
            </a:pPr>
            <a:r>
              <a:rPr lang="fa-IR" i="1" dirty="0" smtClean="0">
                <a:cs typeface="B Nazanin" panose="00000400000000000000" pitchFamily="2" charset="-78"/>
              </a:rPr>
              <a:t>سازمان و ساختار سازمان و </a:t>
            </a:r>
            <a:r>
              <a:rPr lang="fa-IR" i="1" dirty="0">
                <a:cs typeface="B Nazanin" panose="00000400000000000000" pitchFamily="2" charset="-78"/>
              </a:rPr>
              <a:t>اصول </a:t>
            </a:r>
            <a:r>
              <a:rPr lang="fa-IR" i="1" dirty="0" smtClean="0">
                <a:cs typeface="B Nazanin" panose="00000400000000000000" pitchFamily="2" charset="-78"/>
              </a:rPr>
              <a:t>سرپرستی( جلسه اول تا جلسه پنجم )  </a:t>
            </a:r>
          </a:p>
          <a:p>
            <a:pPr marL="0" indent="0" algn="r" rtl="1">
              <a:buNone/>
            </a:pPr>
            <a:endParaRPr lang="fa-IR" b="1" dirty="0" smtClean="0">
              <a:cs typeface="B Nazanin" panose="00000400000000000000" pitchFamily="2" charset="-78"/>
            </a:endParaRPr>
          </a:p>
          <a:p>
            <a:pPr algn="r" rtl="1"/>
            <a:r>
              <a:rPr lang="fa-IR" b="1" dirty="0" smtClean="0">
                <a:cs typeface="B Nazanin" panose="00000400000000000000" pitchFamily="2" charset="-78"/>
              </a:rPr>
              <a:t>بخش دوم : </a:t>
            </a:r>
          </a:p>
          <a:p>
            <a:pPr marL="0" indent="0" algn="r" rtl="1">
              <a:buNone/>
            </a:pPr>
            <a:r>
              <a:rPr lang="fa-IR" i="1" dirty="0" smtClean="0">
                <a:cs typeface="B Nazanin" panose="00000400000000000000" pitchFamily="2" charset="-78"/>
              </a:rPr>
              <a:t>مدیریت و اصول مدیریت و مکاتب و نظریه های مرتبط با مدیریت ( جلسه پنجم تا جلسه شانزدهم )</a:t>
            </a:r>
            <a:endParaRPr lang="en-US" i="1" dirty="0">
              <a:cs typeface="B Nazanin" panose="00000400000000000000" pitchFamily="2" charset="-78"/>
            </a:endParaRPr>
          </a:p>
        </p:txBody>
      </p:sp>
      <p:sp>
        <p:nvSpPr>
          <p:cNvPr id="4" name="Date Placeholder 3"/>
          <p:cNvSpPr>
            <a:spLocks noGrp="1"/>
          </p:cNvSpPr>
          <p:nvPr>
            <p:ph type="dt" sz="half" idx="10"/>
          </p:nvPr>
        </p:nvSpPr>
        <p:spPr/>
        <p:txBody>
          <a:bodyPr/>
          <a:lstStyle/>
          <a:p>
            <a:fld id="{C5922B9F-B212-4615-9634-8448A103EBDF}"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7400851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chemeClr val="tx1"/>
                </a:solidFill>
                <a:cs typeface="B Nazanin" panose="00000400000000000000" pitchFamily="2" charset="-78"/>
              </a:rPr>
              <a:t>انواع محیط</a:t>
            </a:r>
            <a:endParaRPr lang="en-US" b="1" dirty="0">
              <a:solidFill>
                <a:schemeClr val="tx1"/>
              </a:solidFill>
              <a:cs typeface="B Nazanin" panose="00000400000000000000" pitchFamily="2" charset="-78"/>
            </a:endParaRPr>
          </a:p>
        </p:txBody>
      </p:sp>
      <p:sp>
        <p:nvSpPr>
          <p:cNvPr id="3" name="Content Placeholder 2"/>
          <p:cNvSpPr>
            <a:spLocks noGrp="1"/>
          </p:cNvSpPr>
          <p:nvPr>
            <p:ph idx="1"/>
          </p:nvPr>
        </p:nvSpPr>
        <p:spPr/>
        <p:txBody>
          <a:bodyPr/>
          <a:lstStyle/>
          <a:p>
            <a:pPr algn="justLow" rtl="1"/>
            <a:r>
              <a:rPr lang="fa-IR" dirty="0">
                <a:solidFill>
                  <a:schemeClr val="tx1"/>
                </a:solidFill>
                <a:cs typeface="B Nazanin" panose="00000400000000000000" pitchFamily="2" charset="-78"/>
              </a:rPr>
              <a:t>در اوّلين نگاه به سازمان و محيط آن می‌توان دو نوع محيط عمومي و محيط خصوصی اطراف آن را از هم بازشناخت :</a:t>
            </a:r>
            <a:endParaRPr lang="en-US" dirty="0">
              <a:solidFill>
                <a:schemeClr val="tx1"/>
              </a:solidFill>
              <a:cs typeface="B Nazanin" panose="00000400000000000000" pitchFamily="2" charset="-78"/>
            </a:endParaRPr>
          </a:p>
          <a:p>
            <a:pPr algn="justLow" rtl="1"/>
            <a:r>
              <a:rPr lang="fa-IR" b="1" dirty="0">
                <a:solidFill>
                  <a:schemeClr val="tx1"/>
                </a:solidFill>
                <a:cs typeface="B Nazanin" panose="00000400000000000000" pitchFamily="2" charset="-78"/>
              </a:rPr>
              <a:t>محيط عمومي</a:t>
            </a:r>
            <a:r>
              <a:rPr lang="fa-IR" dirty="0">
                <a:solidFill>
                  <a:schemeClr val="tx1"/>
                </a:solidFill>
                <a:cs typeface="B Nazanin" panose="00000400000000000000" pitchFamily="2" charset="-78"/>
              </a:rPr>
              <a:t> شامل عوامل اقتصادي ، شرايط سياسي ، ساختار اجتماعي ، ساختار حقوقي ، وضعيت زيست بومي و شرايط فرهنگي يعني همه شرايطي كه بر سازمان تأثير گذاشته ولي وابستگي سازمان به آن‌ها واضح و روشن نيست را در برمی‌گیرد .</a:t>
            </a:r>
            <a:endParaRPr lang="en-US" dirty="0">
              <a:solidFill>
                <a:schemeClr val="tx1"/>
              </a:solidFill>
              <a:cs typeface="B Nazanin" panose="00000400000000000000" pitchFamily="2" charset="-78"/>
            </a:endParaRPr>
          </a:p>
          <a:p>
            <a:pPr algn="justLow" rtl="1"/>
            <a:r>
              <a:rPr lang="fa-IR" b="1" dirty="0">
                <a:solidFill>
                  <a:schemeClr val="tx1"/>
                </a:solidFill>
                <a:cs typeface="B Nazanin" panose="00000400000000000000" pitchFamily="2" charset="-78"/>
              </a:rPr>
              <a:t>محيط خصوصي</a:t>
            </a:r>
            <a:r>
              <a:rPr lang="fa-IR" dirty="0">
                <a:solidFill>
                  <a:schemeClr val="tx1"/>
                </a:solidFill>
                <a:cs typeface="B Nazanin" panose="00000400000000000000" pitchFamily="2" charset="-78"/>
              </a:rPr>
              <a:t> شامل قسمتي از محيط سازماني است كه به‌طور مستقيم با سازمان در تحقّق اهدافش مرتبط است و بسته به نگرش مديريت سازماني ممكن است دامنه آن كوتاه يا گسترده باشد و شامل مشتريان ، عرضه‌کنندگان مواد اوّليه ،رقبا ، نهادهاي قانون‌گذاری ، اتحادیه‌های كارگري ، مؤسّسات تجاري ، گروه‌های فشار و انجمن‌های تجاري باشد .</a:t>
            </a:r>
            <a:endParaRPr lang="en-US" dirty="0">
              <a:solidFill>
                <a:schemeClr val="tx1"/>
              </a:solidFill>
              <a:cs typeface="B Nazanin" panose="00000400000000000000" pitchFamily="2" charset="-78"/>
            </a:endParaRPr>
          </a:p>
          <a:p>
            <a:pPr algn="justLow" rtl="1"/>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A47B7BA6-98EA-4EEB-9E8D-2E9E07EF6F36}"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10410466"/>
      </p:ext>
    </p:extLst>
  </p:cSld>
  <p:clrMapOvr>
    <a:masterClrMapping/>
  </p:clrMapOvr>
  <mc:AlternateContent xmlns:mc="http://schemas.openxmlformats.org/markup-compatibility/2006" xmlns:p14="http://schemas.microsoft.com/office/powerpoint/2010/main">
    <mc:Choice Requires="p14">
      <p:transition spd="slow" p14:dur="2000" advTm="54434"/>
    </mc:Choice>
    <mc:Fallback xmlns="">
      <p:transition spd="slow" advTm="54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chemeClr val="tx1"/>
                </a:solidFill>
                <a:cs typeface="B Nazanin" panose="00000400000000000000" pitchFamily="2" charset="-78"/>
              </a:rPr>
              <a:t>جلسه چهارم</a:t>
            </a:r>
            <a:endParaRPr lang="en-US" b="1" dirty="0">
              <a:solidFill>
                <a:schemeClr val="tx1"/>
              </a:solidFill>
              <a:cs typeface="B Nazanin"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500" b="1" dirty="0" smtClean="0">
                <a:solidFill>
                  <a:schemeClr val="tx1"/>
                </a:solidFill>
                <a:cs typeface="B Nazanin" panose="00000400000000000000" pitchFamily="2" charset="-78"/>
              </a:rPr>
              <a:t>مفاهیم مهم در واحدهای سازمانی</a:t>
            </a:r>
          </a:p>
          <a:p>
            <a:pPr algn="r" rtl="1"/>
            <a:r>
              <a:rPr lang="fa-IR" sz="2500" b="1" dirty="0" smtClean="0">
                <a:solidFill>
                  <a:schemeClr val="tx1"/>
                </a:solidFill>
                <a:cs typeface="B Nazanin" panose="00000400000000000000" pitchFamily="2" charset="-78"/>
              </a:rPr>
              <a:t>اصول تقسیم کار سازمان ها</a:t>
            </a:r>
          </a:p>
          <a:p>
            <a:pPr algn="r" rtl="1"/>
            <a:r>
              <a:rPr lang="fa-IR" sz="2500" b="1" dirty="0" smtClean="0">
                <a:solidFill>
                  <a:schemeClr val="tx1"/>
                </a:solidFill>
                <a:cs typeface="B Nazanin" panose="00000400000000000000" pitchFamily="2" charset="-78"/>
              </a:rPr>
              <a:t>صور نابهنجار تقسیم کار</a:t>
            </a:r>
          </a:p>
          <a:p>
            <a:pPr algn="r" rtl="1"/>
            <a:r>
              <a:rPr lang="fa-IR" sz="2500" b="1" dirty="0" smtClean="0">
                <a:solidFill>
                  <a:schemeClr val="tx1"/>
                </a:solidFill>
                <a:cs typeface="B Nazanin" panose="00000400000000000000" pitchFamily="2" charset="-78"/>
              </a:rPr>
              <a:t>اصطلاحات سازمانی</a:t>
            </a:r>
          </a:p>
          <a:p>
            <a:pPr algn="r" rtl="1"/>
            <a:endParaRPr lang="en-US" sz="2500" b="1"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C14A386F-46CD-4A65-A748-3468F4958D3D}"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6555426"/>
      </p:ext>
    </p:extLst>
  </p:cSld>
  <p:clrMapOvr>
    <a:masterClrMapping/>
  </p:clrMapOvr>
  <mc:AlternateContent xmlns:mc="http://schemas.openxmlformats.org/markup-compatibility/2006" xmlns:p14="http://schemas.microsoft.com/office/powerpoint/2010/main">
    <mc:Choice Requires="p14">
      <p:transition spd="slow" p14:dur="2000" advTm="20465"/>
    </mc:Choice>
    <mc:Fallback xmlns="">
      <p:transition spd="slow" advTm="20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مفاهیم مهم در واحدهای سازمانی:</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normAutofit/>
          </a:bodyPr>
          <a:lstStyle/>
          <a:p>
            <a:pPr marL="0" lvl="0" indent="0" algn="justLow" rtl="1">
              <a:buNone/>
            </a:pPr>
            <a:r>
              <a:rPr lang="ar-SA" b="1" dirty="0" smtClean="0">
                <a:cs typeface="B Nazanin" panose="00000400000000000000" pitchFamily="2" charset="-78"/>
              </a:rPr>
              <a:t>تقسیم‌کار </a:t>
            </a:r>
            <a:r>
              <a:rPr lang="ar-SA" b="1" dirty="0">
                <a:cs typeface="B Nazanin" panose="00000400000000000000" pitchFamily="2" charset="-78"/>
              </a:rPr>
              <a:t>در سازمان:</a:t>
            </a:r>
            <a:endParaRPr lang="en-US" dirty="0">
              <a:cs typeface="B Nazanin" panose="00000400000000000000" pitchFamily="2" charset="-78"/>
            </a:endParaRPr>
          </a:p>
          <a:p>
            <a:pPr marL="0" indent="0" algn="justLow" rtl="1">
              <a:buNone/>
            </a:pPr>
            <a:r>
              <a:rPr lang="ar-SA" dirty="0">
                <a:cs typeface="B Nazanin" panose="00000400000000000000" pitchFamily="2" charset="-78"/>
              </a:rPr>
              <a:t>در نخستین سال‌های قرن بیستم، هنری فورد از طریق تولید اتومبیل به‌وسیله یک خط مونتاژ به شهرت و ثروت زیادی رسید. به هر کارگر شرکت کاری خاص و تکراری واگذارشده بود. در زمان کنونی برای بیان تقسیم‌بندی کارها به اجزای کوچک‌تر از عبارت یا اصطلاح تقسیم‌کار استفاده می‌شود. اگر کارهای تقسیم شوند، سازمان می‌تواند در بسیاری از موارد کارآیی خود را بالا ببرد یا مانع از عدم کارآیی شود. </a:t>
            </a:r>
            <a:endParaRPr lang="fa-IR" dirty="0" smtClean="0">
              <a:cs typeface="B Nazanin" panose="00000400000000000000" pitchFamily="2" charset="-78"/>
            </a:endParaRPr>
          </a:p>
          <a:p>
            <a:pPr marL="0" indent="0" algn="justLow" rtl="1">
              <a:buNone/>
            </a:pPr>
            <a:r>
              <a:rPr lang="ar-SA" dirty="0" smtClean="0">
                <a:cs typeface="B Nazanin" panose="00000400000000000000" pitchFamily="2" charset="-78"/>
              </a:rPr>
              <a:t>کارگر </a:t>
            </a:r>
            <a:r>
              <a:rPr lang="ar-SA" dirty="0">
                <a:cs typeface="B Nazanin" panose="00000400000000000000" pitchFamily="2" charset="-78"/>
              </a:rPr>
              <a:t>یا کارمند براثر تکرار مهارت لازم را برای انجام کارهای کسب می‌نماید. او پس از انجام یک کار و پرداختن به مرحله دیگری از کار، وقت کمتری را از دست می‌دهد. مسئله مهم دیگر این است که از دیدگاه سازمانی آموزش‌های تخصّصی از کارآیی بالایی برخوردارند. یافتن و آموزش افراد برای انجام کارهای خاص و تکراری چندان مشکل نیست و هزینه کمتری باید برای آن صرف کرد. از طریق تشویق به ابتکار عمل و اختراع دستگاه‌های جدید، تقسیم‌کار می‌تواند موجب افزایش کارآیی گردد</a:t>
            </a:r>
            <a:r>
              <a:rPr lang="en-US" dirty="0">
                <a:cs typeface="B Nazanin" panose="00000400000000000000" pitchFamily="2" charset="-78"/>
              </a:rPr>
              <a:t>.</a:t>
            </a:r>
          </a:p>
          <a:p>
            <a:pPr marL="0" indent="0" algn="justLow">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4E2B2DD1-2596-45AB-A51D-0342BCD1D3B0}"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60412687"/>
      </p:ext>
    </p:extLst>
  </p:cSld>
  <p:clrMapOvr>
    <a:masterClrMapping/>
  </p:clrMapOvr>
  <mc:AlternateContent xmlns:mc="http://schemas.openxmlformats.org/markup-compatibility/2006" xmlns:p14="http://schemas.microsoft.com/office/powerpoint/2010/main">
    <mc:Choice Requires="p14">
      <p:transition spd="slow" p14:dur="2000" advTm="151268"/>
    </mc:Choice>
    <mc:Fallback xmlns="">
      <p:transition spd="slow" advTm="151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ar-SA" b="1" dirty="0">
                <a:solidFill>
                  <a:schemeClr val="tx1"/>
                </a:solidFill>
                <a:cs typeface="B Nazanin" panose="00000400000000000000" pitchFamily="2" charset="-78"/>
              </a:rPr>
              <a:t>سازمان‌ها بر چه اساسی تقسیم‌کار می‌کنند</a:t>
            </a:r>
            <a:r>
              <a:rPr lang="en-US" b="1" dirty="0">
                <a:solidFill>
                  <a:schemeClr val="tx1"/>
                </a:solidFill>
                <a:cs typeface="B Nazanin" panose="00000400000000000000" pitchFamily="2" charset="-78"/>
              </a:rPr>
              <a:t>:</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ar-SA" dirty="0" smtClean="0">
                <a:cs typeface="B Nazanin" panose="00000400000000000000" pitchFamily="2" charset="-78"/>
              </a:rPr>
              <a:t>یکی </a:t>
            </a:r>
            <a:r>
              <a:rPr lang="ar-SA" dirty="0">
                <a:cs typeface="B Nazanin" panose="00000400000000000000" pitchFamily="2" charset="-78"/>
              </a:rPr>
              <a:t>از موضوعات مورد مطالعه در مدیریت منابع انسانی بررسی و تحلیل مشاغل است. در این فرآیند مشاغل از </a:t>
            </a:r>
            <a:r>
              <a:rPr lang="ar-SA" u="sng" dirty="0">
                <a:cs typeface="B Nazanin" panose="00000400000000000000" pitchFamily="2" charset="-78"/>
              </a:rPr>
              <a:t>نظر سختی </a:t>
            </a:r>
            <a:r>
              <a:rPr lang="ar-SA" dirty="0">
                <a:cs typeface="B Nazanin" panose="00000400000000000000" pitchFamily="2" charset="-78"/>
              </a:rPr>
              <a:t>و </a:t>
            </a:r>
            <a:r>
              <a:rPr lang="ar-SA" u="sng" dirty="0">
                <a:cs typeface="B Nazanin" panose="00000400000000000000" pitchFamily="2" charset="-78"/>
              </a:rPr>
              <a:t>مقدار نیرویی </a:t>
            </a:r>
            <a:r>
              <a:rPr lang="ar-SA" dirty="0">
                <a:cs typeface="B Nazanin" panose="00000400000000000000" pitchFamily="2" charset="-78"/>
              </a:rPr>
              <a:t>که باید برای انجام‌وظیفه در آن شغل صرف شود، موردبررسی قرار می‌گیرند. به دنبال همین فرآیند موضوع تجزیه شغل و ترکیب شغل مطرح می‌شود. اگر لازم باشد با توجّه به‌سختی کار، آن بخش از  کار بین دو یا چند نفر تقسیم شود، این کار انجام می‌گیرد. این پدیده معمولاً به دنبال توسعه و پیچیده‌تر شدن سازمان‌ها اتّفاق می‌افتد. </a:t>
            </a:r>
            <a:endParaRPr lang="fa-IR" dirty="0" smtClean="0">
              <a:cs typeface="B Nazanin" panose="00000400000000000000" pitchFamily="2" charset="-78"/>
            </a:endParaRPr>
          </a:p>
          <a:p>
            <a:pPr marL="0" indent="0" algn="justLow" rtl="1">
              <a:buNone/>
            </a:pPr>
            <a:r>
              <a:rPr lang="ar-SA" dirty="0" smtClean="0">
                <a:cs typeface="B Nazanin" panose="00000400000000000000" pitchFamily="2" charset="-78"/>
              </a:rPr>
              <a:t>همچنین </a:t>
            </a:r>
            <a:r>
              <a:rPr lang="ar-SA" dirty="0">
                <a:cs typeface="B Nazanin" panose="00000400000000000000" pitchFamily="2" charset="-78"/>
              </a:rPr>
              <a:t>عکس این حالت هم ممکن است. اگر بنا به هر دلیلی شغلی بسیار ساده باشد در حدی که یک نیروی انسانی برای انجام آن اتلاف اقتصادی منابع را در پی داشته باشد شغل دیگری با همین شرایط در سازمان شناسایی‌شده و هر دو این مشاغل به یک نفر واگذار می‌شود. به این پدیده </a:t>
            </a:r>
            <a:r>
              <a:rPr lang="ar-SA" u="sng" dirty="0">
                <a:cs typeface="B Nazanin" panose="00000400000000000000" pitchFamily="2" charset="-78"/>
              </a:rPr>
              <a:t>ترکیب مشاغل اطلاق </a:t>
            </a:r>
            <a:r>
              <a:rPr lang="ar-SA" dirty="0">
                <a:cs typeface="B Nazanin" panose="00000400000000000000" pitchFamily="2" charset="-78"/>
              </a:rPr>
              <a:t>می‌شود</a:t>
            </a:r>
            <a:r>
              <a:rPr lang="en-US" dirty="0">
                <a:cs typeface="B Nazanin" panose="00000400000000000000" pitchFamily="2" charset="-78"/>
              </a:rPr>
              <a:t>. </a:t>
            </a:r>
          </a:p>
          <a:p>
            <a:pPr marL="0" indent="0" algn="justLow">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C9665135-365B-4D63-A642-4F54B25C31C6}"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53614183"/>
      </p:ext>
    </p:extLst>
  </p:cSld>
  <p:clrMapOvr>
    <a:masterClrMapping/>
  </p:clrMapOvr>
  <mc:AlternateContent xmlns:mc="http://schemas.openxmlformats.org/markup-compatibility/2006" xmlns:p14="http://schemas.microsoft.com/office/powerpoint/2010/main">
    <mc:Choice Requires="p14">
      <p:transition spd="slow" p14:dur="2000" advTm="44407"/>
    </mc:Choice>
    <mc:Fallback xmlns="">
      <p:transition spd="slow" advTm="44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ar-SA" b="1" dirty="0">
                <a:solidFill>
                  <a:schemeClr val="tx1"/>
                </a:solidFill>
                <a:cs typeface="B Nazanin" panose="00000400000000000000" pitchFamily="2" charset="-78"/>
              </a:rPr>
              <a:t>صور نابهنجار تقسیم کار</a:t>
            </a:r>
            <a:r>
              <a:rPr lang="en-US" b="1" dirty="0">
                <a:solidFill>
                  <a:schemeClr val="tx1"/>
                </a:solidFill>
                <a:cs typeface="B Nazanin" panose="00000400000000000000" pitchFamily="2" charset="-78"/>
              </a:rPr>
              <a:t>:</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ar-SA" b="1" dirty="0" smtClean="0">
                <a:solidFill>
                  <a:schemeClr val="tx1"/>
                </a:solidFill>
                <a:cs typeface="B Nazanin" panose="00000400000000000000" pitchFamily="2" charset="-78"/>
              </a:rPr>
              <a:t>۱- </a:t>
            </a:r>
            <a:r>
              <a:rPr lang="ar-SA" b="1" dirty="0">
                <a:solidFill>
                  <a:schemeClr val="tx1"/>
                </a:solidFill>
                <a:cs typeface="B Nazanin" panose="00000400000000000000" pitchFamily="2" charset="-78"/>
              </a:rPr>
              <a:t>تقسیم کار نابسامان: </a:t>
            </a:r>
            <a:r>
              <a:rPr lang="ar-SA" u="sng" dirty="0">
                <a:solidFill>
                  <a:schemeClr val="tx1"/>
                </a:solidFill>
                <a:cs typeface="B Nazanin" panose="00000400000000000000" pitchFamily="2" charset="-78"/>
              </a:rPr>
              <a:t>تماس مداوم و کافی میان عناصر ساختار یک سازمان وجود ندارد</a:t>
            </a:r>
            <a:r>
              <a:rPr lang="ar-SA" dirty="0">
                <a:solidFill>
                  <a:schemeClr val="tx1"/>
                </a:solidFill>
                <a:cs typeface="B Nazanin" panose="00000400000000000000" pitchFamily="2" charset="-78"/>
              </a:rPr>
              <a:t>. یکی از علل آن عدم انطباق وظایف سازمانی افراد بر یکدیگر است</a:t>
            </a:r>
            <a:r>
              <a:rPr lang="en-US" dirty="0">
                <a:solidFill>
                  <a:schemeClr val="tx1"/>
                </a:solidFill>
                <a:cs typeface="B Nazanin" panose="00000400000000000000" pitchFamily="2" charset="-78"/>
              </a:rPr>
              <a:t>. </a:t>
            </a:r>
          </a:p>
          <a:p>
            <a:pPr marL="0" indent="0" algn="justLow" rtl="1">
              <a:buNone/>
            </a:pPr>
            <a:r>
              <a:rPr lang="ar-SA" b="1" dirty="0">
                <a:solidFill>
                  <a:schemeClr val="tx1"/>
                </a:solidFill>
                <a:cs typeface="B Nazanin" panose="00000400000000000000" pitchFamily="2" charset="-78"/>
              </a:rPr>
              <a:t>۲-نظام تقسیم کاری :</a:t>
            </a:r>
            <a:r>
              <a:rPr lang="ar-SA" dirty="0">
                <a:solidFill>
                  <a:schemeClr val="tx1"/>
                </a:solidFill>
                <a:cs typeface="B Nazanin" panose="00000400000000000000" pitchFamily="2" charset="-78"/>
              </a:rPr>
              <a:t>که در آن وظیفه محول شده </a:t>
            </a:r>
            <a:r>
              <a:rPr lang="ar-SA" u="sng" dirty="0">
                <a:solidFill>
                  <a:schemeClr val="tx1"/>
                </a:solidFill>
                <a:cs typeface="B Nazanin" panose="00000400000000000000" pitchFamily="2" charset="-78"/>
              </a:rPr>
              <a:t>کمتر از توان و نیروی فرد </a:t>
            </a:r>
            <a:r>
              <a:rPr lang="ar-SA" dirty="0">
                <a:solidFill>
                  <a:schemeClr val="tx1"/>
                </a:solidFill>
                <a:cs typeface="B Nazanin" panose="00000400000000000000" pitchFamily="2" charset="-78"/>
              </a:rPr>
              <a:t>است. در این هنگام فعّالیّت‌های مختلف انسجام کافی ندارند</a:t>
            </a:r>
            <a:r>
              <a:rPr lang="en-US" dirty="0">
                <a:solidFill>
                  <a:schemeClr val="tx1"/>
                </a:solidFill>
                <a:cs typeface="B Nazanin" panose="00000400000000000000" pitchFamily="2" charset="-78"/>
              </a:rPr>
              <a:t>.</a:t>
            </a:r>
          </a:p>
          <a:p>
            <a:pPr marL="0" indent="0" algn="justLow" rtl="1">
              <a:buNone/>
            </a:pPr>
            <a:r>
              <a:rPr lang="ar-SA" b="1" dirty="0">
                <a:solidFill>
                  <a:schemeClr val="tx1"/>
                </a:solidFill>
                <a:cs typeface="B Nazanin" panose="00000400000000000000" pitchFamily="2" charset="-78"/>
              </a:rPr>
              <a:t>۳-  تقسیم کار اجباری: </a:t>
            </a:r>
            <a:r>
              <a:rPr lang="ar-SA" dirty="0">
                <a:solidFill>
                  <a:schemeClr val="tx1"/>
                </a:solidFill>
                <a:cs typeface="B Nazanin" panose="00000400000000000000" pitchFamily="2" charset="-78"/>
              </a:rPr>
              <a:t>وظایف و نقش‌ها براساس </a:t>
            </a:r>
            <a:r>
              <a:rPr lang="ar-SA" u="sng" dirty="0">
                <a:solidFill>
                  <a:schemeClr val="tx1"/>
                </a:solidFill>
                <a:cs typeface="B Nazanin" panose="00000400000000000000" pitchFamily="2" charset="-78"/>
              </a:rPr>
              <a:t>دید کارمدار </a:t>
            </a:r>
            <a:r>
              <a:rPr lang="ar-SA" dirty="0">
                <a:solidFill>
                  <a:schemeClr val="tx1"/>
                </a:solidFill>
                <a:cs typeface="B Nazanin" panose="00000400000000000000" pitchFamily="2" charset="-78"/>
              </a:rPr>
              <a:t>تقسیم شود و به استعدادها و توانایی‌های افراد توجّه نگردد</a:t>
            </a:r>
            <a:r>
              <a:rPr lang="en-US" dirty="0">
                <a:solidFill>
                  <a:schemeClr val="tx1"/>
                </a:solidFill>
                <a:cs typeface="B Nazanin" panose="00000400000000000000" pitchFamily="2" charset="-78"/>
              </a:rPr>
              <a:t>. </a:t>
            </a:r>
          </a:p>
          <a:p>
            <a:pPr marL="0" indent="0" algn="justLow">
              <a:buNone/>
            </a:pPr>
            <a:endParaRPr lang="en-US" dirty="0">
              <a:cs typeface="B Nazanin" panose="00000400000000000000" pitchFamily="2" charset="-78"/>
            </a:endParaRPr>
          </a:p>
          <a:p>
            <a:endParaRPr lang="en-US" dirty="0"/>
          </a:p>
        </p:txBody>
      </p:sp>
      <p:sp>
        <p:nvSpPr>
          <p:cNvPr id="4" name="Date Placeholder 3"/>
          <p:cNvSpPr>
            <a:spLocks noGrp="1"/>
          </p:cNvSpPr>
          <p:nvPr>
            <p:ph type="dt" sz="half" idx="10"/>
          </p:nvPr>
        </p:nvSpPr>
        <p:spPr/>
        <p:txBody>
          <a:bodyPr/>
          <a:lstStyle/>
          <a:p>
            <a:fld id="{F73B222A-A2B9-4297-9D0C-BC6D80FB6DB2}"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99645632"/>
      </p:ext>
    </p:extLst>
  </p:cSld>
  <p:clrMapOvr>
    <a:masterClrMapping/>
  </p:clrMapOvr>
  <mc:AlternateContent xmlns:mc="http://schemas.openxmlformats.org/markup-compatibility/2006" xmlns:p14="http://schemas.microsoft.com/office/powerpoint/2010/main">
    <mc:Choice Requires="p14">
      <p:transition spd="slow" p14:dur="2000" advTm="40221"/>
    </mc:Choice>
    <mc:Fallback xmlns="">
      <p:transition spd="slow" advTm="40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ar-SA" b="1" dirty="0">
                <a:solidFill>
                  <a:schemeClr val="tx1"/>
                </a:solidFill>
                <a:cs typeface="B Nazanin" panose="00000400000000000000" pitchFamily="2" charset="-78"/>
              </a:rPr>
              <a:t>معایب </a:t>
            </a:r>
            <a:r>
              <a:rPr lang="fa-IR" b="1" dirty="0" smtClean="0">
                <a:solidFill>
                  <a:schemeClr val="tx1"/>
                </a:solidFill>
                <a:cs typeface="B Nazanin" panose="00000400000000000000" pitchFamily="2" charset="-78"/>
              </a:rPr>
              <a:t>و محاسن </a:t>
            </a:r>
            <a:r>
              <a:rPr lang="ar-SA" b="1" dirty="0" smtClean="0">
                <a:solidFill>
                  <a:schemeClr val="tx1"/>
                </a:solidFill>
                <a:cs typeface="B Nazanin" panose="00000400000000000000" pitchFamily="2" charset="-78"/>
              </a:rPr>
              <a:t>تقسیم </a:t>
            </a:r>
            <a:r>
              <a:rPr lang="ar-SA" b="1" dirty="0">
                <a:solidFill>
                  <a:schemeClr val="tx1"/>
                </a:solidFill>
                <a:cs typeface="B Nazanin" panose="00000400000000000000" pitchFamily="2" charset="-78"/>
              </a:rPr>
              <a:t>کار</a:t>
            </a:r>
            <a:r>
              <a:rPr lang="en-US" b="1" dirty="0">
                <a:solidFill>
                  <a:schemeClr val="tx1"/>
                </a:solidFill>
                <a:cs typeface="B Nazanin" panose="00000400000000000000" pitchFamily="2" charset="-78"/>
              </a:rPr>
              <a:t>:</a:t>
            </a:r>
            <a:r>
              <a:rPr lang="en-US" dirty="0">
                <a:cs typeface="B Nazanin" panose="00000400000000000000" pitchFamily="2" charset="-78"/>
              </a:rPr>
              <a:t/>
            </a:r>
            <a:br>
              <a:rPr lang="en-US" dirty="0">
                <a:cs typeface="B Nazanin" panose="00000400000000000000" pitchFamily="2" charset="-78"/>
              </a:rPr>
            </a:br>
            <a:endParaRPr lang="en-US" dirty="0"/>
          </a:p>
        </p:txBody>
      </p:sp>
      <p:sp>
        <p:nvSpPr>
          <p:cNvPr id="3" name="Content Placeholder 2"/>
          <p:cNvSpPr>
            <a:spLocks noGrp="1"/>
          </p:cNvSpPr>
          <p:nvPr>
            <p:ph idx="1"/>
          </p:nvPr>
        </p:nvSpPr>
        <p:spPr/>
        <p:txBody>
          <a:bodyPr>
            <a:normAutofit fontScale="85000" lnSpcReduction="20000"/>
          </a:bodyPr>
          <a:lstStyle/>
          <a:p>
            <a:pPr marL="0" indent="0" algn="r" rtl="1">
              <a:buNone/>
            </a:pPr>
            <a:r>
              <a:rPr lang="ar-SA" b="1" dirty="0">
                <a:solidFill>
                  <a:schemeClr val="tx1"/>
                </a:solidFill>
                <a:cs typeface="B Nazanin" panose="00000400000000000000" pitchFamily="2" charset="-78"/>
              </a:rPr>
              <a:t>معایب تقسیم کار</a:t>
            </a:r>
            <a:r>
              <a:rPr lang="en-US" b="1" dirty="0">
                <a:solidFill>
                  <a:schemeClr val="tx1"/>
                </a:solidFill>
                <a:cs typeface="B Nazanin" panose="00000400000000000000" pitchFamily="2" charset="-78"/>
              </a:rPr>
              <a:t>:</a:t>
            </a:r>
            <a:endParaRPr lang="en-US" dirty="0">
              <a:solidFill>
                <a:schemeClr val="tx1"/>
              </a:solidFill>
              <a:cs typeface="B Nazanin" panose="00000400000000000000" pitchFamily="2" charset="-78"/>
            </a:endParaRPr>
          </a:p>
          <a:p>
            <a:pPr algn="r" rtl="1">
              <a:buFontTx/>
              <a:buChar char="-"/>
            </a:pPr>
            <a:r>
              <a:rPr lang="ar-SA" dirty="0" smtClean="0">
                <a:solidFill>
                  <a:schemeClr val="tx1"/>
                </a:solidFill>
                <a:cs typeface="B Nazanin" panose="00000400000000000000" pitchFamily="2" charset="-78"/>
              </a:rPr>
              <a:t>مشاغل </a:t>
            </a:r>
            <a:r>
              <a:rPr lang="ar-SA" dirty="0">
                <a:solidFill>
                  <a:schemeClr val="tx1"/>
                </a:solidFill>
                <a:cs typeface="B Nazanin" panose="00000400000000000000" pitchFamily="2" charset="-78"/>
              </a:rPr>
              <a:t>معمولی و </a:t>
            </a:r>
            <a:r>
              <a:rPr lang="ar-SA" dirty="0" smtClean="0">
                <a:solidFill>
                  <a:schemeClr val="tx1"/>
                </a:solidFill>
                <a:cs typeface="B Nazanin" panose="00000400000000000000" pitchFamily="2" charset="-78"/>
              </a:rPr>
              <a:t>تکراری</a:t>
            </a:r>
            <a:endParaRPr lang="fa-IR" dirty="0" smtClean="0">
              <a:solidFill>
                <a:schemeClr val="tx1"/>
              </a:solidFill>
              <a:cs typeface="B Nazanin" panose="00000400000000000000" pitchFamily="2" charset="-78"/>
            </a:endParaRPr>
          </a:p>
          <a:p>
            <a:pPr algn="r" rtl="1">
              <a:buFontTx/>
              <a:buChar char="-"/>
            </a:pPr>
            <a:r>
              <a:rPr lang="ar-SA" dirty="0" smtClean="0">
                <a:solidFill>
                  <a:schemeClr val="tx1"/>
                </a:solidFill>
                <a:cs typeface="B Nazanin" panose="00000400000000000000" pitchFamily="2" charset="-78"/>
              </a:rPr>
              <a:t>کاهش </a:t>
            </a:r>
            <a:r>
              <a:rPr lang="ar-SA" dirty="0">
                <a:solidFill>
                  <a:schemeClr val="tx1"/>
                </a:solidFill>
                <a:cs typeface="B Nazanin" panose="00000400000000000000" pitchFamily="2" charset="-78"/>
              </a:rPr>
              <a:t>رضایت </a:t>
            </a:r>
            <a:r>
              <a:rPr lang="ar-SA" dirty="0" smtClean="0">
                <a:solidFill>
                  <a:schemeClr val="tx1"/>
                </a:solidFill>
                <a:cs typeface="B Nazanin" panose="00000400000000000000" pitchFamily="2" charset="-78"/>
              </a:rPr>
              <a:t>شغلی</a:t>
            </a:r>
            <a:endParaRPr lang="fa-IR" dirty="0" smtClean="0">
              <a:solidFill>
                <a:schemeClr val="tx1"/>
              </a:solidFill>
              <a:cs typeface="B Nazanin" panose="00000400000000000000" pitchFamily="2" charset="-78"/>
            </a:endParaRPr>
          </a:p>
          <a:p>
            <a:pPr algn="r" rtl="1">
              <a:buFontTx/>
              <a:buChar char="-"/>
            </a:pPr>
            <a:r>
              <a:rPr lang="ar-SA" dirty="0" smtClean="0">
                <a:solidFill>
                  <a:schemeClr val="tx1"/>
                </a:solidFill>
                <a:cs typeface="B Nazanin" panose="00000400000000000000" pitchFamily="2" charset="-78"/>
              </a:rPr>
              <a:t>دخالت </a:t>
            </a:r>
            <a:r>
              <a:rPr lang="ar-SA" dirty="0">
                <a:solidFill>
                  <a:schemeClr val="tx1"/>
                </a:solidFill>
                <a:cs typeface="B Nazanin" panose="00000400000000000000" pitchFamily="2" charset="-78"/>
              </a:rPr>
              <a:t>و درگیری </a:t>
            </a:r>
            <a:r>
              <a:rPr lang="ar-SA" dirty="0" smtClean="0">
                <a:solidFill>
                  <a:schemeClr val="tx1"/>
                </a:solidFill>
                <a:cs typeface="B Nazanin" panose="00000400000000000000" pitchFamily="2" charset="-78"/>
              </a:rPr>
              <a:t>کارکنان</a:t>
            </a:r>
            <a:endParaRPr lang="fa-IR" dirty="0" smtClean="0">
              <a:solidFill>
                <a:schemeClr val="tx1"/>
              </a:solidFill>
              <a:cs typeface="B Nazanin" panose="00000400000000000000" pitchFamily="2" charset="-78"/>
            </a:endParaRPr>
          </a:p>
          <a:p>
            <a:pPr algn="r" rtl="1">
              <a:buFontTx/>
              <a:buChar char="-"/>
            </a:pPr>
            <a:r>
              <a:rPr lang="ar-SA" dirty="0" smtClean="0">
                <a:solidFill>
                  <a:schemeClr val="tx1"/>
                </a:solidFill>
                <a:cs typeface="B Nazanin" panose="00000400000000000000" pitchFamily="2" charset="-78"/>
              </a:rPr>
              <a:t> </a:t>
            </a:r>
            <a:r>
              <a:rPr lang="ar-SA" dirty="0">
                <a:solidFill>
                  <a:schemeClr val="tx1"/>
                </a:solidFill>
                <a:cs typeface="B Nazanin" panose="00000400000000000000" pitchFamily="2" charset="-78"/>
              </a:rPr>
              <a:t>افزایش بیگانگی </a:t>
            </a:r>
            <a:r>
              <a:rPr lang="ar-SA" dirty="0" smtClean="0">
                <a:solidFill>
                  <a:schemeClr val="tx1"/>
                </a:solidFill>
                <a:cs typeface="B Nazanin" panose="00000400000000000000" pitchFamily="2" charset="-78"/>
              </a:rPr>
              <a:t>کارکنان</a:t>
            </a:r>
            <a:endParaRPr lang="fa-IR" dirty="0" smtClean="0">
              <a:solidFill>
                <a:schemeClr val="tx1"/>
              </a:solidFill>
              <a:cs typeface="B Nazanin" panose="00000400000000000000" pitchFamily="2" charset="-78"/>
            </a:endParaRPr>
          </a:p>
          <a:p>
            <a:pPr algn="r" rtl="1">
              <a:buFontTx/>
              <a:buChar char="-"/>
            </a:pPr>
            <a:r>
              <a:rPr lang="ar-SA" dirty="0" smtClean="0">
                <a:solidFill>
                  <a:schemeClr val="tx1"/>
                </a:solidFill>
                <a:cs typeface="B Nazanin" panose="00000400000000000000" pitchFamily="2" charset="-78"/>
              </a:rPr>
              <a:t> </a:t>
            </a:r>
            <a:r>
              <a:rPr lang="ar-SA" dirty="0">
                <a:solidFill>
                  <a:schemeClr val="tx1"/>
                </a:solidFill>
                <a:cs typeface="B Nazanin" panose="00000400000000000000" pitchFamily="2" charset="-78"/>
              </a:rPr>
              <a:t>عدم رقابت کامل در عصر فناوری </a:t>
            </a:r>
            <a:r>
              <a:rPr lang="ar-SA" dirty="0" smtClean="0">
                <a:solidFill>
                  <a:schemeClr val="tx1"/>
                </a:solidFill>
                <a:cs typeface="B Nazanin" panose="00000400000000000000" pitchFamily="2" charset="-78"/>
              </a:rPr>
              <a:t>اطّلاعات</a:t>
            </a:r>
            <a:endParaRPr lang="fa-IR" dirty="0" smtClean="0">
              <a:solidFill>
                <a:schemeClr val="tx1"/>
              </a:solidFill>
              <a:cs typeface="B Nazanin" panose="00000400000000000000" pitchFamily="2" charset="-78"/>
            </a:endParaRPr>
          </a:p>
          <a:p>
            <a:pPr marL="0" indent="0" algn="r" rtl="1">
              <a:buNone/>
            </a:pPr>
            <a:endParaRPr lang="fa-IR" b="1" dirty="0" smtClean="0">
              <a:solidFill>
                <a:schemeClr val="tx1"/>
              </a:solidFill>
              <a:cs typeface="B Nazanin" panose="00000400000000000000" pitchFamily="2" charset="-78"/>
            </a:endParaRPr>
          </a:p>
          <a:p>
            <a:pPr marL="0" indent="0" algn="r" rtl="1">
              <a:buNone/>
            </a:pPr>
            <a:r>
              <a:rPr lang="ar-SA" b="1" dirty="0" smtClean="0">
                <a:solidFill>
                  <a:schemeClr val="tx1"/>
                </a:solidFill>
                <a:cs typeface="B Nazanin" panose="00000400000000000000" pitchFamily="2" charset="-78"/>
              </a:rPr>
              <a:t>محاسن </a:t>
            </a:r>
            <a:r>
              <a:rPr lang="ar-SA" b="1" dirty="0">
                <a:solidFill>
                  <a:schemeClr val="tx1"/>
                </a:solidFill>
                <a:cs typeface="B Nazanin" panose="00000400000000000000" pitchFamily="2" charset="-78"/>
              </a:rPr>
              <a:t>تقسیم کار</a:t>
            </a:r>
            <a:r>
              <a:rPr lang="en-US" b="1" dirty="0">
                <a:solidFill>
                  <a:schemeClr val="tx1"/>
                </a:solidFill>
                <a:cs typeface="B Nazanin" panose="00000400000000000000" pitchFamily="2" charset="-78"/>
              </a:rPr>
              <a:t>:</a:t>
            </a:r>
            <a:endParaRPr lang="en-US" dirty="0">
              <a:solidFill>
                <a:schemeClr val="tx1"/>
              </a:solidFill>
              <a:cs typeface="B Nazanin" panose="00000400000000000000" pitchFamily="2" charset="-78"/>
            </a:endParaRPr>
          </a:p>
          <a:p>
            <a:pPr algn="r" rtl="1">
              <a:buFontTx/>
              <a:buChar char="-"/>
            </a:pPr>
            <a:r>
              <a:rPr lang="ar-SA" dirty="0" smtClean="0">
                <a:solidFill>
                  <a:schemeClr val="tx1"/>
                </a:solidFill>
                <a:cs typeface="B Nazanin" panose="00000400000000000000" pitchFamily="2" charset="-78"/>
              </a:rPr>
              <a:t>استفاده </a:t>
            </a:r>
            <a:r>
              <a:rPr lang="ar-SA" dirty="0">
                <a:solidFill>
                  <a:schemeClr val="tx1"/>
                </a:solidFill>
                <a:cs typeface="B Nazanin" panose="00000400000000000000" pitchFamily="2" charset="-78"/>
              </a:rPr>
              <a:t>مؤثّر از نیروی </a:t>
            </a:r>
            <a:r>
              <a:rPr lang="ar-SA" dirty="0" smtClean="0">
                <a:solidFill>
                  <a:schemeClr val="tx1"/>
                </a:solidFill>
                <a:cs typeface="B Nazanin" panose="00000400000000000000" pitchFamily="2" charset="-78"/>
              </a:rPr>
              <a:t>کا</a:t>
            </a:r>
            <a:endParaRPr lang="fa-IR" dirty="0" smtClean="0">
              <a:solidFill>
                <a:schemeClr val="tx1"/>
              </a:solidFill>
              <a:cs typeface="B Nazanin" panose="00000400000000000000" pitchFamily="2" charset="-78"/>
            </a:endParaRPr>
          </a:p>
          <a:p>
            <a:pPr algn="r" rtl="1">
              <a:buFontTx/>
              <a:buChar char="-"/>
            </a:pPr>
            <a:r>
              <a:rPr lang="ar-SA" dirty="0" smtClean="0">
                <a:solidFill>
                  <a:schemeClr val="tx1"/>
                </a:solidFill>
                <a:cs typeface="B Nazanin" panose="00000400000000000000" pitchFamily="2" charset="-78"/>
              </a:rPr>
              <a:t>کاهش </a:t>
            </a:r>
            <a:r>
              <a:rPr lang="ar-SA" dirty="0">
                <a:solidFill>
                  <a:schemeClr val="tx1"/>
                </a:solidFill>
                <a:cs typeface="B Nazanin" panose="00000400000000000000" pitchFamily="2" charset="-78"/>
              </a:rPr>
              <a:t>هزینه‌های </a:t>
            </a:r>
            <a:r>
              <a:rPr lang="ar-SA" dirty="0" smtClean="0">
                <a:solidFill>
                  <a:schemeClr val="tx1"/>
                </a:solidFill>
                <a:cs typeface="B Nazanin" panose="00000400000000000000" pitchFamily="2" charset="-78"/>
              </a:rPr>
              <a:t>آموزش</a:t>
            </a:r>
            <a:endParaRPr lang="fa-IR" dirty="0" smtClean="0">
              <a:solidFill>
                <a:schemeClr val="tx1"/>
              </a:solidFill>
              <a:cs typeface="B Nazanin" panose="00000400000000000000" pitchFamily="2" charset="-78"/>
            </a:endParaRPr>
          </a:p>
          <a:p>
            <a:pPr algn="r" rtl="1">
              <a:buFontTx/>
              <a:buChar char="-"/>
            </a:pPr>
            <a:r>
              <a:rPr lang="ar-SA" dirty="0" smtClean="0">
                <a:solidFill>
                  <a:schemeClr val="tx1"/>
                </a:solidFill>
                <a:cs typeface="B Nazanin" panose="00000400000000000000" pitchFamily="2" charset="-78"/>
              </a:rPr>
              <a:t> </a:t>
            </a:r>
            <a:r>
              <a:rPr lang="ar-SA" dirty="0">
                <a:solidFill>
                  <a:schemeClr val="tx1"/>
                </a:solidFill>
                <a:cs typeface="B Nazanin" panose="00000400000000000000" pitchFamily="2" charset="-78"/>
              </a:rPr>
              <a:t>افزایش یکسانی  و </a:t>
            </a:r>
            <a:r>
              <a:rPr lang="ar-SA" dirty="0" smtClean="0">
                <a:solidFill>
                  <a:schemeClr val="tx1"/>
                </a:solidFill>
                <a:cs typeface="B Nazanin" panose="00000400000000000000" pitchFamily="2" charset="-78"/>
              </a:rPr>
              <a:t>یکنواختی</a:t>
            </a:r>
            <a:endParaRPr lang="fa-IR" dirty="0" smtClean="0">
              <a:solidFill>
                <a:schemeClr val="tx1"/>
              </a:solidFill>
              <a:cs typeface="B Nazanin" panose="00000400000000000000" pitchFamily="2" charset="-78"/>
            </a:endParaRPr>
          </a:p>
          <a:p>
            <a:pPr algn="r" rtl="1">
              <a:buFontTx/>
              <a:buChar char="-"/>
            </a:pPr>
            <a:r>
              <a:rPr lang="ar-SA" dirty="0" smtClean="0">
                <a:solidFill>
                  <a:schemeClr val="tx1"/>
                </a:solidFill>
                <a:cs typeface="B Nazanin" panose="00000400000000000000" pitchFamily="2" charset="-78"/>
              </a:rPr>
              <a:t> </a:t>
            </a:r>
            <a:r>
              <a:rPr lang="ar-SA" dirty="0">
                <a:solidFill>
                  <a:schemeClr val="tx1"/>
                </a:solidFill>
                <a:cs typeface="B Nazanin" panose="00000400000000000000" pitchFamily="2" charset="-78"/>
              </a:rPr>
              <a:t>افزایش تخصّص از طریق تکرار وظیفه</a:t>
            </a:r>
            <a:endParaRPr lang="en-US" dirty="0">
              <a:solidFill>
                <a:schemeClr val="tx1"/>
              </a:solidFill>
              <a:cs typeface="B Nazanin" panose="00000400000000000000" pitchFamily="2" charset="-78"/>
            </a:endParaRPr>
          </a:p>
          <a:p>
            <a:pPr marL="0" indent="0" algn="r" rtl="1">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4BA96AF0-5073-4A2D-BCD1-05631E844202}"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25</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55535195"/>
      </p:ext>
    </p:extLst>
  </p:cSld>
  <p:clrMapOvr>
    <a:masterClrMapping/>
  </p:clrMapOvr>
  <mc:AlternateContent xmlns:mc="http://schemas.openxmlformats.org/markup-compatibility/2006" xmlns:p14="http://schemas.microsoft.com/office/powerpoint/2010/main">
    <mc:Choice Requires="p14">
      <p:transition spd="slow" p14:dur="2000" advTm="98319"/>
    </mc:Choice>
    <mc:Fallback xmlns="">
      <p:transition spd="slow" advTm="98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smtClean="0">
                <a:solidFill>
                  <a:schemeClr val="tx1"/>
                </a:solidFill>
                <a:cs typeface="B Nazanin" panose="00000400000000000000" pitchFamily="2" charset="-78"/>
              </a:rPr>
              <a:t>اصطلاحات </a:t>
            </a:r>
            <a:r>
              <a:rPr lang="ar-SA" b="1" dirty="0">
                <a:solidFill>
                  <a:schemeClr val="tx1"/>
                </a:solidFill>
                <a:cs typeface="B Nazanin" panose="00000400000000000000" pitchFamily="2" charset="-78"/>
              </a:rPr>
              <a:t>و واژه‌های سازمانی </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a:xfrm>
            <a:off x="677334" y="1570009"/>
            <a:ext cx="8596668" cy="4471354"/>
          </a:xfrm>
        </p:spPr>
        <p:txBody>
          <a:bodyPr>
            <a:normAutofit/>
          </a:bodyPr>
          <a:lstStyle/>
          <a:p>
            <a:pPr marL="0" indent="0" algn="justLow" rtl="1">
              <a:buNone/>
            </a:pPr>
            <a:r>
              <a:rPr lang="ar-SA" b="1" dirty="0" smtClean="0">
                <a:cs typeface="B Nazanin" panose="00000400000000000000" pitchFamily="2" charset="-78"/>
              </a:rPr>
              <a:t>1- </a:t>
            </a:r>
            <a:r>
              <a:rPr lang="ar-SA" b="1" dirty="0">
                <a:cs typeface="B Nazanin" panose="00000400000000000000" pitchFamily="2" charset="-78"/>
              </a:rPr>
              <a:t>طرّاحی سازمان : </a:t>
            </a:r>
            <a:r>
              <a:rPr lang="ar-SA" dirty="0">
                <a:cs typeface="B Nazanin" panose="00000400000000000000" pitchFamily="2" charset="-78"/>
              </a:rPr>
              <a:t>مربوط به ساخت سازمان و ایجاد تغییرات می‌باشد به منظور نيل به اهداف است ( شبیه طرّاحی ساختمان است  فقط به جای نقشه از نمودار استفاده می‌شود )</a:t>
            </a:r>
            <a:endParaRPr lang="en-US" dirty="0">
              <a:cs typeface="B Nazanin" panose="00000400000000000000" pitchFamily="2" charset="-78"/>
            </a:endParaRPr>
          </a:p>
          <a:p>
            <a:pPr marL="0" indent="0" algn="justLow" rtl="1">
              <a:buNone/>
            </a:pPr>
            <a:r>
              <a:rPr lang="ar-SA" b="1" dirty="0">
                <a:cs typeface="B Nazanin" panose="00000400000000000000" pitchFamily="2" charset="-78"/>
              </a:rPr>
              <a:t>2- تئوری سازمان : </a:t>
            </a:r>
            <a:r>
              <a:rPr lang="ar-SA" dirty="0">
                <a:cs typeface="B Nazanin" panose="00000400000000000000" pitchFamily="2" charset="-78"/>
              </a:rPr>
              <a:t>ترتیب مطالعه ساختار و طرّاحی سازمان و سطح تجزیه و تحلیل کل با زیر مجموعه‌های عمده آن می‌باشد .پاسخ به پرسش‌های : </a:t>
            </a:r>
            <a:r>
              <a:rPr lang="ar-SA" u="sng" dirty="0">
                <a:cs typeface="B Nazanin" panose="00000400000000000000" pitchFamily="2" charset="-78"/>
              </a:rPr>
              <a:t>چرا سازمان اینگونه طرّاحی شده </a:t>
            </a:r>
            <a:r>
              <a:rPr lang="ar-SA" dirty="0">
                <a:cs typeface="B Nazanin" panose="00000400000000000000" pitchFamily="2" charset="-78"/>
              </a:rPr>
              <a:t>؟ </a:t>
            </a:r>
            <a:r>
              <a:rPr lang="ar-SA" u="sng" dirty="0">
                <a:cs typeface="B Nazanin" panose="00000400000000000000" pitchFamily="2" charset="-78"/>
              </a:rPr>
              <a:t>سازمان بر چه مبنایی و نظریاتی استوار است </a:t>
            </a:r>
            <a:r>
              <a:rPr lang="ar-SA" dirty="0">
                <a:cs typeface="B Nazanin" panose="00000400000000000000" pitchFamily="2" charset="-78"/>
              </a:rPr>
              <a:t>؟ </a:t>
            </a:r>
            <a:r>
              <a:rPr lang="ar-SA" u="sng" dirty="0">
                <a:cs typeface="B Nazanin" panose="00000400000000000000" pitchFamily="2" charset="-78"/>
              </a:rPr>
              <a:t>آبا مبانی بهتری برای سازمان وجود دارد </a:t>
            </a:r>
            <a:r>
              <a:rPr lang="ar-SA" dirty="0">
                <a:cs typeface="B Nazanin" panose="00000400000000000000" pitchFamily="2" charset="-78"/>
              </a:rPr>
              <a:t>؟</a:t>
            </a:r>
            <a:r>
              <a:rPr lang="ar-SA" u="sng" dirty="0">
                <a:cs typeface="B Nazanin" panose="00000400000000000000" pitchFamily="2" charset="-78"/>
              </a:rPr>
              <a:t>نهایتاً تئوری سازمان به امر تصمیم گیری کمک می‌کند</a:t>
            </a:r>
            <a:r>
              <a:rPr lang="ar-SA" dirty="0">
                <a:cs typeface="B Nazanin" panose="00000400000000000000" pitchFamily="2" charset="-78"/>
              </a:rPr>
              <a:t> </a:t>
            </a:r>
            <a:r>
              <a:rPr lang="en-US" dirty="0" smtClean="0">
                <a:cs typeface="B Nazanin" panose="00000400000000000000" pitchFamily="2" charset="-78"/>
              </a:rPr>
              <a:t>-</a:t>
            </a:r>
            <a:endParaRPr lang="fa-IR" dirty="0" smtClean="0">
              <a:cs typeface="B Nazanin" panose="00000400000000000000" pitchFamily="2" charset="-78"/>
            </a:endParaRPr>
          </a:p>
          <a:p>
            <a:pPr marL="0" indent="0" algn="justLow" rtl="1">
              <a:buNone/>
            </a:pPr>
            <a:r>
              <a:rPr lang="ar-SA" b="1" dirty="0" smtClean="0">
                <a:cs typeface="B Nazanin" panose="00000400000000000000" pitchFamily="2" charset="-78"/>
              </a:rPr>
              <a:t>3- </a:t>
            </a:r>
            <a:r>
              <a:rPr lang="ar-SA" b="1" dirty="0">
                <a:cs typeface="B Nazanin" panose="00000400000000000000" pitchFamily="2" charset="-78"/>
              </a:rPr>
              <a:t>رفتار سازمانی : </a:t>
            </a:r>
            <a:r>
              <a:rPr lang="ar-SA" dirty="0">
                <a:cs typeface="B Nazanin" panose="00000400000000000000" pitchFamily="2" charset="-78"/>
              </a:rPr>
              <a:t>مطالعه خرد نسبت به مسائل سازمان و عملکرد افراد و گروه‌هاست , متغیرهایی نظیر بهره وری , غیبت , تأخیر و انگیزه و</a:t>
            </a:r>
            <a:r>
              <a:rPr lang="en-US" dirty="0">
                <a:cs typeface="B Nazanin" panose="00000400000000000000" pitchFamily="2" charset="-78"/>
              </a:rPr>
              <a:t>..</a:t>
            </a:r>
          </a:p>
          <a:p>
            <a:pPr marL="0" indent="0" algn="justLow" rtl="1">
              <a:buNone/>
            </a:pPr>
            <a:r>
              <a:rPr lang="ar-SA" b="1" dirty="0">
                <a:cs typeface="B Nazanin" panose="00000400000000000000" pitchFamily="2" charset="-78"/>
              </a:rPr>
              <a:t>4-یاد گیری سازمانی : </a:t>
            </a:r>
            <a:r>
              <a:rPr lang="ar-SA" dirty="0">
                <a:cs typeface="B Nazanin" panose="00000400000000000000" pitchFamily="2" charset="-78"/>
              </a:rPr>
              <a:t>بهبود فعالیت‌ها از طریق درک و دانش بهتر  ( می‌تواند منجر به حذف خطا و اصلاح شود)</a:t>
            </a:r>
            <a:endParaRPr lang="en-US" dirty="0">
              <a:cs typeface="B Nazanin" panose="00000400000000000000" pitchFamily="2" charset="-78"/>
            </a:endParaRPr>
          </a:p>
          <a:p>
            <a:pPr marL="0" indent="0" algn="justLow" rtl="1">
              <a:buNone/>
            </a:pPr>
            <a:r>
              <a:rPr lang="ar-SA" b="1" dirty="0">
                <a:cs typeface="B Nazanin" panose="00000400000000000000" pitchFamily="2" charset="-78"/>
              </a:rPr>
              <a:t>5-سازمان‌های یاد گیرنده : </a:t>
            </a:r>
            <a:r>
              <a:rPr lang="ar-SA" dirty="0">
                <a:cs typeface="B Nazanin" panose="00000400000000000000" pitchFamily="2" charset="-78"/>
              </a:rPr>
              <a:t>سازمان‌هایی که نیازهای محیطی را تشخیص داده و خود را با آن تطبیق می‌دهند (به صورت مداوم ومستمر )</a:t>
            </a:r>
            <a:endParaRPr lang="en-US" dirty="0">
              <a:cs typeface="B Nazanin" panose="00000400000000000000" pitchFamily="2" charset="-78"/>
            </a:endParaRPr>
          </a:p>
          <a:p>
            <a:pPr marL="0" indent="0" algn="justLow" rtl="1">
              <a:buNone/>
            </a:pPr>
            <a:r>
              <a:rPr lang="ar-SA" b="1" dirty="0">
                <a:cs typeface="B Nazanin" panose="00000400000000000000" pitchFamily="2" charset="-78"/>
              </a:rPr>
              <a:t>6- سازمان‌های مجازی : </a:t>
            </a:r>
            <a:r>
              <a:rPr lang="ar-SA" dirty="0">
                <a:cs typeface="B Nazanin" panose="00000400000000000000" pitchFamily="2" charset="-78"/>
              </a:rPr>
              <a:t>پس از همه گیر شدن عصر ارتباطات و اینترنت موجبات خلق این سازمان‌ها فراهم گردید.</a:t>
            </a:r>
            <a:endParaRPr lang="en-US" dirty="0">
              <a:cs typeface="B Nazanin" panose="00000400000000000000" pitchFamily="2" charset="-78"/>
            </a:endParaRPr>
          </a:p>
          <a:p>
            <a:pPr marL="0" indent="0" algn="justLow" rtl="1">
              <a:buNone/>
            </a:pPr>
            <a:r>
              <a:rPr lang="ar-SA" b="1" dirty="0">
                <a:cs typeface="B Nazanin" panose="00000400000000000000" pitchFamily="2" charset="-78"/>
              </a:rPr>
              <a:t>7-کار آفرینی سازمانی : </a:t>
            </a:r>
            <a:r>
              <a:rPr lang="ar-SA" dirty="0">
                <a:cs typeface="B Nazanin" panose="00000400000000000000" pitchFamily="2" charset="-78"/>
              </a:rPr>
              <a:t>فرآیند شکار فرصت‌ها به وسیله افراد یا سازمان‌ها بدون در نظر گرفتن منابع موجود می‌باشد.</a:t>
            </a:r>
            <a:endParaRPr lang="en-US" dirty="0">
              <a:cs typeface="B Nazanin" panose="00000400000000000000" pitchFamily="2" charset="-78"/>
            </a:endParaRPr>
          </a:p>
          <a:p>
            <a:pPr marL="0" indent="0" algn="justLow">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5A02DDFD-38AD-4150-8B98-9EA8FCE99CE9}"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78549238"/>
      </p:ext>
    </p:extLst>
  </p:cSld>
  <p:clrMapOvr>
    <a:masterClrMapping/>
  </p:clrMapOvr>
  <mc:AlternateContent xmlns:mc="http://schemas.openxmlformats.org/markup-compatibility/2006" xmlns:p14="http://schemas.microsoft.com/office/powerpoint/2010/main">
    <mc:Choice Requires="p14">
      <p:transition spd="slow" p14:dur="2000" advTm="133520"/>
    </mc:Choice>
    <mc:Fallback xmlns="">
      <p:transition spd="slow" advTm="133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fa-IR" sz="10000" b="1" dirty="0" smtClean="0">
                <a:latin typeface="IranNastaliq" panose="02020505000000020003" pitchFamily="18" charset="0"/>
                <a:cs typeface="IranNastaliq" panose="02020505000000020003" pitchFamily="18" charset="0"/>
              </a:rPr>
              <a:t>بخش دوم </a:t>
            </a:r>
            <a:endParaRPr lang="en-US" sz="10000" b="1" dirty="0">
              <a:latin typeface="IranNastaliq" panose="02020505000000020003" pitchFamily="18" charset="0"/>
              <a:cs typeface="IranNastaliq" panose="02020505000000020003" pitchFamily="18" charset="0"/>
            </a:endParaRPr>
          </a:p>
        </p:txBody>
      </p:sp>
      <p:sp>
        <p:nvSpPr>
          <p:cNvPr id="4" name="Date Placeholder 3"/>
          <p:cNvSpPr>
            <a:spLocks noGrp="1"/>
          </p:cNvSpPr>
          <p:nvPr>
            <p:ph type="dt" sz="half" idx="10"/>
          </p:nvPr>
        </p:nvSpPr>
        <p:spPr/>
        <p:txBody>
          <a:bodyPr/>
          <a:lstStyle/>
          <a:p>
            <a:fld id="{177AE1C4-BEB0-4D56-B297-BA9866CEABFE}"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5919985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جلسه </a:t>
            </a:r>
            <a:r>
              <a:rPr lang="fa-IR" b="1" dirty="0" smtClean="0">
                <a:solidFill>
                  <a:schemeClr val="tx1"/>
                </a:solidFill>
                <a:cs typeface="B Nazanin" panose="00000400000000000000" pitchFamily="2" charset="-78"/>
              </a:rPr>
              <a:t>پنجم</a:t>
            </a:r>
            <a:endParaRPr lang="en-US" dirty="0"/>
          </a:p>
        </p:txBody>
      </p:sp>
      <p:sp>
        <p:nvSpPr>
          <p:cNvPr id="3" name="Content Placeholder 2"/>
          <p:cNvSpPr>
            <a:spLocks noGrp="1"/>
          </p:cNvSpPr>
          <p:nvPr>
            <p:ph idx="1"/>
          </p:nvPr>
        </p:nvSpPr>
        <p:spPr/>
        <p:txBody>
          <a:bodyPr>
            <a:normAutofit/>
          </a:bodyPr>
          <a:lstStyle/>
          <a:p>
            <a:pPr algn="justLow" rtl="1"/>
            <a:r>
              <a:rPr lang="fa-IR" sz="2500" b="1" dirty="0" smtClean="0">
                <a:cs typeface="B Nazanin" panose="00000400000000000000" pitchFamily="2" charset="-78"/>
              </a:rPr>
              <a:t> تعریف مدیریت</a:t>
            </a:r>
          </a:p>
          <a:p>
            <a:pPr algn="justLow" rtl="1"/>
            <a:r>
              <a:rPr lang="fa-IR" sz="2500" b="1" dirty="0" smtClean="0">
                <a:cs typeface="B Nazanin" panose="00000400000000000000" pitchFamily="2" charset="-78"/>
              </a:rPr>
              <a:t>فراگرد مدیریت </a:t>
            </a:r>
          </a:p>
          <a:p>
            <a:pPr algn="justLow" rtl="1"/>
            <a:r>
              <a:rPr lang="fa-IR" sz="2500" b="1" dirty="0" smtClean="0">
                <a:cs typeface="B Nazanin" panose="00000400000000000000" pitchFamily="2" charset="-78"/>
              </a:rPr>
              <a:t>کارکردهای مدیریت</a:t>
            </a:r>
          </a:p>
          <a:p>
            <a:pPr algn="justLow" rtl="1"/>
            <a:endParaRPr lang="fa-IR" sz="2500" b="1" dirty="0" smtClean="0">
              <a:cs typeface="B Nazanin" panose="00000400000000000000" pitchFamily="2" charset="-78"/>
            </a:endParaRPr>
          </a:p>
          <a:p>
            <a:pPr algn="justLow" rtl="1"/>
            <a:endParaRPr lang="en-US" sz="2500" b="1" dirty="0">
              <a:cs typeface="B Nazanin" panose="00000400000000000000" pitchFamily="2" charset="-78"/>
            </a:endParaRPr>
          </a:p>
        </p:txBody>
      </p:sp>
      <p:sp>
        <p:nvSpPr>
          <p:cNvPr id="4" name="Date Placeholder 3"/>
          <p:cNvSpPr>
            <a:spLocks noGrp="1"/>
          </p:cNvSpPr>
          <p:nvPr>
            <p:ph type="dt" sz="half" idx="10"/>
          </p:nvPr>
        </p:nvSpPr>
        <p:spPr/>
        <p:txBody>
          <a:bodyPr/>
          <a:lstStyle/>
          <a:p>
            <a:fld id="{93AAB4EA-73B4-42BB-AE05-40E00CDC633F}"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28</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7942789"/>
      </p:ext>
    </p:extLst>
  </p:cSld>
  <p:clrMapOvr>
    <a:masterClrMapping/>
  </p:clrMapOvr>
  <mc:AlternateContent xmlns:mc="http://schemas.openxmlformats.org/markup-compatibility/2006" xmlns:p14="http://schemas.microsoft.com/office/powerpoint/2010/main">
    <mc:Choice Requires="p14">
      <p:transition spd="slow" p14:dur="2000" advTm="16664"/>
    </mc:Choice>
    <mc:Fallback xmlns="">
      <p:transition spd="slow" advTm="16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تعريف مديريت:</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ar-SA" dirty="0" smtClean="0">
                <a:solidFill>
                  <a:schemeClr val="tx1"/>
                </a:solidFill>
                <a:cs typeface="B Nazanin" panose="00000400000000000000" pitchFamily="2" charset="-78"/>
              </a:rPr>
              <a:t>مدیریت</a:t>
            </a:r>
            <a:r>
              <a:rPr lang="fa-IR" dirty="0" smtClean="0">
                <a:solidFill>
                  <a:schemeClr val="tx1"/>
                </a:solidFill>
                <a:cs typeface="B Nazanin" panose="00000400000000000000" pitchFamily="2" charset="-78"/>
              </a:rPr>
              <a:t> یعنی</a:t>
            </a:r>
            <a:r>
              <a:rPr lang="ar-SA" dirty="0" smtClean="0">
                <a:solidFill>
                  <a:schemeClr val="tx1"/>
                </a:solidFill>
                <a:cs typeface="B Nazanin" panose="00000400000000000000" pitchFamily="2" charset="-78"/>
              </a:rPr>
              <a:t> </a:t>
            </a:r>
            <a:r>
              <a:rPr lang="ar-SA" dirty="0">
                <a:solidFill>
                  <a:schemeClr val="tx1"/>
                </a:solidFill>
                <a:cs typeface="B Nazanin" panose="00000400000000000000" pitchFamily="2" charset="-78"/>
              </a:rPr>
              <a:t>فرآیند به کارگیری </a:t>
            </a:r>
            <a:r>
              <a:rPr lang="ar-SA" dirty="0" smtClean="0">
                <a:solidFill>
                  <a:schemeClr val="tx1"/>
                </a:solidFill>
                <a:cs typeface="B Nazanin" panose="00000400000000000000" pitchFamily="2" charset="-78"/>
              </a:rPr>
              <a:t>مؤثّر</a:t>
            </a:r>
            <a:r>
              <a:rPr lang="fa-IR" dirty="0" smtClean="0">
                <a:solidFill>
                  <a:schemeClr val="tx1"/>
                </a:solidFill>
                <a:cs typeface="B Nazanin" panose="00000400000000000000" pitchFamily="2" charset="-78"/>
              </a:rPr>
              <a:t> </a:t>
            </a:r>
            <a:r>
              <a:rPr lang="ar-SA" dirty="0" smtClean="0">
                <a:solidFill>
                  <a:schemeClr val="tx1"/>
                </a:solidFill>
                <a:cs typeface="B Nazanin" panose="00000400000000000000" pitchFamily="2" charset="-78"/>
              </a:rPr>
              <a:t>و </a:t>
            </a:r>
            <a:r>
              <a:rPr lang="ar-SA" dirty="0">
                <a:solidFill>
                  <a:schemeClr val="tx1"/>
                </a:solidFill>
                <a:cs typeface="B Nazanin" panose="00000400000000000000" pitchFamily="2" charset="-78"/>
              </a:rPr>
              <a:t>کارآمد منابع مادّی وانسانی در برنامه ریزی، سازماندهی ،بسیج منابع و امکانات هدایت و کنترل است که برای دستیابی به اهداف سازمانی و بر اساس نظام ارزشی مورد قبول صورت می‌گیرد</a:t>
            </a:r>
            <a:r>
              <a:rPr lang="en-US" dirty="0">
                <a:solidFill>
                  <a:schemeClr val="tx1"/>
                </a:solidFill>
                <a:cs typeface="B Nazanin" panose="00000400000000000000" pitchFamily="2" charset="-78"/>
              </a:rPr>
              <a:t>. </a:t>
            </a:r>
          </a:p>
          <a:p>
            <a:pPr marL="0" indent="0" algn="justLow" rtl="1">
              <a:buNone/>
            </a:pPr>
            <a:r>
              <a:rPr lang="ar-SA" b="1" dirty="0">
                <a:solidFill>
                  <a:schemeClr val="tx1"/>
                </a:solidFill>
                <a:cs typeface="B Nazanin" panose="00000400000000000000" pitchFamily="2" charset="-78"/>
              </a:rPr>
              <a:t>واقعاً باید گفت ؛که در ابتدا انسانها درباره مدیریت چقدر می‌دانند؟دانش مدیریت تا چه حد علمی است و آیا مدیریت علم است یا هنر؟ </a:t>
            </a:r>
            <a:endParaRPr lang="fa-IR" b="1" dirty="0" smtClean="0">
              <a:solidFill>
                <a:schemeClr val="tx1"/>
              </a:solidFill>
              <a:cs typeface="B Nazanin" panose="00000400000000000000" pitchFamily="2" charset="-78"/>
            </a:endParaRPr>
          </a:p>
          <a:p>
            <a:pPr marL="0" indent="0" algn="justLow" rtl="1">
              <a:buNone/>
            </a:pPr>
            <a:r>
              <a:rPr lang="ar-SA" dirty="0" smtClean="0">
                <a:solidFill>
                  <a:schemeClr val="tx1"/>
                </a:solidFill>
                <a:cs typeface="B Nazanin" panose="00000400000000000000" pitchFamily="2" charset="-78"/>
              </a:rPr>
              <a:t>بخشی </a:t>
            </a:r>
            <a:r>
              <a:rPr lang="ar-SA" dirty="0">
                <a:solidFill>
                  <a:schemeClr val="tx1"/>
                </a:solidFill>
                <a:cs typeface="B Nazanin" panose="00000400000000000000" pitchFamily="2" charset="-78"/>
              </a:rPr>
              <a:t>از مدیریت را می‌توان از طریق مدریت </a:t>
            </a:r>
            <a:r>
              <a:rPr lang="ar-SA" u="sng" dirty="0">
                <a:solidFill>
                  <a:schemeClr val="tx1"/>
                </a:solidFill>
                <a:cs typeface="B Nazanin" panose="00000400000000000000" pitchFamily="2" charset="-78"/>
              </a:rPr>
              <a:t>آموزش</a:t>
            </a:r>
            <a:r>
              <a:rPr lang="ar-SA" dirty="0">
                <a:solidFill>
                  <a:schemeClr val="tx1"/>
                </a:solidFill>
                <a:cs typeface="B Nazanin" panose="00000400000000000000" pitchFamily="2" charset="-78"/>
              </a:rPr>
              <a:t> فرا گرفت و بخشی دیگررا ضمن کار باید آموخت در واقع بخشی را که با آموزش فرا گرفته می‌شود </a:t>
            </a:r>
            <a:r>
              <a:rPr lang="ar-SA" b="1" dirty="0">
                <a:solidFill>
                  <a:schemeClr val="tx1"/>
                </a:solidFill>
                <a:cs typeface="B Nazanin" panose="00000400000000000000" pitchFamily="2" charset="-78"/>
              </a:rPr>
              <a:t>علم مدیریت </a:t>
            </a:r>
            <a:r>
              <a:rPr lang="ar-SA" dirty="0">
                <a:solidFill>
                  <a:schemeClr val="tx1"/>
                </a:solidFill>
                <a:cs typeface="B Nazanin" panose="00000400000000000000" pitchFamily="2" charset="-78"/>
              </a:rPr>
              <a:t>است </a:t>
            </a:r>
            <a:endParaRPr lang="fa-IR" dirty="0" smtClean="0">
              <a:solidFill>
                <a:schemeClr val="tx1"/>
              </a:solidFill>
              <a:cs typeface="B Nazanin" panose="00000400000000000000" pitchFamily="2" charset="-78"/>
            </a:endParaRPr>
          </a:p>
          <a:p>
            <a:pPr marL="0" indent="0" algn="justLow" rtl="1">
              <a:buNone/>
            </a:pPr>
            <a:r>
              <a:rPr lang="ar-SA" dirty="0" smtClean="0">
                <a:solidFill>
                  <a:schemeClr val="tx1"/>
                </a:solidFill>
                <a:cs typeface="B Nazanin" panose="00000400000000000000" pitchFamily="2" charset="-78"/>
              </a:rPr>
              <a:t> </a:t>
            </a:r>
            <a:r>
              <a:rPr lang="ar-SA" dirty="0">
                <a:solidFill>
                  <a:schemeClr val="tx1"/>
                </a:solidFill>
                <a:cs typeface="B Nazanin" panose="00000400000000000000" pitchFamily="2" charset="-78"/>
              </a:rPr>
              <a:t>و بخشی را که موجب به کار بستن </a:t>
            </a:r>
            <a:r>
              <a:rPr lang="fa-IR" dirty="0" smtClean="0">
                <a:solidFill>
                  <a:schemeClr val="tx1"/>
                </a:solidFill>
                <a:cs typeface="B Nazanin" panose="00000400000000000000" pitchFamily="2" charset="-78"/>
              </a:rPr>
              <a:t>تجربیات و مهارت ها </a:t>
            </a:r>
            <a:r>
              <a:rPr lang="ar-SA" dirty="0" smtClean="0">
                <a:solidFill>
                  <a:schemeClr val="tx1"/>
                </a:solidFill>
                <a:cs typeface="B Nazanin" panose="00000400000000000000" pitchFamily="2" charset="-78"/>
              </a:rPr>
              <a:t>در </a:t>
            </a:r>
            <a:r>
              <a:rPr lang="ar-SA" dirty="0">
                <a:solidFill>
                  <a:schemeClr val="tx1"/>
                </a:solidFill>
                <a:cs typeface="B Nazanin" panose="00000400000000000000" pitchFamily="2" charset="-78"/>
              </a:rPr>
              <a:t>شرایط گوناگون می‌شود </a:t>
            </a:r>
            <a:r>
              <a:rPr lang="ar-SA" b="1" dirty="0">
                <a:solidFill>
                  <a:schemeClr val="tx1"/>
                </a:solidFill>
                <a:cs typeface="B Nazanin" panose="00000400000000000000" pitchFamily="2" charset="-78"/>
              </a:rPr>
              <a:t>هنر مدیریت </a:t>
            </a:r>
            <a:r>
              <a:rPr lang="ar-SA" dirty="0">
                <a:solidFill>
                  <a:schemeClr val="tx1"/>
                </a:solidFill>
                <a:cs typeface="B Nazanin" panose="00000400000000000000" pitchFamily="2" charset="-78"/>
              </a:rPr>
              <a:t>می‌نامند. «به عبارتی دیگر سخن علم دانستن است و هنر توانستن»</a:t>
            </a:r>
            <a:endParaRPr lang="en-US" dirty="0">
              <a:solidFill>
                <a:schemeClr val="tx1"/>
              </a:solidFill>
              <a:cs typeface="B Nazanin" panose="00000400000000000000" pitchFamily="2" charset="-78"/>
            </a:endParaRPr>
          </a:p>
          <a:p>
            <a:pPr marL="0" indent="0" algn="justLow" rtl="1">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2A41E1A7-0CB8-47BE-9402-06892EBF86AE}"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29</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19864080"/>
      </p:ext>
    </p:extLst>
  </p:cSld>
  <p:clrMapOvr>
    <a:masterClrMapping/>
  </p:clrMapOvr>
  <mc:AlternateContent xmlns:mc="http://schemas.openxmlformats.org/markup-compatibility/2006" xmlns:p14="http://schemas.microsoft.com/office/powerpoint/2010/main">
    <mc:Choice Requires="p14">
      <p:transition spd="slow" p14:dur="2000" advTm="83344"/>
    </mc:Choice>
    <mc:Fallback xmlns="">
      <p:transition spd="slow" advTm="83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fa-IR" sz="10000" b="1" dirty="0" smtClean="0">
                <a:latin typeface="IranNastaliq" panose="02020505000000020003" pitchFamily="18" charset="0"/>
                <a:cs typeface="IranNastaliq" panose="02020505000000020003" pitchFamily="18" charset="0"/>
              </a:rPr>
              <a:t>بخش اول </a:t>
            </a:r>
            <a:endParaRPr lang="en-US" sz="10000" b="1" dirty="0">
              <a:latin typeface="IranNastaliq" panose="02020505000000020003" pitchFamily="18" charset="0"/>
              <a:cs typeface="IranNastaliq" panose="02020505000000020003" pitchFamily="18" charset="0"/>
            </a:endParaRPr>
          </a:p>
        </p:txBody>
      </p:sp>
      <p:sp>
        <p:nvSpPr>
          <p:cNvPr id="4" name="Date Placeholder 3"/>
          <p:cNvSpPr>
            <a:spLocks noGrp="1"/>
          </p:cNvSpPr>
          <p:nvPr>
            <p:ph type="dt" sz="half" idx="10"/>
          </p:nvPr>
        </p:nvSpPr>
        <p:spPr/>
        <p:txBody>
          <a:bodyPr/>
          <a:lstStyle/>
          <a:p>
            <a:fld id="{1356B77B-7091-423E-AEFF-DA40951FA7EA}"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8705736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فرآگرد مدیریت:</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fa-IR" dirty="0" smtClean="0">
                <a:solidFill>
                  <a:schemeClr val="tx1"/>
                </a:solidFill>
                <a:cs typeface="B Nazanin" panose="00000400000000000000" pitchFamily="2" charset="-78"/>
              </a:rPr>
              <a:t>تلقی </a:t>
            </a:r>
            <a:r>
              <a:rPr lang="fa-IR" dirty="0">
                <a:solidFill>
                  <a:schemeClr val="tx1"/>
                </a:solidFill>
                <a:cs typeface="B Nazanin" panose="00000400000000000000" pitchFamily="2" charset="-78"/>
              </a:rPr>
              <a:t>مدیریت به فرآگرد یا فرآیند نسبتاً تازگی دارد .مفهوم فرآگرد،بر شیوه انجام دادن کارها دلالت دارد و اشاره می‌کند به توالی گامها یا عناصری که به هدف یا نتیجه خاصّی منجر می‌شود .پس مدیریت از آن جهت فرآگرد تلقّی می‌شود که همه مدیران ،صرف نظر ازقابلیتها یا مهارت‌های خاص خود ،برای نیل به هدف ،به فعّالیّتهای پیوسته و منظمی می‌پردازند.</a:t>
            </a:r>
            <a:endParaRPr lang="en-US" dirty="0">
              <a:solidFill>
                <a:schemeClr val="tx1"/>
              </a:solidFill>
              <a:cs typeface="B Nazanin" panose="00000400000000000000" pitchFamily="2" charset="-78"/>
            </a:endParaRPr>
          </a:p>
          <a:p>
            <a:pPr marL="0" indent="0" algn="justLow">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15525921-1C9A-407E-AA31-AC018B7088FE}"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63664241"/>
      </p:ext>
    </p:extLst>
  </p:cSld>
  <p:clrMapOvr>
    <a:masterClrMapping/>
  </p:clrMapOvr>
  <mc:AlternateContent xmlns:mc="http://schemas.openxmlformats.org/markup-compatibility/2006" xmlns:p14="http://schemas.microsoft.com/office/powerpoint/2010/main">
    <mc:Choice Requires="p14">
      <p:transition spd="slow" p14:dur="2000" advTm="38774"/>
    </mc:Choice>
    <mc:Fallback xmlns="">
      <p:transition spd="slow" advTm="38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کار کرد های مدیریت :</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normAutofit fontScale="85000" lnSpcReduction="20000"/>
          </a:bodyPr>
          <a:lstStyle/>
          <a:p>
            <a:pPr marL="0" indent="0" algn="just" rtl="1">
              <a:buNone/>
            </a:pPr>
            <a:r>
              <a:rPr lang="fa-IR" dirty="0" smtClean="0">
                <a:cs typeface="B Nazanin" panose="00000400000000000000" pitchFamily="2" charset="-78"/>
              </a:rPr>
              <a:t>منظور </a:t>
            </a:r>
            <a:r>
              <a:rPr lang="fa-IR" dirty="0">
                <a:cs typeface="B Nazanin" panose="00000400000000000000" pitchFamily="2" charset="-78"/>
              </a:rPr>
              <a:t>از کار کرد اشاره به فعّالیّتی مهم واساسی است  که در نیل به هدف ضرورت تام دارد .</a:t>
            </a:r>
            <a:endParaRPr lang="en-US" dirty="0">
              <a:cs typeface="B Nazanin" panose="00000400000000000000" pitchFamily="2" charset="-78"/>
            </a:endParaRPr>
          </a:p>
          <a:p>
            <a:pPr marL="0" indent="0" algn="just" rtl="1">
              <a:buNone/>
            </a:pPr>
            <a:r>
              <a:rPr lang="fa-IR" dirty="0">
                <a:cs typeface="B Nazanin" panose="00000400000000000000" pitchFamily="2" charset="-78"/>
              </a:rPr>
              <a:t>هانری فایول اوّلین کسی بود که فرآگرد مدیریت را به وظایف یا کارکرد هاتقسیم وتعریف کرد او پنج وظیفه اساسی رادر مدیریت تشخیص داد :</a:t>
            </a:r>
            <a:endParaRPr lang="en-US" dirty="0">
              <a:cs typeface="B Nazanin" panose="00000400000000000000" pitchFamily="2" charset="-78"/>
            </a:endParaRPr>
          </a:p>
          <a:p>
            <a:pPr marL="0" lvl="0" indent="0" algn="just" rtl="1">
              <a:buNone/>
            </a:pPr>
            <a:r>
              <a:rPr lang="fa-IR" dirty="0">
                <a:cs typeface="B Nazanin" panose="00000400000000000000" pitchFamily="2" charset="-78"/>
              </a:rPr>
              <a:t>بر نامه ریزی:یعنی پیش نگری و تدارک وسایل برای عملیّات آینده .</a:t>
            </a:r>
            <a:endParaRPr lang="en-US" dirty="0">
              <a:cs typeface="B Nazanin" panose="00000400000000000000" pitchFamily="2" charset="-78"/>
            </a:endParaRPr>
          </a:p>
          <a:p>
            <a:pPr marL="0" lvl="0" indent="0" algn="just" rtl="1">
              <a:buNone/>
            </a:pPr>
            <a:r>
              <a:rPr lang="fa-IR" dirty="0">
                <a:cs typeface="B Nazanin" panose="00000400000000000000" pitchFamily="2" charset="-78"/>
              </a:rPr>
              <a:t>سازماندهی:یعنی ترکیب وتخصیص افراد ومنابع دیگر برای انجام دادن کار .</a:t>
            </a:r>
            <a:endParaRPr lang="en-US" dirty="0">
              <a:cs typeface="B Nazanin" panose="00000400000000000000" pitchFamily="2" charset="-78"/>
            </a:endParaRPr>
          </a:p>
          <a:p>
            <a:pPr marL="0" lvl="0" indent="0" algn="just" rtl="1">
              <a:buNone/>
            </a:pPr>
            <a:r>
              <a:rPr lang="fa-IR" dirty="0">
                <a:cs typeface="B Nazanin" panose="00000400000000000000" pitchFamily="2" charset="-78"/>
              </a:rPr>
              <a:t>فرماندهی:یعنی هدایت وجهت دهی افراد در انجام دادن کار .</a:t>
            </a:r>
            <a:endParaRPr lang="en-US" dirty="0">
              <a:cs typeface="B Nazanin" panose="00000400000000000000" pitchFamily="2" charset="-78"/>
            </a:endParaRPr>
          </a:p>
          <a:p>
            <a:pPr marL="0" lvl="0" indent="0" algn="just" rtl="1">
              <a:buNone/>
            </a:pPr>
            <a:r>
              <a:rPr lang="fa-IR" dirty="0">
                <a:cs typeface="B Nazanin" panose="00000400000000000000" pitchFamily="2" charset="-78"/>
              </a:rPr>
              <a:t>هماهنگی:یعنی به هم پیوستن و وحدت بخشیدن همه فعّالیّتها وکوششها </a:t>
            </a:r>
            <a:endParaRPr lang="en-US" dirty="0">
              <a:cs typeface="B Nazanin" panose="00000400000000000000" pitchFamily="2" charset="-78"/>
            </a:endParaRPr>
          </a:p>
          <a:p>
            <a:pPr marL="0" lvl="0" indent="0" algn="just" rtl="1">
              <a:buNone/>
            </a:pPr>
            <a:r>
              <a:rPr lang="fa-IR" dirty="0">
                <a:cs typeface="B Nazanin" panose="00000400000000000000" pitchFamily="2" charset="-78"/>
              </a:rPr>
              <a:t>کنترل:یعنی رسیدگی به اینکه آیا کلّیه امور طبق مقررات ودستورات صوت می‌گیرد یا نه . </a:t>
            </a:r>
            <a:endParaRPr lang="en-US" dirty="0">
              <a:cs typeface="B Nazanin" panose="00000400000000000000" pitchFamily="2" charset="-78"/>
            </a:endParaRPr>
          </a:p>
          <a:p>
            <a:pPr marL="0" indent="0" algn="just" rtl="1">
              <a:buNone/>
            </a:pPr>
            <a:r>
              <a:rPr lang="en-US" dirty="0">
                <a:cs typeface="B Nazanin" panose="00000400000000000000" pitchFamily="2" charset="-78"/>
              </a:rPr>
              <a:t>planning</a:t>
            </a:r>
          </a:p>
          <a:p>
            <a:pPr marL="0" indent="0" algn="just" rtl="1">
              <a:buNone/>
            </a:pPr>
            <a:r>
              <a:rPr lang="en-US" dirty="0">
                <a:cs typeface="B Nazanin" panose="00000400000000000000" pitchFamily="2" charset="-78"/>
              </a:rPr>
              <a:t>organizing</a:t>
            </a:r>
          </a:p>
          <a:p>
            <a:pPr marL="0" indent="0" algn="just" rtl="1">
              <a:buNone/>
            </a:pPr>
            <a:r>
              <a:rPr lang="en-US" dirty="0">
                <a:cs typeface="B Nazanin" panose="00000400000000000000" pitchFamily="2" charset="-78"/>
              </a:rPr>
              <a:t>commanding</a:t>
            </a:r>
          </a:p>
          <a:p>
            <a:pPr marL="0" indent="0" algn="just" rtl="1">
              <a:buNone/>
            </a:pPr>
            <a:r>
              <a:rPr lang="en-US" dirty="0">
                <a:cs typeface="B Nazanin" panose="00000400000000000000" pitchFamily="2" charset="-78"/>
              </a:rPr>
              <a:t>coordinating</a:t>
            </a:r>
          </a:p>
          <a:p>
            <a:pPr marL="0" indent="0" algn="just" rtl="1">
              <a:buNone/>
            </a:pPr>
            <a:r>
              <a:rPr lang="en-US" dirty="0">
                <a:cs typeface="B Nazanin" panose="00000400000000000000" pitchFamily="2" charset="-78"/>
              </a:rPr>
              <a:t>control</a:t>
            </a:r>
          </a:p>
          <a:p>
            <a:pPr marL="0" indent="0" algn="just" rtl="1">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7844B119-F9CA-4805-A806-061FAAE30665}"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99363119"/>
      </p:ext>
    </p:extLst>
  </p:cSld>
  <p:clrMapOvr>
    <a:masterClrMapping/>
  </p:clrMapOvr>
  <mc:AlternateContent xmlns:mc="http://schemas.openxmlformats.org/markup-compatibility/2006" xmlns:p14="http://schemas.microsoft.com/office/powerpoint/2010/main">
    <mc:Choice Requires="p14">
      <p:transition spd="slow" p14:dur="2000" advTm="124374"/>
    </mc:Choice>
    <mc:Fallback xmlns="">
      <p:transition spd="slow" advTm="124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justLow" rtl="1">
              <a:buNone/>
            </a:pPr>
            <a:r>
              <a:rPr lang="ar-SA" b="1" u="sng" dirty="0">
                <a:solidFill>
                  <a:schemeClr val="tx1"/>
                </a:solidFill>
                <a:cs typeface="B Nazanin" panose="00000400000000000000" pitchFamily="2" charset="-78"/>
              </a:rPr>
              <a:t>برنامه ریزی</a:t>
            </a:r>
            <a:r>
              <a:rPr lang="ar-SA" b="1" dirty="0">
                <a:solidFill>
                  <a:schemeClr val="tx1"/>
                </a:solidFill>
                <a:cs typeface="B Nazanin" panose="00000400000000000000" pitchFamily="2" charset="-78"/>
              </a:rPr>
              <a:t> :</a:t>
            </a:r>
            <a:endParaRPr lang="en-US" b="1" i="1" dirty="0">
              <a:solidFill>
                <a:schemeClr val="tx1"/>
              </a:solidFill>
              <a:cs typeface="B Nazanin" panose="00000400000000000000" pitchFamily="2" charset="-78"/>
            </a:endParaRPr>
          </a:p>
          <a:p>
            <a:pPr marL="0" indent="0" algn="justLow" rtl="1">
              <a:buNone/>
            </a:pPr>
            <a:r>
              <a:rPr lang="ar-SA" dirty="0">
                <a:solidFill>
                  <a:schemeClr val="tx1"/>
                </a:solidFill>
                <a:cs typeface="B Nazanin" panose="00000400000000000000" pitchFamily="2" charset="-78"/>
              </a:rPr>
              <a:t>هنگامی که آدمی در مسیر رشد عقلانی خود به ضرورت برنامه ریزی در زندگی خویش پی برد، آن را در نظام‌های اجتماعی به عنوان ابزاری در خدمت مدیریت و </a:t>
            </a:r>
            <a:r>
              <a:rPr lang="ar-SA" u="sng" dirty="0">
                <a:solidFill>
                  <a:schemeClr val="tx1"/>
                </a:solidFill>
                <a:cs typeface="B Nazanin" panose="00000400000000000000" pitchFamily="2" charset="-78"/>
                <a:hlinkClick r:id="rId4" tooltip="رهبری"/>
              </a:rPr>
              <a:t>رهبری</a:t>
            </a:r>
            <a:r>
              <a:rPr lang="en-US" dirty="0">
                <a:solidFill>
                  <a:schemeClr val="tx1"/>
                </a:solidFill>
                <a:cs typeface="B Nazanin" panose="00000400000000000000" pitchFamily="2" charset="-78"/>
              </a:rPr>
              <a:t> </a:t>
            </a:r>
            <a:r>
              <a:rPr lang="ar-SA" dirty="0">
                <a:solidFill>
                  <a:schemeClr val="tx1"/>
                </a:solidFill>
                <a:cs typeface="B Nazanin" panose="00000400000000000000" pitchFamily="2" charset="-78"/>
              </a:rPr>
              <a:t>، مورد توجّه قرار داد و امروز می‌بینیم که ساختار وجودی سازمان‌ها پیچیده گشته‌اند ، که بدون برنامه ریزی‌های دقیق نمی‌توانند به حیات خود تداوم بخشند</a:t>
            </a:r>
            <a:r>
              <a:rPr lang="en-US" dirty="0">
                <a:solidFill>
                  <a:schemeClr val="tx1"/>
                </a:solidFill>
                <a:cs typeface="B Nazanin" panose="00000400000000000000" pitchFamily="2" charset="-78"/>
              </a:rPr>
              <a:t>. </a:t>
            </a:r>
          </a:p>
          <a:p>
            <a:pPr marL="0" indent="0" algn="justLow" rtl="1">
              <a:buNone/>
            </a:pPr>
            <a:r>
              <a:rPr lang="en-US" dirty="0">
                <a:solidFill>
                  <a:schemeClr val="tx1"/>
                </a:solidFill>
                <a:cs typeface="B Nazanin" panose="00000400000000000000" pitchFamily="2" charset="-78"/>
              </a:rPr>
              <a:t> </a:t>
            </a:r>
          </a:p>
          <a:p>
            <a:pPr marL="0" indent="0" algn="justLow" rtl="1">
              <a:buNone/>
            </a:pPr>
            <a:r>
              <a:rPr lang="ar-SA" b="1" dirty="0">
                <a:solidFill>
                  <a:schemeClr val="tx1"/>
                </a:solidFill>
                <a:cs typeface="B Nazanin" panose="00000400000000000000" pitchFamily="2" charset="-78"/>
              </a:rPr>
              <a:t>تعریف  برنامه ریزی :</a:t>
            </a:r>
            <a:endParaRPr lang="en-US" dirty="0">
              <a:solidFill>
                <a:schemeClr val="tx1"/>
              </a:solidFill>
              <a:cs typeface="B Nazanin" panose="00000400000000000000" pitchFamily="2" charset="-78"/>
            </a:endParaRPr>
          </a:p>
          <a:p>
            <a:pPr marL="0" indent="0" algn="justLow" rtl="1">
              <a:buNone/>
            </a:pPr>
            <a:r>
              <a:rPr lang="ar-SA" dirty="0">
                <a:solidFill>
                  <a:schemeClr val="tx1"/>
                </a:solidFill>
                <a:cs typeface="B Nazanin" panose="00000400000000000000" pitchFamily="2" charset="-78"/>
              </a:rPr>
              <a:t>برای دست یافتن به هدف مورد نظر ، باید قبل از تلاش فیزیکی یا اقدام به انجام کار، تلاش ذهنی یا برنامه ریزی کافی صورت بگیرد. برنامه ریزی شالودۀ مدیریت را تشکیل می‌دهد .</a:t>
            </a:r>
            <a:endParaRPr lang="en-US" dirty="0">
              <a:solidFill>
                <a:schemeClr val="tx1"/>
              </a:solidFill>
              <a:cs typeface="B Nazanin" panose="00000400000000000000" pitchFamily="2" charset="-78"/>
            </a:endParaRPr>
          </a:p>
          <a:p>
            <a:pPr marL="0" indent="0" algn="justLow">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CD2004FF-7023-434E-BFB4-8D78E56830F3}"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32</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65669800"/>
      </p:ext>
    </p:extLst>
  </p:cSld>
  <p:clrMapOvr>
    <a:masterClrMapping/>
  </p:clrMapOvr>
  <mc:AlternateContent xmlns:mc="http://schemas.openxmlformats.org/markup-compatibility/2006" xmlns:p14="http://schemas.microsoft.com/office/powerpoint/2010/main">
    <mc:Choice Requires="p14">
      <p:transition spd="slow" p14:dur="2000" advTm="57767"/>
    </mc:Choice>
    <mc:Fallback xmlns="">
      <p:transition spd="slow" advTm="57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جلسه </a:t>
            </a:r>
            <a:r>
              <a:rPr lang="fa-IR" b="1" dirty="0" smtClean="0">
                <a:solidFill>
                  <a:schemeClr val="tx1"/>
                </a:solidFill>
                <a:cs typeface="B Nazanin" panose="00000400000000000000" pitchFamily="2" charset="-78"/>
              </a:rPr>
              <a:t>ششم</a:t>
            </a:r>
            <a:endParaRPr lang="en-US" dirty="0"/>
          </a:p>
        </p:txBody>
      </p:sp>
      <p:sp>
        <p:nvSpPr>
          <p:cNvPr id="3" name="Content Placeholder 2"/>
          <p:cNvSpPr>
            <a:spLocks noGrp="1"/>
          </p:cNvSpPr>
          <p:nvPr>
            <p:ph idx="1"/>
          </p:nvPr>
        </p:nvSpPr>
        <p:spPr/>
        <p:txBody>
          <a:bodyPr>
            <a:normAutofit/>
          </a:bodyPr>
          <a:lstStyle/>
          <a:p>
            <a:pPr algn="r" rtl="1"/>
            <a:r>
              <a:rPr lang="fa-IR" sz="2500" b="1" dirty="0" smtClean="0">
                <a:cs typeface="B Nazanin" panose="00000400000000000000" pitchFamily="2" charset="-78"/>
              </a:rPr>
              <a:t>فراگرد برنامه ریزی</a:t>
            </a:r>
          </a:p>
          <a:p>
            <a:pPr algn="r" rtl="1"/>
            <a:r>
              <a:rPr lang="fa-IR" sz="2500" b="1" dirty="0" smtClean="0">
                <a:cs typeface="B Nazanin" panose="00000400000000000000" pitchFamily="2" charset="-78"/>
              </a:rPr>
              <a:t>تعریف سازماندهی</a:t>
            </a:r>
          </a:p>
          <a:p>
            <a:pPr algn="r" rtl="1"/>
            <a:r>
              <a:rPr lang="fa-IR" sz="2500" b="1" dirty="0" smtClean="0">
                <a:cs typeface="B Nazanin" panose="00000400000000000000" pitchFamily="2" charset="-78"/>
              </a:rPr>
              <a:t>فراگرد سازماندهی</a:t>
            </a:r>
          </a:p>
          <a:p>
            <a:pPr algn="r" rtl="1"/>
            <a:endParaRPr lang="en-US" sz="2500" b="1" dirty="0">
              <a:cs typeface="B Nazanin" panose="00000400000000000000" pitchFamily="2" charset="-78"/>
            </a:endParaRPr>
          </a:p>
        </p:txBody>
      </p:sp>
      <p:sp>
        <p:nvSpPr>
          <p:cNvPr id="4" name="Date Placeholder 3"/>
          <p:cNvSpPr>
            <a:spLocks noGrp="1"/>
          </p:cNvSpPr>
          <p:nvPr>
            <p:ph type="dt" sz="half" idx="10"/>
          </p:nvPr>
        </p:nvSpPr>
        <p:spPr/>
        <p:txBody>
          <a:bodyPr/>
          <a:lstStyle/>
          <a:p>
            <a:fld id="{FAF397B8-E8CB-4A77-8DFF-84AB4B9683E4}"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33</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03303601"/>
      </p:ext>
    </p:extLst>
  </p:cSld>
  <p:clrMapOvr>
    <a:masterClrMapping/>
  </p:clrMapOvr>
  <mc:AlternateContent xmlns:mc="http://schemas.openxmlformats.org/markup-compatibility/2006" xmlns:p14="http://schemas.microsoft.com/office/powerpoint/2010/main">
    <mc:Choice Requires="p14">
      <p:transition spd="slow" p14:dur="2000" advTm="9002"/>
    </mc:Choice>
    <mc:Fallback xmlns="">
      <p:transition spd="slow" advTm="9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فرآگرد برنامه ریزی:</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lvl="0" algn="justLow" rtl="1">
              <a:buFont typeface="+mj-lt"/>
              <a:buAutoNum type="arabicPeriod"/>
            </a:pPr>
            <a:r>
              <a:rPr lang="fa-IR" dirty="0" smtClean="0">
                <a:solidFill>
                  <a:schemeClr val="tx1"/>
                </a:solidFill>
                <a:cs typeface="B Nazanin" panose="00000400000000000000" pitchFamily="2" charset="-78"/>
              </a:rPr>
              <a:t>تعییین </a:t>
            </a:r>
            <a:r>
              <a:rPr lang="fa-IR" dirty="0">
                <a:solidFill>
                  <a:schemeClr val="tx1"/>
                </a:solidFill>
                <a:cs typeface="B Nazanin" panose="00000400000000000000" pitchFamily="2" charset="-78"/>
              </a:rPr>
              <a:t>اهداف و اوّلوّیت آنها </a:t>
            </a:r>
            <a:r>
              <a:rPr lang="fa-IR" b="1" dirty="0">
                <a:solidFill>
                  <a:schemeClr val="tx1"/>
                </a:solidFill>
                <a:cs typeface="B Nazanin" panose="00000400000000000000" pitchFamily="2" charset="-78"/>
              </a:rPr>
              <a:t>(هدف گزاری )</a:t>
            </a:r>
            <a:endParaRPr lang="en-US" b="1" dirty="0">
              <a:solidFill>
                <a:schemeClr val="tx1"/>
              </a:solidFill>
              <a:cs typeface="B Nazanin" panose="00000400000000000000" pitchFamily="2" charset="-78"/>
            </a:endParaRPr>
          </a:p>
          <a:p>
            <a:pPr lvl="0" algn="justLow" rtl="1">
              <a:buFont typeface="+mj-lt"/>
              <a:buAutoNum type="arabicPeriod"/>
            </a:pPr>
            <a:r>
              <a:rPr lang="fa-IR" dirty="0">
                <a:solidFill>
                  <a:schemeClr val="tx1"/>
                </a:solidFill>
                <a:cs typeface="B Nazanin" panose="00000400000000000000" pitchFamily="2" charset="-78"/>
              </a:rPr>
              <a:t>برسی وپیش</a:t>
            </a:r>
            <a:r>
              <a:rPr lang="en-US" dirty="0">
                <a:solidFill>
                  <a:schemeClr val="tx1"/>
                </a:solidFill>
                <a:cs typeface="B Nazanin" panose="00000400000000000000" pitchFamily="2" charset="-78"/>
              </a:rPr>
              <a:t> </a:t>
            </a:r>
            <a:r>
              <a:rPr lang="fa-IR" dirty="0">
                <a:solidFill>
                  <a:schemeClr val="tx1"/>
                </a:solidFill>
                <a:cs typeface="B Nazanin" panose="00000400000000000000" pitchFamily="2" charset="-78"/>
              </a:rPr>
              <a:t>بینی منابع و امکاناتی که به تحقّق هدفها کمک می‌کند </a:t>
            </a:r>
            <a:r>
              <a:rPr lang="fa-IR" b="1" dirty="0">
                <a:solidFill>
                  <a:schemeClr val="tx1"/>
                </a:solidFill>
                <a:cs typeface="B Nazanin" panose="00000400000000000000" pitchFamily="2" charset="-78"/>
              </a:rPr>
              <a:t>.(پیش نگری)</a:t>
            </a:r>
            <a:endParaRPr lang="en-US" b="1" dirty="0">
              <a:solidFill>
                <a:schemeClr val="tx1"/>
              </a:solidFill>
              <a:cs typeface="B Nazanin" panose="00000400000000000000" pitchFamily="2" charset="-78"/>
            </a:endParaRPr>
          </a:p>
          <a:p>
            <a:pPr lvl="0" algn="justLow" rtl="1">
              <a:buFont typeface="+mj-lt"/>
              <a:buAutoNum type="arabicPeriod"/>
            </a:pPr>
            <a:r>
              <a:rPr lang="fa-IR" dirty="0">
                <a:solidFill>
                  <a:schemeClr val="tx1"/>
                </a:solidFill>
                <a:cs typeface="B Nazanin" panose="00000400000000000000" pitchFamily="2" charset="-78"/>
              </a:rPr>
              <a:t>تشخیص فعّالیّتها واقداماتی که برای تحقّق هدفها ضرورت دارند تبدیل امکانات به اقدامات عملی دقیق یا </a:t>
            </a:r>
            <a:r>
              <a:rPr lang="fa-IR" b="1" dirty="0">
                <a:solidFill>
                  <a:schemeClr val="tx1"/>
                </a:solidFill>
                <a:cs typeface="B Nazanin" panose="00000400000000000000" pitchFamily="2" charset="-78"/>
              </a:rPr>
              <a:t>بود جه </a:t>
            </a:r>
            <a:r>
              <a:rPr lang="fa-IR" b="1" dirty="0" smtClean="0">
                <a:solidFill>
                  <a:schemeClr val="tx1"/>
                </a:solidFill>
                <a:cs typeface="B Nazanin" panose="00000400000000000000" pitchFamily="2" charset="-78"/>
              </a:rPr>
              <a:t>بندی  </a:t>
            </a:r>
            <a:endParaRPr lang="en-US" b="1" dirty="0">
              <a:solidFill>
                <a:schemeClr val="tx1"/>
              </a:solidFill>
              <a:cs typeface="B Nazanin" panose="00000400000000000000" pitchFamily="2" charset="-78"/>
            </a:endParaRPr>
          </a:p>
          <a:p>
            <a:pPr algn="justLow" rtl="1">
              <a:buFont typeface="+mj-lt"/>
              <a:buAutoNum type="arabicPeriod"/>
            </a:pPr>
            <a:r>
              <a:rPr lang="fa-IR" dirty="0">
                <a:solidFill>
                  <a:schemeClr val="tx1"/>
                </a:solidFill>
                <a:cs typeface="B Nazanin" panose="00000400000000000000" pitchFamily="2" charset="-78"/>
              </a:rPr>
              <a:t>تعیین </a:t>
            </a:r>
            <a:r>
              <a:rPr lang="fa-IR" b="1" dirty="0">
                <a:solidFill>
                  <a:schemeClr val="tx1"/>
                </a:solidFill>
                <a:cs typeface="B Nazanin" panose="00000400000000000000" pitchFamily="2" charset="-78"/>
              </a:rPr>
              <a:t>خط مشی‌ها </a:t>
            </a:r>
            <a:r>
              <a:rPr lang="fa-IR" dirty="0">
                <a:solidFill>
                  <a:schemeClr val="tx1"/>
                </a:solidFill>
                <a:cs typeface="B Nazanin" panose="00000400000000000000" pitchFamily="2" charset="-78"/>
              </a:rPr>
              <a:t>و روشها وملاک عمل</a:t>
            </a:r>
            <a:endParaRPr lang="en-US" dirty="0">
              <a:solidFill>
                <a:schemeClr val="tx1"/>
              </a:solidFill>
              <a:cs typeface="B Nazanin" panose="00000400000000000000" pitchFamily="2" charset="-78"/>
            </a:endParaRPr>
          </a:p>
          <a:p>
            <a:pPr marL="0" indent="0" algn="justLow" rtl="1">
              <a:buNone/>
            </a:pPr>
            <a:r>
              <a:rPr lang="fa-IR" dirty="0">
                <a:cs typeface="B Nazanin" panose="00000400000000000000" pitchFamily="2" charset="-78"/>
              </a:rPr>
              <a:t> </a:t>
            </a:r>
            <a:endParaRPr lang="en-US" dirty="0">
              <a:cs typeface="B Nazanin" panose="00000400000000000000" pitchFamily="2" charset="-78"/>
            </a:endParaRPr>
          </a:p>
          <a:p>
            <a:pPr algn="r" rtl="1"/>
            <a:endParaRPr lang="en-US" dirty="0"/>
          </a:p>
        </p:txBody>
      </p:sp>
      <p:sp>
        <p:nvSpPr>
          <p:cNvPr id="4" name="Date Placeholder 3"/>
          <p:cNvSpPr>
            <a:spLocks noGrp="1"/>
          </p:cNvSpPr>
          <p:nvPr>
            <p:ph type="dt" sz="half" idx="10"/>
          </p:nvPr>
        </p:nvSpPr>
        <p:spPr/>
        <p:txBody>
          <a:bodyPr/>
          <a:lstStyle/>
          <a:p>
            <a:fld id="{3A4357A7-903B-40C1-835E-2641F22C321B}"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34</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765626"/>
      </p:ext>
    </p:extLst>
  </p:cSld>
  <p:clrMapOvr>
    <a:masterClrMapping/>
  </p:clrMapOvr>
  <mc:AlternateContent xmlns:mc="http://schemas.openxmlformats.org/markup-compatibility/2006" xmlns:p14="http://schemas.microsoft.com/office/powerpoint/2010/main">
    <mc:Choice Requires="p14">
      <p:transition spd="slow" p14:dur="2000" advTm="89367"/>
    </mc:Choice>
    <mc:Fallback xmlns="">
      <p:transition spd="slow" advTm="8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تعریف سازماندهی :</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ar-SA" dirty="0" smtClean="0">
                <a:cs typeface="B Nazanin" panose="00000400000000000000" pitchFamily="2" charset="-78"/>
              </a:rPr>
              <a:t>در </a:t>
            </a:r>
            <a:r>
              <a:rPr lang="ar-SA" dirty="0">
                <a:cs typeface="B Nazanin" panose="00000400000000000000" pitchFamily="2" charset="-78"/>
              </a:rPr>
              <a:t>سازماندهی، وظایف و اختیارات و مسئولیّت‌های واحدها و پست‌ها مشخّص و نحوه هماهنگی و ارتباط بین آنها معین می‌شود</a:t>
            </a:r>
            <a:r>
              <a:rPr lang="ar-SA" dirty="0" smtClean="0">
                <a:cs typeface="B Nazanin" panose="00000400000000000000" pitchFamily="2" charset="-78"/>
              </a:rPr>
              <a:t>.</a:t>
            </a:r>
            <a:endParaRPr lang="fa-IR" dirty="0" smtClean="0">
              <a:cs typeface="B Nazanin" panose="00000400000000000000" pitchFamily="2" charset="-78"/>
            </a:endParaRPr>
          </a:p>
          <a:p>
            <a:pPr marL="0" indent="0" algn="justLow" rtl="1">
              <a:buNone/>
            </a:pPr>
            <a:r>
              <a:rPr lang="ar-SA" dirty="0" smtClean="0">
                <a:cs typeface="B Nazanin" panose="00000400000000000000" pitchFamily="2" charset="-78"/>
              </a:rPr>
              <a:t> </a:t>
            </a:r>
            <a:r>
              <a:rPr lang="ar-SA" dirty="0">
                <a:cs typeface="B Nazanin" panose="00000400000000000000" pitchFamily="2" charset="-78"/>
              </a:rPr>
              <a:t>سازماندهی فرآیندی است که از طریق تقسیم کار میان افراد و گروه‌های کاری و ایجاد هماهنگی میان آنها برای تحقّق اهداف تلاش می‌شود و مشتمل بر طرّاحی فعّالیّت‌ها، دسته بندی آنها و برقراری ارتباط میان مشاغل می‌باشد</a:t>
            </a:r>
            <a:r>
              <a:rPr lang="ar-SA" dirty="0" smtClean="0">
                <a:cs typeface="B Nazanin" panose="00000400000000000000" pitchFamily="2" charset="-78"/>
              </a:rPr>
              <a:t>.</a:t>
            </a:r>
            <a:endParaRPr lang="fa-IR" dirty="0" smtClean="0">
              <a:cs typeface="B Nazanin" panose="00000400000000000000" pitchFamily="2" charset="-78"/>
            </a:endParaRPr>
          </a:p>
          <a:p>
            <a:pPr marL="0" indent="0" algn="justLow" rtl="1">
              <a:buNone/>
            </a:pPr>
            <a:r>
              <a:rPr lang="ar-SA" dirty="0" smtClean="0">
                <a:cs typeface="B Nazanin" panose="00000400000000000000" pitchFamily="2" charset="-78"/>
              </a:rPr>
              <a:t> </a:t>
            </a:r>
            <a:r>
              <a:rPr lang="ar-SA" dirty="0">
                <a:cs typeface="B Nazanin" panose="00000400000000000000" pitchFamily="2" charset="-78"/>
              </a:rPr>
              <a:t>سازماندهی، فرآیندی است که طی آن تقسیم کار میان افراد و گروه‌های کاری و هماهنگی میان آنها به منظور کسب اهداف صورت می‌گیرد. </a:t>
            </a:r>
            <a:endParaRPr lang="en-US" dirty="0">
              <a:cs typeface="B Nazanin" panose="00000400000000000000" pitchFamily="2" charset="-78"/>
            </a:endParaRPr>
          </a:p>
          <a:p>
            <a:pPr marL="0" indent="0" algn="justLow">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733F7EC4-D726-42A7-80EC-42DC813E5F3C}"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35</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69353310"/>
      </p:ext>
    </p:extLst>
  </p:cSld>
  <p:clrMapOvr>
    <a:masterClrMapping/>
  </p:clrMapOvr>
  <mc:AlternateContent xmlns:mc="http://schemas.openxmlformats.org/markup-compatibility/2006" xmlns:p14="http://schemas.microsoft.com/office/powerpoint/2010/main">
    <mc:Choice Requires="p14">
      <p:transition spd="slow" p14:dur="2000" advTm="38002"/>
    </mc:Choice>
    <mc:Fallback xmlns="">
      <p:transition spd="slow" advTm="38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فرآگرد سازماندهی :</a:t>
            </a:r>
            <a:r>
              <a:rPr lang="en-US" dirty="0">
                <a:cs typeface="B Nazanin" panose="00000400000000000000" pitchFamily="2" charset="-78"/>
              </a:rPr>
              <a:t/>
            </a:r>
            <a:br>
              <a:rPr lang="en-US" dirty="0">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fa-IR" dirty="0" smtClean="0">
                <a:cs typeface="B Nazanin" panose="00000400000000000000" pitchFamily="2" charset="-78"/>
              </a:rPr>
              <a:t>پس </a:t>
            </a:r>
            <a:r>
              <a:rPr lang="fa-IR" dirty="0">
                <a:cs typeface="B Nazanin" panose="00000400000000000000" pitchFamily="2" charset="-78"/>
              </a:rPr>
              <a:t>از تعیین اهداف کار ،وتدوین اهداف فرعی ،خط مشی‌ها و برنامه‌ها ،جریان سازماندهی طی مراحل زیر صورت می‌گیرد :</a:t>
            </a:r>
            <a:endParaRPr lang="en-US" dirty="0">
              <a:cs typeface="B Nazanin" panose="00000400000000000000" pitchFamily="2" charset="-78"/>
            </a:endParaRPr>
          </a:p>
          <a:p>
            <a:pPr lvl="0" algn="justLow" rtl="1">
              <a:buFont typeface="+mj-lt"/>
              <a:buAutoNum type="arabicPeriod"/>
            </a:pPr>
            <a:r>
              <a:rPr lang="fa-IR" dirty="0">
                <a:cs typeface="B Nazanin" panose="00000400000000000000" pitchFamily="2" charset="-78"/>
              </a:rPr>
              <a:t>تشخیص فعّالیّتهای لازم برای رسیدن به اهداف واجرای خط مشی وبرنامه ها </a:t>
            </a:r>
            <a:endParaRPr lang="en-US" dirty="0">
              <a:cs typeface="B Nazanin" panose="00000400000000000000" pitchFamily="2" charset="-78"/>
            </a:endParaRPr>
          </a:p>
          <a:p>
            <a:pPr lvl="0" algn="justLow" rtl="1">
              <a:buFont typeface="+mj-lt"/>
              <a:buAutoNum type="arabicPeriod"/>
            </a:pPr>
            <a:r>
              <a:rPr lang="fa-IR" dirty="0">
                <a:cs typeface="B Nazanin" panose="00000400000000000000" pitchFamily="2" charset="-78"/>
              </a:rPr>
              <a:t>گروه بندی فعّالیّتها با توجّه به منابع انسانی و مادّی موجود و تشخیص بهترین طریقه استفاده کردن از آنها .</a:t>
            </a:r>
            <a:endParaRPr lang="en-US" dirty="0">
              <a:cs typeface="B Nazanin" panose="00000400000000000000" pitchFamily="2" charset="-78"/>
            </a:endParaRPr>
          </a:p>
          <a:p>
            <a:pPr lvl="0" algn="justLow" rtl="1">
              <a:buFont typeface="+mj-lt"/>
              <a:buAutoNum type="arabicPeriod"/>
            </a:pPr>
            <a:r>
              <a:rPr lang="fa-IR" dirty="0">
                <a:cs typeface="B Nazanin" panose="00000400000000000000" pitchFamily="2" charset="-78"/>
              </a:rPr>
              <a:t>دادن اختیار عمل وحق دستور دهی و تصمیم گیری برای انجام دادن کار به مسئول هر گروه.</a:t>
            </a:r>
            <a:endParaRPr lang="en-US" dirty="0">
              <a:cs typeface="B Nazanin" panose="00000400000000000000" pitchFamily="2" charset="-78"/>
            </a:endParaRPr>
          </a:p>
          <a:p>
            <a:pPr algn="justLow" rtl="1">
              <a:buFont typeface="+mj-lt"/>
              <a:buAutoNum type="arabicPeriod"/>
            </a:pPr>
            <a:r>
              <a:rPr lang="fa-IR" dirty="0">
                <a:cs typeface="B Nazanin" panose="00000400000000000000" pitchFamily="2" charset="-78"/>
              </a:rPr>
              <a:t>ارتباط دادن واحدهای گروه بندی شده به یکدیگر به صورت عمودی و افقی .</a:t>
            </a:r>
            <a:endParaRPr lang="ar-SA" b="1" dirty="0">
              <a:cs typeface="B Nazanin" panose="00000400000000000000" pitchFamily="2" charset="-78"/>
            </a:endParaRPr>
          </a:p>
        </p:txBody>
      </p:sp>
      <p:sp>
        <p:nvSpPr>
          <p:cNvPr id="4" name="Date Placeholder 3"/>
          <p:cNvSpPr>
            <a:spLocks noGrp="1"/>
          </p:cNvSpPr>
          <p:nvPr>
            <p:ph type="dt" sz="half" idx="10"/>
          </p:nvPr>
        </p:nvSpPr>
        <p:spPr/>
        <p:txBody>
          <a:bodyPr/>
          <a:lstStyle/>
          <a:p>
            <a:fld id="{2684145B-32F0-4F91-AF62-3946FA66671A}"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36</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38668441"/>
      </p:ext>
    </p:extLst>
  </p:cSld>
  <p:clrMapOvr>
    <a:masterClrMapping/>
  </p:clrMapOvr>
  <mc:AlternateContent xmlns:mc="http://schemas.openxmlformats.org/markup-compatibility/2006" xmlns:p14="http://schemas.microsoft.com/office/powerpoint/2010/main">
    <mc:Choice Requires="p14">
      <p:transition spd="slow" p14:dur="2000" advTm="45811"/>
    </mc:Choice>
    <mc:Fallback xmlns="">
      <p:transition spd="slow" advTm="45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جلسه </a:t>
            </a:r>
            <a:r>
              <a:rPr lang="fa-IR" b="1" dirty="0" smtClean="0">
                <a:solidFill>
                  <a:schemeClr val="tx1"/>
                </a:solidFill>
                <a:cs typeface="B Nazanin" panose="00000400000000000000" pitchFamily="2" charset="-78"/>
              </a:rPr>
              <a:t>هفتم</a:t>
            </a:r>
            <a:endParaRPr lang="en-US" dirty="0">
              <a:cs typeface="B Nazanin" panose="00000400000000000000" pitchFamily="2" charset="-78"/>
            </a:endParaRPr>
          </a:p>
        </p:txBody>
      </p:sp>
      <p:sp>
        <p:nvSpPr>
          <p:cNvPr id="3" name="Content Placeholder 2"/>
          <p:cNvSpPr>
            <a:spLocks noGrp="1"/>
          </p:cNvSpPr>
          <p:nvPr>
            <p:ph idx="1"/>
          </p:nvPr>
        </p:nvSpPr>
        <p:spPr/>
        <p:txBody>
          <a:bodyPr/>
          <a:lstStyle/>
          <a:p>
            <a:pPr algn="justLow" rtl="1"/>
            <a:r>
              <a:rPr lang="fa-IR" sz="2500" b="1" dirty="0" smtClean="0">
                <a:cs typeface="B Nazanin" panose="00000400000000000000" pitchFamily="2" charset="-78"/>
              </a:rPr>
              <a:t>رهبری</a:t>
            </a:r>
          </a:p>
          <a:p>
            <a:pPr algn="justLow" rtl="1"/>
            <a:r>
              <a:rPr lang="fa-IR" sz="2500" b="1" dirty="0" smtClean="0">
                <a:cs typeface="B Nazanin" panose="00000400000000000000" pitchFamily="2" charset="-78"/>
              </a:rPr>
              <a:t>ویژگی های رهبری</a:t>
            </a:r>
          </a:p>
          <a:p>
            <a:pPr algn="justLow" rtl="1"/>
            <a:r>
              <a:rPr lang="fa-IR" sz="2500" b="1" dirty="0" smtClean="0">
                <a:cs typeface="B Nazanin" panose="00000400000000000000" pitchFamily="2" charset="-78"/>
              </a:rPr>
              <a:t>هفت نوع سبک رهبری</a:t>
            </a:r>
          </a:p>
          <a:p>
            <a:pPr marL="0" indent="0" algn="justLow" rtl="1">
              <a:buNone/>
            </a:pPr>
            <a:endParaRPr lang="fa-IR" dirty="0" smtClean="0">
              <a:cs typeface="B Nazanin" panose="00000400000000000000" pitchFamily="2" charset="-78"/>
            </a:endParaRPr>
          </a:p>
          <a:p>
            <a:pPr marL="0" indent="0" algn="justLow" rtl="1">
              <a:buNone/>
            </a:pPr>
            <a:endParaRPr lang="fa-IR" dirty="0" smtClean="0">
              <a:cs typeface="B Nazanin" panose="00000400000000000000" pitchFamily="2" charset="-78"/>
            </a:endParaRPr>
          </a:p>
        </p:txBody>
      </p:sp>
      <p:sp>
        <p:nvSpPr>
          <p:cNvPr id="4" name="Date Placeholder 3"/>
          <p:cNvSpPr>
            <a:spLocks noGrp="1"/>
          </p:cNvSpPr>
          <p:nvPr>
            <p:ph type="dt" sz="half" idx="10"/>
          </p:nvPr>
        </p:nvSpPr>
        <p:spPr/>
        <p:txBody>
          <a:bodyPr/>
          <a:lstStyle/>
          <a:p>
            <a:fld id="{27A2B176-AB86-4EC1-8E66-A625D5A86FDD}"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37</a:t>
            </a:fld>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44789602"/>
      </p:ext>
    </p:extLst>
  </p:cSld>
  <p:clrMapOvr>
    <a:masterClrMapping/>
  </p:clrMapOvr>
  <mc:AlternateContent xmlns:mc="http://schemas.openxmlformats.org/markup-compatibility/2006" xmlns:p14="http://schemas.microsoft.com/office/powerpoint/2010/main">
    <mc:Choice Requires="p14">
      <p:transition spd="slow" p14:dur="2000" advTm="11209"/>
    </mc:Choice>
    <mc:Fallback xmlns="">
      <p:transition spd="slow" advTm="11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رهبری :</a:t>
            </a:r>
            <a:r>
              <a:rPr lang="en-US" b="1" i="1" dirty="0">
                <a:cs typeface="B Nazanin" panose="00000400000000000000" pitchFamily="2" charset="-78"/>
              </a:rPr>
              <a:t/>
            </a:r>
            <a:br>
              <a:rPr lang="en-US" b="1" i="1" dirty="0">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fa-IR" dirty="0" smtClean="0">
                <a:cs typeface="B Nazanin" panose="00000400000000000000" pitchFamily="2" charset="-78"/>
              </a:rPr>
              <a:t>پس </a:t>
            </a:r>
            <a:r>
              <a:rPr lang="fa-IR" dirty="0">
                <a:cs typeface="B Nazanin" panose="00000400000000000000" pitchFamily="2" charset="-78"/>
              </a:rPr>
              <a:t>از برنامه ریزی وسازماندهی ،گام بعدی ،فراهم کردن مشکلاتی است که اعضای سازمان را در جهت اهداف آن به حرکت و فعّالیّت در آورده .این کار کرد یا وظیفه با اصطلاحات گوناگون توصیف شده است :فرماندهی ،هدایت ،انگیزش و رهبری </a:t>
            </a:r>
            <a:r>
              <a:rPr lang="fa-IR" dirty="0" smtClean="0">
                <a:cs typeface="B Nazanin" panose="00000400000000000000" pitchFamily="2" charset="-78"/>
              </a:rPr>
              <a:t>.</a:t>
            </a:r>
          </a:p>
          <a:p>
            <a:pPr marL="0" indent="0" algn="justLow" rtl="1">
              <a:buNone/>
            </a:pPr>
            <a:r>
              <a:rPr lang="fa-IR" b="1" dirty="0" smtClean="0">
                <a:cs typeface="B Nazanin" panose="00000400000000000000" pitchFamily="2" charset="-78"/>
              </a:rPr>
              <a:t>هدف </a:t>
            </a:r>
            <a:r>
              <a:rPr lang="fa-IR" b="1" dirty="0">
                <a:cs typeface="B Nazanin" panose="00000400000000000000" pitchFamily="2" charset="-78"/>
              </a:rPr>
              <a:t>از رهبری و فرماندهی ،راهنمایی زیر دستان در جهت بهتر فهمیدن هدفهای سازمان وبر انگیختن آنان به کار وفعّالیّت مؤثّر است </a:t>
            </a:r>
            <a:r>
              <a:rPr lang="fa-IR" b="1" dirty="0" smtClean="0">
                <a:cs typeface="B Nazanin" panose="00000400000000000000" pitchFamily="2" charset="-78"/>
              </a:rPr>
              <a:t>.</a:t>
            </a:r>
          </a:p>
          <a:p>
            <a:pPr marL="0" indent="0" algn="justLow" rtl="1">
              <a:buNone/>
            </a:pPr>
            <a:r>
              <a:rPr lang="fa-IR" dirty="0" smtClean="0">
                <a:cs typeface="B Nazanin" panose="00000400000000000000" pitchFamily="2" charset="-78"/>
              </a:rPr>
              <a:t>پیچیدگی </a:t>
            </a:r>
            <a:r>
              <a:rPr lang="fa-IR" dirty="0">
                <a:cs typeface="B Nazanin" panose="00000400000000000000" pitchFamily="2" charset="-78"/>
              </a:rPr>
              <a:t>فرآگرد مدیریت وقتی بر مدیر آشکار می‌شود که عملاًبه وظیفه رهبری می‌پردازد </a:t>
            </a:r>
            <a:r>
              <a:rPr lang="fa-IR" dirty="0" smtClean="0">
                <a:cs typeface="B Nazanin" panose="00000400000000000000" pitchFamily="2" charset="-78"/>
              </a:rPr>
              <a:t>.</a:t>
            </a:r>
          </a:p>
          <a:p>
            <a:pPr marL="0" indent="0" algn="justLow" rtl="1">
              <a:buNone/>
            </a:pPr>
            <a:r>
              <a:rPr lang="fa-IR" dirty="0" smtClean="0">
                <a:cs typeface="B Nazanin" panose="00000400000000000000" pitchFamily="2" charset="-78"/>
              </a:rPr>
              <a:t>در </a:t>
            </a:r>
            <a:r>
              <a:rPr lang="fa-IR" dirty="0">
                <a:cs typeface="B Nazanin" panose="00000400000000000000" pitchFamily="2" charset="-78"/>
              </a:rPr>
              <a:t>این کار او در درجه اوّل با </a:t>
            </a:r>
            <a:r>
              <a:rPr lang="fa-IR" b="1" dirty="0" smtClean="0">
                <a:cs typeface="B Nazanin" panose="00000400000000000000" pitchFamily="2" charset="-78"/>
              </a:rPr>
              <a:t>افراد، </a:t>
            </a:r>
            <a:r>
              <a:rPr lang="fa-IR" b="1" dirty="0">
                <a:cs typeface="B Nazanin" panose="00000400000000000000" pitchFamily="2" charset="-78"/>
              </a:rPr>
              <a:t>انسان </a:t>
            </a:r>
            <a:r>
              <a:rPr lang="fa-IR" dirty="0">
                <a:cs typeface="B Nazanin" panose="00000400000000000000" pitchFamily="2" charset="-78"/>
              </a:rPr>
              <a:t>سرو کار دارد </a:t>
            </a:r>
            <a:r>
              <a:rPr lang="fa-IR" dirty="0" smtClean="0">
                <a:cs typeface="B Nazanin" panose="00000400000000000000" pitchFamily="2" charset="-78"/>
              </a:rPr>
              <a:t>.</a:t>
            </a:r>
          </a:p>
          <a:p>
            <a:pPr marL="0" indent="0" algn="justLow" rtl="1">
              <a:buNone/>
            </a:pPr>
            <a:r>
              <a:rPr lang="fa-IR" b="1" dirty="0" smtClean="0">
                <a:cs typeface="B Nazanin" panose="00000400000000000000" pitchFamily="2" charset="-78"/>
              </a:rPr>
              <a:t>رهبری </a:t>
            </a:r>
            <a:r>
              <a:rPr lang="fa-IR" b="1" dirty="0">
                <a:cs typeface="B Nazanin" panose="00000400000000000000" pitchFamily="2" charset="-78"/>
              </a:rPr>
              <a:t>در مدیریت :</a:t>
            </a:r>
            <a:r>
              <a:rPr lang="fa-IR" dirty="0">
                <a:cs typeface="B Nazanin" panose="00000400000000000000" pitchFamily="2" charset="-78"/>
              </a:rPr>
              <a:t>منظور از رهبری در مدیریت ،فرآگرد اثر گذاری و نفوذ در رفتار اعضای سازمان برای یاری وهدایت آن‌ها در ایفای وظایف سازمانی است .</a:t>
            </a:r>
            <a:endParaRPr lang="en-US" dirty="0">
              <a:cs typeface="B Nazanin" panose="00000400000000000000" pitchFamily="2" charset="-78"/>
            </a:endParaRPr>
          </a:p>
          <a:p>
            <a:pPr marL="0" indent="0" algn="justLow" rtl="1">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5DA2F1CB-EE11-48B2-8F04-C73DF7AC7B0C}"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38</a:t>
            </a:fld>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82187161"/>
      </p:ext>
    </p:extLst>
  </p:cSld>
  <p:clrMapOvr>
    <a:masterClrMapping/>
  </p:clrMapOvr>
  <mc:AlternateContent xmlns:mc="http://schemas.openxmlformats.org/markup-compatibility/2006" xmlns:p14="http://schemas.microsoft.com/office/powerpoint/2010/main">
    <mc:Choice Requires="p14">
      <p:transition spd="slow" p14:dur="2000" advTm="85313"/>
    </mc:Choice>
    <mc:Fallback xmlns="">
      <p:transition spd="slow" advTm="85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رهبری در سازمانها سه ویژگی دارد :</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b="1" dirty="0">
              <a:solidFill>
                <a:schemeClr val="tx1"/>
              </a:solidFill>
            </a:endParaRPr>
          </a:p>
        </p:txBody>
      </p:sp>
      <p:sp>
        <p:nvSpPr>
          <p:cNvPr id="3" name="Content Placeholder 2"/>
          <p:cNvSpPr>
            <a:spLocks noGrp="1"/>
          </p:cNvSpPr>
          <p:nvPr>
            <p:ph idx="1"/>
          </p:nvPr>
        </p:nvSpPr>
        <p:spPr/>
        <p:txBody>
          <a:bodyPr/>
          <a:lstStyle/>
          <a:p>
            <a:pPr algn="justLow" rtl="1"/>
            <a:r>
              <a:rPr lang="fa-IR" b="1" dirty="0" smtClean="0">
                <a:cs typeface="B Nazanin" panose="00000400000000000000" pitchFamily="2" charset="-78"/>
              </a:rPr>
              <a:t>اوّلاً:</a:t>
            </a:r>
            <a:r>
              <a:rPr lang="fa-IR" dirty="0" smtClean="0">
                <a:cs typeface="B Nazanin" panose="00000400000000000000" pitchFamily="2" charset="-78"/>
              </a:rPr>
              <a:t>رهبری </a:t>
            </a:r>
            <a:r>
              <a:rPr lang="fa-IR" dirty="0">
                <a:cs typeface="B Nazanin" panose="00000400000000000000" pitchFamily="2" charset="-78"/>
              </a:rPr>
              <a:t>مستلزم وجود افرادی است که به عنوان </a:t>
            </a:r>
            <a:r>
              <a:rPr lang="fa-IR" u="sng" dirty="0">
                <a:cs typeface="B Nazanin" panose="00000400000000000000" pitchFamily="2" charset="-78"/>
              </a:rPr>
              <a:t>زیر دستان </a:t>
            </a:r>
            <a:r>
              <a:rPr lang="fa-IR" dirty="0">
                <a:cs typeface="B Nazanin" panose="00000400000000000000" pitchFamily="2" charset="-78"/>
              </a:rPr>
              <a:t>یا پیروان ،دستورات رهبر را با میل واراده بپذیرند </a:t>
            </a:r>
            <a:endParaRPr lang="en-US" dirty="0">
              <a:cs typeface="B Nazanin" panose="00000400000000000000" pitchFamily="2" charset="-78"/>
            </a:endParaRPr>
          </a:p>
          <a:p>
            <a:pPr algn="justLow" rtl="1"/>
            <a:r>
              <a:rPr lang="fa-IR" b="1" dirty="0">
                <a:cs typeface="B Nazanin" panose="00000400000000000000" pitchFamily="2" charset="-78"/>
              </a:rPr>
              <a:t>ثانیاً:</a:t>
            </a:r>
            <a:r>
              <a:rPr lang="fa-IR" dirty="0">
                <a:cs typeface="B Nazanin" panose="00000400000000000000" pitchFamily="2" charset="-78"/>
              </a:rPr>
              <a:t>در جریان رهبری ،</a:t>
            </a:r>
            <a:r>
              <a:rPr lang="fa-IR" u="sng" dirty="0">
                <a:cs typeface="B Nazanin" panose="00000400000000000000" pitchFamily="2" charset="-78"/>
              </a:rPr>
              <a:t>توزیع قدرت </a:t>
            </a:r>
            <a:r>
              <a:rPr lang="fa-IR" dirty="0">
                <a:cs typeface="B Nazanin" panose="00000400000000000000" pitchFamily="2" charset="-78"/>
              </a:rPr>
              <a:t>میان رهبر وزیر دستان نا برابر است .</a:t>
            </a:r>
            <a:endParaRPr lang="en-US" dirty="0">
              <a:cs typeface="B Nazanin" panose="00000400000000000000" pitchFamily="2" charset="-78"/>
            </a:endParaRPr>
          </a:p>
          <a:p>
            <a:pPr algn="justLow" rtl="1"/>
            <a:r>
              <a:rPr lang="fa-IR" b="1" dirty="0">
                <a:cs typeface="B Nazanin" panose="00000400000000000000" pitchFamily="2" charset="-78"/>
              </a:rPr>
              <a:t>ثالثاً :</a:t>
            </a:r>
            <a:r>
              <a:rPr lang="fa-IR" dirty="0">
                <a:cs typeface="B Nazanin" panose="00000400000000000000" pitchFamily="2" charset="-78"/>
              </a:rPr>
              <a:t>رهبر علاوه بر اینکه به طور مشروع (قانونی ) قادر به هدایت زیر دستان است همچنین می‌توانند </a:t>
            </a:r>
            <a:r>
              <a:rPr lang="fa-IR" u="sng" dirty="0">
                <a:cs typeface="B Nazanin" panose="00000400000000000000" pitchFamily="2" charset="-78"/>
              </a:rPr>
              <a:t>اعمال نفوذ </a:t>
            </a:r>
            <a:r>
              <a:rPr lang="fa-IR" dirty="0">
                <a:cs typeface="B Nazanin" panose="00000400000000000000" pitchFamily="2" charset="-78"/>
              </a:rPr>
              <a:t>کند و بر رفتار زیر دستان اثر بگذارد .</a:t>
            </a:r>
            <a:endParaRPr lang="en-US" dirty="0">
              <a:cs typeface="B Nazanin" panose="00000400000000000000" pitchFamily="2" charset="-78"/>
            </a:endParaRPr>
          </a:p>
          <a:p>
            <a:pPr marL="0" indent="0" algn="justLow">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B54B0C43-F08F-4BD0-8111-2C8FA70012A5}"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39</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49888559"/>
      </p:ext>
    </p:extLst>
  </p:cSld>
  <p:clrMapOvr>
    <a:masterClrMapping/>
  </p:clrMapOvr>
  <mc:AlternateContent xmlns:mc="http://schemas.openxmlformats.org/markup-compatibility/2006" xmlns:p14="http://schemas.microsoft.com/office/powerpoint/2010/main">
    <mc:Choice Requires="p14">
      <p:transition spd="slow" p14:dur="2000" advTm="39994"/>
    </mc:Choice>
    <mc:Fallback xmlns="">
      <p:transition spd="slow" advTm="39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5000" b="1" dirty="0">
                <a:solidFill>
                  <a:schemeClr val="tx1"/>
                </a:solidFill>
                <a:cs typeface="B Nazanin" panose="00000400000000000000" pitchFamily="2" charset="-78"/>
              </a:rPr>
              <a:t>جلسه اول</a:t>
            </a:r>
            <a:br>
              <a:rPr lang="fa-IR" sz="5000" b="1" dirty="0">
                <a:solidFill>
                  <a:schemeClr val="tx1"/>
                </a:solidFill>
                <a:cs typeface="B Nazanin" panose="00000400000000000000" pitchFamily="2" charset="-78"/>
              </a:rPr>
            </a:br>
            <a:endParaRPr lang="en-US" sz="5000" dirty="0">
              <a:solidFill>
                <a:schemeClr val="tx1"/>
              </a:solidFill>
            </a:endParaRPr>
          </a:p>
        </p:txBody>
      </p:sp>
      <p:sp>
        <p:nvSpPr>
          <p:cNvPr id="3" name="Content Placeholder 2"/>
          <p:cNvSpPr>
            <a:spLocks noGrp="1"/>
          </p:cNvSpPr>
          <p:nvPr>
            <p:ph idx="1"/>
          </p:nvPr>
        </p:nvSpPr>
        <p:spPr/>
        <p:txBody>
          <a:bodyPr>
            <a:normAutofit/>
          </a:bodyPr>
          <a:lstStyle/>
          <a:p>
            <a:pPr algn="justLow" rtl="1">
              <a:buFontTx/>
              <a:buChar char="-"/>
            </a:pPr>
            <a:r>
              <a:rPr lang="fa-IR" sz="2900" dirty="0" smtClean="0">
                <a:cs typeface="B Nazanin" panose="00000400000000000000" pitchFamily="2" charset="-78"/>
              </a:rPr>
              <a:t>سازمان چیست</a:t>
            </a:r>
          </a:p>
          <a:p>
            <a:pPr algn="justLow" rtl="1">
              <a:buFontTx/>
              <a:buChar char="-"/>
            </a:pPr>
            <a:r>
              <a:rPr lang="fa-IR" sz="2900" dirty="0" smtClean="0">
                <a:cs typeface="B Nazanin" panose="00000400000000000000" pitchFamily="2" charset="-78"/>
              </a:rPr>
              <a:t>ابعاد سازمان</a:t>
            </a:r>
          </a:p>
          <a:p>
            <a:pPr algn="justLow" rtl="1">
              <a:buFontTx/>
              <a:buChar char="-"/>
            </a:pPr>
            <a:r>
              <a:rPr lang="fa-IR" sz="2900" dirty="0" smtClean="0">
                <a:cs typeface="B Nazanin" panose="00000400000000000000" pitchFamily="2" charset="-78"/>
              </a:rPr>
              <a:t>انواع واحدهای سازمانی</a:t>
            </a:r>
          </a:p>
          <a:p>
            <a:pPr algn="justLow" rtl="1">
              <a:buFontTx/>
              <a:buChar char="-"/>
            </a:pPr>
            <a:r>
              <a:rPr lang="fa-IR" sz="2900" dirty="0" smtClean="0">
                <a:cs typeface="B Nazanin" panose="00000400000000000000" pitchFamily="2" charset="-78"/>
              </a:rPr>
              <a:t>انواع سازمان ها</a:t>
            </a:r>
          </a:p>
          <a:p>
            <a:pPr marL="0" indent="0" algn="ctr" rtl="1">
              <a:buNone/>
            </a:pPr>
            <a:r>
              <a:rPr lang="fa-IR" sz="5000" b="1" dirty="0" smtClean="0">
                <a:cs typeface="B Nazanin" panose="00000400000000000000" pitchFamily="2" charset="-78"/>
              </a:rPr>
              <a:t> </a:t>
            </a:r>
            <a:endParaRPr lang="en-US" sz="5000" b="1" dirty="0">
              <a:cs typeface="B Nazanin" panose="00000400000000000000" pitchFamily="2" charset="-78"/>
            </a:endParaRPr>
          </a:p>
        </p:txBody>
      </p:sp>
      <p:sp>
        <p:nvSpPr>
          <p:cNvPr id="4" name="Date Placeholder 3"/>
          <p:cNvSpPr>
            <a:spLocks noGrp="1"/>
          </p:cNvSpPr>
          <p:nvPr>
            <p:ph type="dt" sz="half" idx="10"/>
          </p:nvPr>
        </p:nvSpPr>
        <p:spPr/>
        <p:txBody>
          <a:bodyPr/>
          <a:lstStyle/>
          <a:p>
            <a:fld id="{11CC511E-39D1-4DA7-BB9A-3E23B6417ACE}"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0669621"/>
      </p:ext>
    </p:extLst>
  </p:cSld>
  <p:clrMapOvr>
    <a:masterClrMapping/>
  </p:clrMapOvr>
  <mc:AlternateContent xmlns:mc="http://schemas.openxmlformats.org/markup-compatibility/2006" xmlns:p14="http://schemas.microsoft.com/office/powerpoint/2010/main">
    <mc:Choice Requires="p14">
      <p:transition spd="slow" p14:dur="2000" advTm="16602"/>
    </mc:Choice>
    <mc:Fallback xmlns="">
      <p:transition spd="slow" advTm="1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هفت نوع سبک رایج رهبری</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fa-IR" b="1" dirty="0" smtClean="0">
                <a:cs typeface="B Nazanin" panose="00000400000000000000" pitchFamily="2" charset="-78"/>
              </a:rPr>
              <a:t>۱- </a:t>
            </a:r>
            <a:r>
              <a:rPr lang="en-US" b="1" dirty="0">
                <a:cs typeface="B Nazanin" panose="00000400000000000000" pitchFamily="2" charset="-78"/>
              </a:rPr>
              <a:t> </a:t>
            </a:r>
            <a:r>
              <a:rPr lang="ar-SA" b="1" dirty="0">
                <a:cs typeface="B Nazanin" panose="00000400000000000000" pitchFamily="2" charset="-78"/>
              </a:rPr>
              <a:t>سبک رهبری دموکراتیک </a:t>
            </a:r>
            <a:endParaRPr lang="fa-IR" b="1" dirty="0" smtClean="0">
              <a:cs typeface="B Nazanin" panose="00000400000000000000" pitchFamily="2" charset="-78"/>
            </a:endParaRPr>
          </a:p>
          <a:p>
            <a:pPr marL="0" indent="0" algn="justLow" rtl="1">
              <a:buNone/>
            </a:pPr>
            <a:r>
              <a:rPr lang="ar-SA" dirty="0" smtClean="0">
                <a:cs typeface="B Nazanin" panose="00000400000000000000" pitchFamily="2" charset="-78"/>
              </a:rPr>
              <a:t>رهبری </a:t>
            </a:r>
            <a:r>
              <a:rPr lang="ar-SA" dirty="0">
                <a:cs typeface="B Nazanin" panose="00000400000000000000" pitchFamily="2" charset="-78"/>
              </a:rPr>
              <a:t>دموکراتیک معمولاً به‌عنوان یک روش مؤثّر شناخته شده است. این نوع رهبری دقیقاً همان چیزی است که از نامش پیدا است- </a:t>
            </a:r>
            <a:r>
              <a:rPr lang="ar-SA" b="1" i="1" dirty="0">
                <a:cs typeface="B Nazanin" panose="00000400000000000000" pitchFamily="2" charset="-78"/>
              </a:rPr>
              <a:t>یعنی اینکه این رهبر است که تصمیمات را بر اساس ورودی هر عضو و یا تیم جدید اتّخاذ می‌کند</a:t>
            </a:r>
            <a:r>
              <a:rPr lang="ar-SA" dirty="0">
                <a:cs typeface="B Nazanin" panose="00000400000000000000" pitchFamily="2" charset="-78"/>
              </a:rPr>
              <a:t>. هرچند که </a:t>
            </a:r>
            <a:r>
              <a:rPr lang="ar-SA" b="1" i="1" dirty="0">
                <a:cs typeface="B Nazanin" panose="00000400000000000000" pitchFamily="2" charset="-78"/>
              </a:rPr>
              <a:t>تصمیم نهایی را رهبر اتّخاذ می‌کند </a:t>
            </a:r>
            <a:r>
              <a:rPr lang="fa-IR" b="1" i="1" dirty="0">
                <a:cs typeface="B Nazanin" panose="00000400000000000000" pitchFamily="2" charset="-78"/>
              </a:rPr>
              <a:t> </a:t>
            </a:r>
            <a:r>
              <a:rPr lang="fa-IR" dirty="0">
                <a:cs typeface="B Nazanin" panose="00000400000000000000" pitchFamily="2" charset="-78"/>
              </a:rPr>
              <a:t>و</a:t>
            </a:r>
            <a:r>
              <a:rPr lang="ar-SA" dirty="0">
                <a:cs typeface="B Nazanin" panose="00000400000000000000" pitchFamily="2" charset="-78"/>
              </a:rPr>
              <a:t> هر کارمند یک وظیفه‌ی ثابت و مهم در برابر انجام هر پروژه دارد. رهبری دموکراتیک یکی از موثرترین انواع سبک رهبری است، </a:t>
            </a:r>
            <a:r>
              <a:rPr lang="ar-SA" dirty="0" smtClean="0">
                <a:cs typeface="B Nazanin" panose="00000400000000000000" pitchFamily="2" charset="-78"/>
              </a:rPr>
              <a:t>زیر</a:t>
            </a:r>
            <a:r>
              <a:rPr lang="fa-IR" dirty="0" smtClean="0">
                <a:cs typeface="B Nazanin" panose="00000400000000000000" pitchFamily="2" charset="-78"/>
              </a:rPr>
              <a:t>ا</a:t>
            </a:r>
            <a:r>
              <a:rPr lang="ar-SA" dirty="0" smtClean="0">
                <a:cs typeface="B Nazanin" panose="00000400000000000000" pitchFamily="2" charset="-78"/>
              </a:rPr>
              <a:t> </a:t>
            </a:r>
            <a:r>
              <a:rPr lang="ar-SA" dirty="0">
                <a:cs typeface="B Nazanin" panose="00000400000000000000" pitchFamily="2" charset="-78"/>
              </a:rPr>
              <a:t>اجازه می‌دهد تا کارکنانی که سطح توانایی پایینی را هم دارند بتوانند در موقعیّت‌های خاص مورد استفاده شرکت قرار گیرند</a:t>
            </a:r>
            <a:r>
              <a:rPr lang="en-US" dirty="0">
                <a:cs typeface="B Nazanin" panose="00000400000000000000" pitchFamily="2" charset="-78"/>
              </a:rPr>
              <a:t>.</a:t>
            </a:r>
          </a:p>
          <a:p>
            <a:pPr marL="0" indent="0" algn="justLow" rtl="1">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10B493B7-37CD-43B5-8747-8A0C2C4044A8}"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40</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12765583"/>
      </p:ext>
    </p:extLst>
  </p:cSld>
  <p:clrMapOvr>
    <a:masterClrMapping/>
  </p:clrMapOvr>
  <mc:AlternateContent xmlns:mc="http://schemas.openxmlformats.org/markup-compatibility/2006" xmlns:p14="http://schemas.microsoft.com/office/powerpoint/2010/main">
    <mc:Choice Requires="p14">
      <p:transition spd="slow" p14:dur="2000" advTm="70155"/>
    </mc:Choice>
    <mc:Fallback xmlns="">
      <p:transition spd="slow" advTm="70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۲- </a:t>
            </a:r>
            <a:r>
              <a:rPr lang="ar-SA" b="1" dirty="0">
                <a:solidFill>
                  <a:schemeClr val="tx1"/>
                </a:solidFill>
                <a:cs typeface="B Nazanin" panose="00000400000000000000" pitchFamily="2" charset="-78"/>
              </a:rPr>
              <a:t>سبک رهبری خودکامه </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en-US" dirty="0">
                <a:cs typeface="B Nazanin" panose="00000400000000000000" pitchFamily="2" charset="-78"/>
              </a:rPr>
              <a:t> </a:t>
            </a:r>
            <a:r>
              <a:rPr lang="ar-SA" dirty="0" smtClean="0">
                <a:cs typeface="B Nazanin" panose="00000400000000000000" pitchFamily="2" charset="-78"/>
              </a:rPr>
              <a:t>رهبری </a:t>
            </a:r>
            <a:r>
              <a:rPr lang="ar-SA" dirty="0">
                <a:cs typeface="B Nazanin" panose="00000400000000000000" pitchFamily="2" charset="-78"/>
              </a:rPr>
              <a:t>خودکامه معمولاً به ‌ندرت می‌تواند مؤثّر واقع شود</a:t>
            </a:r>
            <a:r>
              <a:rPr lang="ar-SA" dirty="0" smtClean="0">
                <a:cs typeface="B Nazanin" panose="00000400000000000000" pitchFamily="2" charset="-78"/>
              </a:rPr>
              <a:t>.</a:t>
            </a:r>
            <a:endParaRPr lang="fa-IR" dirty="0" smtClean="0">
              <a:cs typeface="B Nazanin" panose="00000400000000000000" pitchFamily="2" charset="-78"/>
            </a:endParaRPr>
          </a:p>
          <a:p>
            <a:pPr marL="0" indent="0" algn="justLow" rtl="1">
              <a:buNone/>
            </a:pPr>
            <a:r>
              <a:rPr lang="ar-SA" dirty="0" smtClean="0">
                <a:cs typeface="B Nazanin" panose="00000400000000000000" pitchFamily="2" charset="-78"/>
              </a:rPr>
              <a:t> </a:t>
            </a:r>
            <a:r>
              <a:rPr lang="ar-SA" b="1" dirty="0">
                <a:cs typeface="B Nazanin" panose="00000400000000000000" pitchFamily="2" charset="-78"/>
              </a:rPr>
              <a:t>رهبری مستبدانه و یا همان رهبری خودکامه</a:t>
            </a:r>
            <a:r>
              <a:rPr lang="ar-SA" dirty="0">
                <a:cs typeface="B Nazanin" panose="00000400000000000000" pitchFamily="2" charset="-78"/>
              </a:rPr>
              <a:t>، </a:t>
            </a:r>
            <a:r>
              <a:rPr lang="ar-SA" b="1" dirty="0">
                <a:cs typeface="B Nazanin" panose="00000400000000000000" pitchFamily="2" charset="-78"/>
              </a:rPr>
              <a:t>معکوس رهبری دموکراتیک می‌باشد</a:t>
            </a:r>
            <a:r>
              <a:rPr lang="ar-SA" dirty="0">
                <a:cs typeface="B Nazanin" panose="00000400000000000000" pitchFamily="2" charset="-78"/>
              </a:rPr>
              <a:t>. </a:t>
            </a:r>
            <a:endParaRPr lang="fa-IR" dirty="0" smtClean="0">
              <a:cs typeface="B Nazanin" panose="00000400000000000000" pitchFamily="2" charset="-78"/>
            </a:endParaRPr>
          </a:p>
          <a:p>
            <a:pPr marL="0" indent="0" algn="justLow" rtl="1">
              <a:buNone/>
            </a:pPr>
            <a:r>
              <a:rPr lang="ar-SA" dirty="0" smtClean="0">
                <a:cs typeface="B Nazanin" panose="00000400000000000000" pitchFamily="2" charset="-78"/>
              </a:rPr>
              <a:t>در </a:t>
            </a:r>
            <a:r>
              <a:rPr lang="ar-SA" dirty="0">
                <a:cs typeface="B Nazanin" panose="00000400000000000000" pitchFamily="2" charset="-78"/>
              </a:rPr>
              <a:t>این نوع سبک رهبری، رهبر تصمیمات </a:t>
            </a:r>
            <a:r>
              <a:rPr lang="ar-SA" u="sng" dirty="0">
                <a:cs typeface="B Nazanin" panose="00000400000000000000" pitchFamily="2" charset="-78"/>
              </a:rPr>
              <a:t>را بدون اینکه نظرات سایرین </a:t>
            </a:r>
            <a:r>
              <a:rPr lang="ar-SA" dirty="0">
                <a:cs typeface="B Nazanin" panose="00000400000000000000" pitchFamily="2" charset="-78"/>
              </a:rPr>
              <a:t>و یا گزارش‌های آن‌ها را در نظر بگیرد اتّخاذ می‌کند. کارمندان از یک مسیر از قبل تعیین شده عبور می‌کنند و تصمیمات آن‌ها و توانایی‌هایشان نقش چندانی در ادامه روند شرکت ایفا نمی‌کند. </a:t>
            </a:r>
            <a:r>
              <a:rPr lang="ar-SA" u="sng" dirty="0" smtClean="0">
                <a:cs typeface="B Nazanin" panose="00000400000000000000" pitchFamily="2" charset="-78"/>
              </a:rPr>
              <a:t>کسی </a:t>
            </a:r>
            <a:r>
              <a:rPr lang="ar-SA" u="sng" dirty="0">
                <a:cs typeface="B Nazanin" panose="00000400000000000000" pitchFamily="2" charset="-78"/>
              </a:rPr>
              <a:t>از آن‌ها مشورتی نمی‌گیرد</a:t>
            </a:r>
            <a:r>
              <a:rPr lang="ar-SA" dirty="0">
                <a:cs typeface="B Nazanin" panose="00000400000000000000" pitchFamily="2" charset="-78"/>
              </a:rPr>
              <a:t>؛ تنها از آن‌ها انتظار می‌رود در یک زمان و سرعت تعیین شده که توسط رهبر معین شده است، فعّالیّت کنند</a:t>
            </a:r>
            <a:r>
              <a:rPr lang="ar-SA" dirty="0" smtClean="0">
                <a:cs typeface="B Nazanin" panose="00000400000000000000" pitchFamily="2" charset="-78"/>
              </a:rPr>
              <a:t>.</a:t>
            </a:r>
            <a:endParaRPr lang="fa-IR" dirty="0" smtClean="0">
              <a:cs typeface="B Nazanin" panose="00000400000000000000" pitchFamily="2" charset="-78"/>
            </a:endParaRPr>
          </a:p>
          <a:p>
            <a:pPr marL="0" indent="0" algn="justLow" rtl="1">
              <a:buNone/>
            </a:pPr>
            <a:r>
              <a:rPr lang="ar-SA" dirty="0" smtClean="0">
                <a:cs typeface="B Nazanin" panose="00000400000000000000" pitchFamily="2" charset="-78"/>
              </a:rPr>
              <a:t> </a:t>
            </a:r>
            <a:r>
              <a:rPr lang="ar-SA" dirty="0">
                <a:cs typeface="B Nazanin" panose="00000400000000000000" pitchFamily="2" charset="-78"/>
              </a:rPr>
              <a:t>این سبک رهبری خفه، در اکثر سازمان‌های امروزی</a:t>
            </a:r>
            <a:r>
              <a:rPr lang="ar-SA" u="sng" dirty="0">
                <a:cs typeface="B Nazanin" panose="00000400000000000000" pitchFamily="2" charset="-78"/>
              </a:rPr>
              <a:t> منسوخ </a:t>
            </a:r>
            <a:r>
              <a:rPr lang="ar-SA" dirty="0">
                <a:cs typeface="B Nazanin" panose="00000400000000000000" pitchFamily="2" charset="-78"/>
              </a:rPr>
              <a:t>شده است و اگر شرکتی هنوز هم از این فرهنگ سلطه‌گری استفاده می‌کند، از دست دادن کارمندهای آن شرکت اجتناب ناپذیر خواهد بود. </a:t>
            </a: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2C19864A-35FA-4FEB-914F-8A3CCD4EC591}"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41</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90992024"/>
      </p:ext>
    </p:extLst>
  </p:cSld>
  <p:clrMapOvr>
    <a:masterClrMapping/>
  </p:clrMapOvr>
  <mc:AlternateContent xmlns:mc="http://schemas.openxmlformats.org/markup-compatibility/2006" xmlns:p14="http://schemas.microsoft.com/office/powerpoint/2010/main">
    <mc:Choice Requires="p14">
      <p:transition spd="slow" p14:dur="2000" advTm="47465"/>
    </mc:Choice>
    <mc:Fallback xmlns="">
      <p:transition spd="slow" advTm="47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جلسه </a:t>
            </a:r>
            <a:r>
              <a:rPr lang="fa-IR" b="1" dirty="0" smtClean="0">
                <a:solidFill>
                  <a:schemeClr val="tx1"/>
                </a:solidFill>
                <a:cs typeface="B Nazanin" panose="00000400000000000000" pitchFamily="2" charset="-78"/>
              </a:rPr>
              <a:t>هشتم</a:t>
            </a:r>
            <a:endParaRPr lang="en-US" dirty="0"/>
          </a:p>
        </p:txBody>
      </p:sp>
      <p:sp>
        <p:nvSpPr>
          <p:cNvPr id="3" name="Content Placeholder 2"/>
          <p:cNvSpPr>
            <a:spLocks noGrp="1"/>
          </p:cNvSpPr>
          <p:nvPr>
            <p:ph idx="1"/>
          </p:nvPr>
        </p:nvSpPr>
        <p:spPr/>
        <p:txBody>
          <a:bodyPr/>
          <a:lstStyle/>
          <a:p>
            <a:pPr algn="r" rtl="1"/>
            <a:r>
              <a:rPr lang="fa-IR" b="1" dirty="0" smtClean="0">
                <a:cs typeface="B Nazanin" panose="00000400000000000000" pitchFamily="2" charset="-78"/>
              </a:rPr>
              <a:t>سبک های رهبری</a:t>
            </a:r>
          </a:p>
          <a:p>
            <a:pPr algn="r" rtl="1"/>
            <a:endParaRPr lang="en-US" b="1" dirty="0">
              <a:cs typeface="B Nazanin" panose="00000400000000000000" pitchFamily="2" charset="-78"/>
            </a:endParaRPr>
          </a:p>
        </p:txBody>
      </p:sp>
      <p:sp>
        <p:nvSpPr>
          <p:cNvPr id="4" name="Date Placeholder 3"/>
          <p:cNvSpPr>
            <a:spLocks noGrp="1"/>
          </p:cNvSpPr>
          <p:nvPr>
            <p:ph type="dt" sz="half" idx="10"/>
          </p:nvPr>
        </p:nvSpPr>
        <p:spPr/>
        <p:txBody>
          <a:bodyPr/>
          <a:lstStyle/>
          <a:p>
            <a:fld id="{C93E1629-E41C-472C-87D1-2E6697AFF3AB}"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42</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11689443"/>
      </p:ext>
    </p:extLst>
  </p:cSld>
  <p:clrMapOvr>
    <a:masterClrMapping/>
  </p:clrMapOvr>
  <mc:AlternateContent xmlns:mc="http://schemas.openxmlformats.org/markup-compatibility/2006" xmlns:p14="http://schemas.microsoft.com/office/powerpoint/2010/main">
    <mc:Choice Requires="p14">
      <p:transition spd="slow" p14:dur="2000" advTm="5533"/>
    </mc:Choice>
    <mc:Fallback xmlns="">
      <p:transition spd="slow" advTm="5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۳- </a:t>
            </a:r>
            <a:r>
              <a:rPr lang="ar-SA" b="1" dirty="0">
                <a:solidFill>
                  <a:schemeClr val="tx1"/>
                </a:solidFill>
                <a:cs typeface="B Nazanin" panose="00000400000000000000" pitchFamily="2" charset="-78"/>
              </a:rPr>
              <a:t>سبک رهبری آزادی‌خواهانه </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ar-SA" dirty="0" smtClean="0">
                <a:cs typeface="B Nazanin" panose="00000400000000000000" pitchFamily="2" charset="-78"/>
              </a:rPr>
              <a:t>رهبری </a:t>
            </a:r>
            <a:r>
              <a:rPr lang="ar-SA" dirty="0">
                <a:cs typeface="B Nazanin" panose="00000400000000000000" pitchFamily="2" charset="-78"/>
              </a:rPr>
              <a:t>آزادی‌خواهانه، حدّاقل رهبری تحت نفوذ می‌باشد که قدرت بسیار زیادی ندارد</a:t>
            </a:r>
            <a:r>
              <a:rPr lang="ar-SA" dirty="0" smtClean="0">
                <a:cs typeface="B Nazanin" panose="00000400000000000000" pitchFamily="2" charset="-78"/>
              </a:rPr>
              <a:t>.</a:t>
            </a:r>
            <a:endParaRPr lang="fa-IR" dirty="0" smtClean="0">
              <a:cs typeface="B Nazanin" panose="00000400000000000000" pitchFamily="2" charset="-78"/>
            </a:endParaRPr>
          </a:p>
          <a:p>
            <a:pPr marL="0" indent="0" algn="justLow" rtl="1">
              <a:buNone/>
            </a:pPr>
            <a:r>
              <a:rPr lang="ar-SA" dirty="0" smtClean="0">
                <a:cs typeface="B Nazanin" panose="00000400000000000000" pitchFamily="2" charset="-78"/>
              </a:rPr>
              <a:t> </a:t>
            </a:r>
            <a:r>
              <a:rPr lang="ar-SA" dirty="0">
                <a:cs typeface="B Nazanin" panose="00000400000000000000" pitchFamily="2" charset="-78"/>
              </a:rPr>
              <a:t>اصطلاح فرانسوی به ‌معنای واقعی کلمه “</a:t>
            </a:r>
            <a:r>
              <a:rPr lang="ar-SA" b="1" dirty="0">
                <a:cs typeface="B Nazanin" panose="00000400000000000000" pitchFamily="2" charset="-78"/>
              </a:rPr>
              <a:t>اجازه دادن به ‌بقیه</a:t>
            </a:r>
            <a:r>
              <a:rPr lang="ar-SA" dirty="0">
                <a:cs typeface="B Nazanin" panose="00000400000000000000" pitchFamily="2" charset="-78"/>
              </a:rPr>
              <a:t>” ترجمه می‌شود، در این روش رهبران تقریباً تمام قدرت خود را مابین کارمندان خود قسمت می‌کنند</a:t>
            </a:r>
            <a:r>
              <a:rPr lang="ar-SA" dirty="0" smtClean="0">
                <a:cs typeface="B Nazanin" panose="00000400000000000000" pitchFamily="2" charset="-78"/>
              </a:rPr>
              <a:t>.</a:t>
            </a:r>
            <a:endParaRPr lang="fa-IR" dirty="0" smtClean="0">
              <a:cs typeface="B Nazanin" panose="00000400000000000000" pitchFamily="2" charset="-78"/>
            </a:endParaRPr>
          </a:p>
          <a:p>
            <a:pPr marL="0" indent="0" algn="justLow" rtl="1">
              <a:buNone/>
            </a:pPr>
            <a:r>
              <a:rPr lang="ar-SA" dirty="0" smtClean="0">
                <a:cs typeface="B Nazanin" panose="00000400000000000000" pitchFamily="2" charset="-78"/>
              </a:rPr>
              <a:t> </a:t>
            </a:r>
            <a:r>
              <a:rPr lang="ar-SA" dirty="0">
                <a:cs typeface="B Nazanin" panose="00000400000000000000" pitchFamily="2" charset="-78"/>
              </a:rPr>
              <a:t>اگرچه سبک رهبری آزادی‌خواهانه می‌تواند کارمندان شما را با </a:t>
            </a:r>
            <a:r>
              <a:rPr lang="ar-SA" u="sng" dirty="0">
                <a:cs typeface="B Nazanin" panose="00000400000000000000" pitchFamily="2" charset="-78"/>
              </a:rPr>
              <a:t>اعتماد به‌نفس </a:t>
            </a:r>
            <a:r>
              <a:rPr lang="ar-SA" dirty="0">
                <a:cs typeface="B Nazanin" panose="00000400000000000000" pitchFamily="2" charset="-78"/>
              </a:rPr>
              <a:t>بیشتری وادار به ‌کار کردن کند و این احساس را به آن‌ها بدهد که همه با هم دوست هستند و یا اینکه بتواند توانمندی آن‌ها را در هنگام کار بیشتر کند، اما در عین حال، می‌تواند توسعه‌ی خود شما را به ‌عنوان یک رهبر محدود کند و شاید هم بتواند فرصت‌های مهم شرکت را برای رشد بیشتر نادیده بگیرد. </a:t>
            </a:r>
            <a:endParaRPr lang="en-US" dirty="0">
              <a:cs typeface="B Nazanin" panose="00000400000000000000" pitchFamily="2" charset="-78"/>
            </a:endParaRPr>
          </a:p>
          <a:p>
            <a:pPr marL="0" indent="0" algn="justLow" rtl="1">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F6CA8092-3D7E-4D84-ABF4-892CCCD2EC23}"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43</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02594305"/>
      </p:ext>
    </p:extLst>
  </p:cSld>
  <p:clrMapOvr>
    <a:masterClrMapping/>
  </p:clrMapOvr>
  <mc:AlternateContent xmlns:mc="http://schemas.openxmlformats.org/markup-compatibility/2006" xmlns:p14="http://schemas.microsoft.com/office/powerpoint/2010/main">
    <mc:Choice Requires="p14">
      <p:transition spd="slow" p14:dur="2000" advTm="57394"/>
    </mc:Choice>
    <mc:Fallback xmlns="">
      <p:transition spd="slow" advTm="57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ar-SA" b="1" dirty="0">
                <a:solidFill>
                  <a:schemeClr val="tx1"/>
                </a:solidFill>
                <a:cs typeface="B Nazanin" panose="00000400000000000000" pitchFamily="2" charset="-78"/>
              </a:rPr>
              <a:t>۴-</a:t>
            </a:r>
            <a:r>
              <a:rPr lang="en-US" b="1" dirty="0">
                <a:solidFill>
                  <a:schemeClr val="tx1"/>
                </a:solidFill>
                <a:cs typeface="B Nazanin" panose="00000400000000000000" pitchFamily="2" charset="-78"/>
              </a:rPr>
              <a:t>  </a:t>
            </a:r>
            <a:r>
              <a:rPr lang="ar-SA" b="1" dirty="0">
                <a:solidFill>
                  <a:schemeClr val="tx1"/>
                </a:solidFill>
                <a:cs typeface="B Nazanin" panose="00000400000000000000" pitchFamily="2" charset="-78"/>
              </a:rPr>
              <a:t>سبک رهبری استراتژیک </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ar-SA" dirty="0" smtClean="0">
                <a:cs typeface="B Nazanin" panose="00000400000000000000" pitchFamily="2" charset="-78"/>
              </a:rPr>
              <a:t>سبک </a:t>
            </a:r>
            <a:r>
              <a:rPr lang="ar-SA" dirty="0">
                <a:cs typeface="B Nazanin" panose="00000400000000000000" pitchFamily="2" charset="-78"/>
              </a:rPr>
              <a:t>رهبری استراتژیک معمولاً یک سبک رهبری مؤثّر به‌ حساب می‌آید. </a:t>
            </a:r>
            <a:endParaRPr lang="fa-IR" dirty="0" smtClean="0">
              <a:cs typeface="B Nazanin" panose="00000400000000000000" pitchFamily="2" charset="-78"/>
            </a:endParaRPr>
          </a:p>
          <a:p>
            <a:pPr marL="0" indent="0" algn="justLow" rtl="1">
              <a:buNone/>
            </a:pPr>
            <a:r>
              <a:rPr lang="fa-IR" dirty="0" smtClean="0">
                <a:cs typeface="B Nazanin" panose="00000400000000000000" pitchFamily="2" charset="-78"/>
              </a:rPr>
              <a:t>ای</a:t>
            </a:r>
            <a:r>
              <a:rPr lang="ar-SA" dirty="0" smtClean="0">
                <a:cs typeface="B Nazanin" panose="00000400000000000000" pitchFamily="2" charset="-78"/>
              </a:rPr>
              <a:t>ن </a:t>
            </a:r>
            <a:r>
              <a:rPr lang="ar-SA" dirty="0">
                <a:cs typeface="B Nazanin" panose="00000400000000000000" pitchFamily="2" charset="-78"/>
              </a:rPr>
              <a:t>نوع سبک رهبری در تقاطع و تعامل مستقیم بین </a:t>
            </a:r>
            <a:r>
              <a:rPr lang="ar-SA" u="sng" dirty="0">
                <a:cs typeface="B Nazanin" panose="00000400000000000000" pitchFamily="2" charset="-78"/>
              </a:rPr>
              <a:t>عملیّات اصلی شرکت </a:t>
            </a:r>
            <a:r>
              <a:rPr lang="ar-SA" dirty="0">
                <a:cs typeface="B Nazanin" panose="00000400000000000000" pitchFamily="2" charset="-78"/>
              </a:rPr>
              <a:t>و همین‌طور </a:t>
            </a:r>
            <a:r>
              <a:rPr lang="ar-SA" u="sng" dirty="0">
                <a:cs typeface="B Nazanin" panose="00000400000000000000" pitchFamily="2" charset="-78"/>
              </a:rPr>
              <a:t>فرصت‌های رشد فردی </a:t>
            </a:r>
            <a:r>
              <a:rPr lang="ar-SA" dirty="0">
                <a:cs typeface="B Nazanin" panose="00000400000000000000" pitchFamily="2" charset="-78"/>
              </a:rPr>
              <a:t>به‌ عنوان رهبری قرار می‌گیرد</a:t>
            </a:r>
            <a:r>
              <a:rPr lang="ar-SA" dirty="0" smtClean="0">
                <a:cs typeface="B Nazanin" panose="00000400000000000000" pitchFamily="2" charset="-78"/>
              </a:rPr>
              <a:t>.</a:t>
            </a:r>
            <a:endParaRPr lang="fa-IR" dirty="0" smtClean="0">
              <a:cs typeface="B Nazanin" panose="00000400000000000000" pitchFamily="2" charset="-78"/>
            </a:endParaRPr>
          </a:p>
          <a:p>
            <a:pPr marL="0" indent="0" algn="justLow" rtl="1">
              <a:buNone/>
            </a:pPr>
            <a:r>
              <a:rPr lang="ar-SA" dirty="0" smtClean="0">
                <a:cs typeface="B Nazanin" panose="00000400000000000000" pitchFamily="2" charset="-78"/>
              </a:rPr>
              <a:t> </a:t>
            </a:r>
            <a:r>
              <a:rPr lang="ar-SA" dirty="0">
                <a:cs typeface="B Nazanin" panose="00000400000000000000" pitchFamily="2" charset="-78"/>
              </a:rPr>
              <a:t>در این روش رهبر سعی می‌کند بار مسئولیّت‌های اجرایی خود را در حالی که اطمینان حاصل می‌کند شرایط کاری فعلی برای هر کسی دیگری از جمله کارمندان و بقیه‌ی اعضای تیم شرکت، شرایط کاری پایدار و موثری است، برعهده می‌گیرد</a:t>
            </a:r>
            <a:r>
              <a:rPr lang="en-US" dirty="0">
                <a:cs typeface="B Nazanin" panose="00000400000000000000" pitchFamily="2" charset="-78"/>
              </a:rPr>
              <a:t>.</a:t>
            </a:r>
          </a:p>
          <a:p>
            <a:pPr marL="0" indent="0" algn="justLow" rtl="1">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5B71A17E-957F-4D0E-AD84-C2C964DCE239}"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44</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61937783"/>
      </p:ext>
    </p:extLst>
  </p:cSld>
  <p:clrMapOvr>
    <a:masterClrMapping/>
  </p:clrMapOvr>
  <mc:AlternateContent xmlns:mc="http://schemas.openxmlformats.org/markup-compatibility/2006" xmlns:p14="http://schemas.microsoft.com/office/powerpoint/2010/main">
    <mc:Choice Requires="p14">
      <p:transition spd="slow" p14:dur="2000" advTm="42521"/>
    </mc:Choice>
    <mc:Fallback xmlns="">
      <p:transition spd="slow" advTm="4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۵- سبک رهبری تحوّلی </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b="1" dirty="0">
              <a:solidFill>
                <a:schemeClr val="tx1"/>
              </a:solidFill>
            </a:endParaRPr>
          </a:p>
        </p:txBody>
      </p:sp>
      <p:sp>
        <p:nvSpPr>
          <p:cNvPr id="3" name="Content Placeholder 2"/>
          <p:cNvSpPr>
            <a:spLocks noGrp="1"/>
          </p:cNvSpPr>
          <p:nvPr>
            <p:ph idx="1"/>
          </p:nvPr>
        </p:nvSpPr>
        <p:spPr/>
        <p:txBody>
          <a:bodyPr>
            <a:normAutofit/>
          </a:bodyPr>
          <a:lstStyle/>
          <a:p>
            <a:pPr marL="0" indent="0" algn="justLow" rtl="1">
              <a:buNone/>
            </a:pPr>
            <a:r>
              <a:rPr lang="ar-SA" dirty="0" smtClean="0">
                <a:cs typeface="B Nazanin" panose="00000400000000000000" pitchFamily="2" charset="-78"/>
              </a:rPr>
              <a:t>سبک </a:t>
            </a:r>
            <a:r>
              <a:rPr lang="ar-SA" dirty="0">
                <a:cs typeface="B Nazanin" panose="00000400000000000000" pitchFamily="2" charset="-78"/>
              </a:rPr>
              <a:t>رهبری تحوّل‌گرا و تحوّلی همیشه نقش نوعی تبدیل و بهبود را در کنوانسیون شرکت ایفا می‌کند</a:t>
            </a:r>
            <a:r>
              <a:rPr lang="ar-SA" dirty="0" smtClean="0">
                <a:cs typeface="B Nazanin" panose="00000400000000000000" pitchFamily="2" charset="-78"/>
              </a:rPr>
              <a:t>.</a:t>
            </a:r>
            <a:endParaRPr lang="fa-IR" dirty="0" smtClean="0">
              <a:cs typeface="B Nazanin" panose="00000400000000000000" pitchFamily="2" charset="-78"/>
            </a:endParaRPr>
          </a:p>
          <a:p>
            <a:pPr marL="0" indent="0" algn="justLow" rtl="1">
              <a:buNone/>
            </a:pPr>
            <a:r>
              <a:rPr lang="ar-SA" dirty="0" smtClean="0">
                <a:cs typeface="B Nazanin" panose="00000400000000000000" pitchFamily="2" charset="-78"/>
              </a:rPr>
              <a:t>در </a:t>
            </a:r>
            <a:r>
              <a:rPr lang="ar-SA" dirty="0">
                <a:cs typeface="B Nazanin" panose="00000400000000000000" pitchFamily="2" charset="-78"/>
              </a:rPr>
              <a:t>این نوع از سبک رهبری، رهبر سعی می‌کند همیشه با ایجاد تغییر و تحوّل شک کوچکی به‌ کارمندان وارد کنند تا آن‌ها بتوانند همیشه در حال آماده باش برای تغییرات دیگر باشند. </a:t>
            </a:r>
            <a:endParaRPr lang="fa-IR" dirty="0" smtClean="0">
              <a:cs typeface="B Nazanin" panose="00000400000000000000" pitchFamily="2" charset="-78"/>
            </a:endParaRPr>
          </a:p>
          <a:p>
            <a:pPr marL="0" indent="0" algn="justLow" rtl="1">
              <a:buNone/>
            </a:pPr>
            <a:r>
              <a:rPr lang="ar-SA" dirty="0" smtClean="0">
                <a:cs typeface="B Nazanin" panose="00000400000000000000" pitchFamily="2" charset="-78"/>
              </a:rPr>
              <a:t>این </a:t>
            </a:r>
            <a:r>
              <a:rPr lang="ar-SA" dirty="0">
                <a:cs typeface="B Nazanin" panose="00000400000000000000" pitchFamily="2" charset="-78"/>
              </a:rPr>
              <a:t>نوع از شکل رهبری در میان شرکت‌های متمرکز بر روی رشد خود بیشتر دیده می‌شود، آن‌ها کارمندان خود را وادار می‌کنند تا شرایط تغییرپذیر رشد را درک کنند. این روش شاید یک کارمند نتواند تجربه‌ی لازم و همین طور تخصّص لازم را در یک مسیر مشخّص به‌ دست بیاورد و بدین ترتیب قدرت حدس زدن مشکلات احتمالی و تهدیدها را از دست بدهد. این نوع از</a:t>
            </a:r>
            <a:r>
              <a:rPr lang="ar-SA" b="1" dirty="0">
                <a:solidFill>
                  <a:schemeClr val="tx1"/>
                </a:solidFill>
                <a:cs typeface="B Nazanin" panose="00000400000000000000" pitchFamily="2" charset="-78"/>
              </a:rPr>
              <a:t> </a:t>
            </a:r>
            <a:r>
              <a:rPr lang="ar-SA" b="1" u="sng" dirty="0">
                <a:solidFill>
                  <a:schemeClr val="tx1"/>
                </a:solidFill>
                <a:cs typeface="B Nazanin" panose="00000400000000000000" pitchFamily="2" charset="-78"/>
                <a:hlinkClick r:id="rId4"/>
              </a:rPr>
              <a:t>رهبری</a:t>
            </a:r>
            <a:r>
              <a:rPr lang="en-US" b="1" dirty="0">
                <a:solidFill>
                  <a:schemeClr val="tx1"/>
                </a:solidFill>
                <a:cs typeface="B Nazanin" panose="00000400000000000000" pitchFamily="2" charset="-78"/>
              </a:rPr>
              <a:t> </a:t>
            </a:r>
            <a:r>
              <a:rPr lang="ar-SA" dirty="0">
                <a:cs typeface="B Nazanin" panose="00000400000000000000" pitchFamily="2" charset="-78"/>
              </a:rPr>
              <a:t>می‌تواند یک نوعی از عدم ثبات را به‌کارمندان القا کند و احساس عدم امنیّت شغلی باعث شود آن‌ها در روند کاری خود دچار مشکل گردند</a:t>
            </a:r>
            <a:r>
              <a:rPr lang="en-US" dirty="0">
                <a:cs typeface="B Nazanin" panose="00000400000000000000" pitchFamily="2" charset="-78"/>
              </a:rPr>
              <a:t>.</a:t>
            </a:r>
          </a:p>
          <a:p>
            <a:pPr marL="0" indent="0" algn="justLow" rtl="1">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7D6900F3-0449-4680-A60D-36412A709832}"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45</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65160884"/>
      </p:ext>
    </p:extLst>
  </p:cSld>
  <p:clrMapOvr>
    <a:masterClrMapping/>
  </p:clrMapOvr>
  <mc:AlternateContent xmlns:mc="http://schemas.openxmlformats.org/markup-compatibility/2006" xmlns:p14="http://schemas.microsoft.com/office/powerpoint/2010/main">
    <mc:Choice Requires="p14">
      <p:transition spd="slow" p14:dur="2000" advTm="102115"/>
    </mc:Choice>
    <mc:Fallback xmlns="">
      <p:transition spd="slow" advTm="10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b="1" dirty="0">
                <a:solidFill>
                  <a:schemeClr val="tx1"/>
                </a:solidFill>
                <a:cs typeface="B Nazanin" panose="00000400000000000000" pitchFamily="2" charset="-78"/>
              </a:rPr>
              <a:t>۶-</a:t>
            </a:r>
            <a:r>
              <a:rPr lang="en-US" b="1" dirty="0">
                <a:solidFill>
                  <a:schemeClr val="tx1"/>
                </a:solidFill>
                <a:cs typeface="B Nazanin" panose="00000400000000000000" pitchFamily="2" charset="-78"/>
              </a:rPr>
              <a:t>  </a:t>
            </a:r>
            <a:r>
              <a:rPr lang="ar-SA" b="1" dirty="0">
                <a:solidFill>
                  <a:schemeClr val="tx1"/>
                </a:solidFill>
                <a:cs typeface="B Nazanin" panose="00000400000000000000" pitchFamily="2" charset="-78"/>
              </a:rPr>
              <a:t>سبک رهبری عملیّاتی </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normAutofit/>
          </a:bodyPr>
          <a:lstStyle/>
          <a:p>
            <a:pPr marL="0" indent="0" algn="justLow" rtl="1">
              <a:buNone/>
            </a:pPr>
            <a:r>
              <a:rPr lang="ar-SA" dirty="0" smtClean="0">
                <a:solidFill>
                  <a:schemeClr val="tx1"/>
                </a:solidFill>
                <a:cs typeface="B Nazanin" panose="00000400000000000000" pitchFamily="2" charset="-78"/>
              </a:rPr>
              <a:t>در </a:t>
            </a:r>
            <a:r>
              <a:rPr lang="ar-SA" dirty="0">
                <a:solidFill>
                  <a:schemeClr val="tx1"/>
                </a:solidFill>
                <a:cs typeface="B Nazanin" panose="00000400000000000000" pitchFamily="2" charset="-78"/>
              </a:rPr>
              <a:t>این روش </a:t>
            </a:r>
            <a:r>
              <a:rPr lang="ar-SA" u="sng" dirty="0">
                <a:solidFill>
                  <a:schemeClr val="tx1"/>
                </a:solidFill>
                <a:cs typeface="B Nazanin" panose="00000400000000000000" pitchFamily="2" charset="-78"/>
                <a:hlinkClick r:id="rId4"/>
              </a:rPr>
              <a:t>مدیران و رهبران</a:t>
            </a:r>
            <a:r>
              <a:rPr lang="en-US" dirty="0">
                <a:solidFill>
                  <a:schemeClr val="tx1"/>
                </a:solidFill>
                <a:cs typeface="B Nazanin" panose="00000400000000000000" pitchFamily="2" charset="-78"/>
              </a:rPr>
              <a:t> </a:t>
            </a:r>
            <a:r>
              <a:rPr lang="ar-SA" dirty="0">
                <a:solidFill>
                  <a:schemeClr val="tx1"/>
                </a:solidFill>
                <a:cs typeface="B Nazanin" panose="00000400000000000000" pitchFamily="2" charset="-78"/>
              </a:rPr>
              <a:t>سعی می‌کنند به‌ کارمندانی که وظایف خود را انجام می‌دهند پاداش بدهند. برای مثال تیم‌های بازاریابی برنامه ریزی شده‌ جوایزی را برای کمک به‌تولید یک تعداد مشخّص از محصول‌ها، در پایان هر سه ماه دریافت می‌کنند. </a:t>
            </a:r>
            <a:endParaRPr lang="fa-IR" dirty="0" smtClean="0">
              <a:solidFill>
                <a:schemeClr val="tx1"/>
              </a:solidFill>
              <a:cs typeface="B Nazanin" panose="00000400000000000000" pitchFamily="2" charset="-78"/>
            </a:endParaRPr>
          </a:p>
          <a:p>
            <a:pPr marL="0" indent="0" algn="justLow" rtl="1">
              <a:buNone/>
            </a:pPr>
            <a:r>
              <a:rPr lang="ar-SA" dirty="0" smtClean="0">
                <a:solidFill>
                  <a:schemeClr val="tx1"/>
                </a:solidFill>
                <a:cs typeface="B Nazanin" panose="00000400000000000000" pitchFamily="2" charset="-78"/>
              </a:rPr>
              <a:t>به‌سبک </a:t>
            </a:r>
            <a:r>
              <a:rPr lang="ar-SA" dirty="0">
                <a:solidFill>
                  <a:schemeClr val="tx1"/>
                </a:solidFill>
                <a:cs typeface="B Nazanin" panose="00000400000000000000" pitchFamily="2" charset="-78"/>
              </a:rPr>
              <a:t>رهبری عملیّاتی </a:t>
            </a:r>
            <a:r>
              <a:rPr lang="ar-SA" b="1" dirty="0">
                <a:solidFill>
                  <a:schemeClr val="tx1"/>
                </a:solidFill>
                <a:cs typeface="B Nazanin" panose="00000400000000000000" pitchFamily="2" charset="-78"/>
              </a:rPr>
              <a:t>رهبری معامله‌ای </a:t>
            </a:r>
            <a:r>
              <a:rPr lang="ar-SA" dirty="0">
                <a:solidFill>
                  <a:schemeClr val="tx1"/>
                </a:solidFill>
                <a:cs typeface="B Nazanin" panose="00000400000000000000" pitchFamily="2" charset="-78"/>
              </a:rPr>
              <a:t>هم می‌گویند. </a:t>
            </a:r>
            <a:endParaRPr lang="fa-IR" dirty="0" smtClean="0">
              <a:solidFill>
                <a:schemeClr val="tx1"/>
              </a:solidFill>
              <a:cs typeface="B Nazanin" panose="00000400000000000000" pitchFamily="2" charset="-78"/>
            </a:endParaRPr>
          </a:p>
          <a:p>
            <a:pPr marL="0" indent="0" algn="justLow" rtl="1">
              <a:buNone/>
            </a:pPr>
            <a:r>
              <a:rPr lang="ar-SA" dirty="0" smtClean="0">
                <a:solidFill>
                  <a:schemeClr val="tx1"/>
                </a:solidFill>
                <a:cs typeface="B Nazanin" panose="00000400000000000000" pitchFamily="2" charset="-78"/>
              </a:rPr>
              <a:t>رهبری </a:t>
            </a:r>
            <a:r>
              <a:rPr lang="ar-SA" dirty="0">
                <a:solidFill>
                  <a:schemeClr val="tx1"/>
                </a:solidFill>
                <a:cs typeface="B Nazanin" panose="00000400000000000000" pitchFamily="2" charset="-78"/>
              </a:rPr>
              <a:t>عملیّاتی به‌ایجاد نقش و مسئولیّت برای هر کارمند کمک می‌کند، پاداش می‌تواند انگیزه‌ی خوبی برای بهبود روابط فردی در کار منجر شود؛ همچنین می‌تواند کارمندان را به‌گونه‌ای تربیت کند که آنها حدّاقل کار خود را در حیطه‌ی توانایی‌هایشان انجام دهند. این یعنی این‌که هر کارمند می‌داند که چه مقدار کار یا تلاش لازم است تا بتواند به‌ جایزه و پاداش مورد نظر دسترسی پیدا کند. </a:t>
            </a:r>
            <a:endParaRPr lang="fa-IR" dirty="0" smtClean="0">
              <a:solidFill>
                <a:schemeClr val="tx1"/>
              </a:solidFill>
              <a:cs typeface="B Nazanin" panose="00000400000000000000" pitchFamily="2" charset="-78"/>
            </a:endParaRPr>
          </a:p>
          <a:p>
            <a:pPr marL="0" indent="0" algn="justLow" rtl="1">
              <a:buNone/>
            </a:pPr>
            <a:r>
              <a:rPr lang="ar-SA" dirty="0" smtClean="0">
                <a:solidFill>
                  <a:schemeClr val="tx1"/>
                </a:solidFill>
                <a:cs typeface="B Nazanin" panose="00000400000000000000" pitchFamily="2" charset="-78"/>
              </a:rPr>
              <a:t>این </a:t>
            </a:r>
            <a:r>
              <a:rPr lang="ar-SA" dirty="0">
                <a:solidFill>
                  <a:schemeClr val="tx1"/>
                </a:solidFill>
                <a:cs typeface="B Nazanin" panose="00000400000000000000" pitchFamily="2" charset="-78"/>
              </a:rPr>
              <a:t>نوع از سبک رهبری می‌تواند برنامه‌های انگیزشی را برای بالا بردن سطح انگیزه در میان کارمندان ارائه کند</a:t>
            </a:r>
            <a:endParaRPr lang="en-US" dirty="0">
              <a:solidFill>
                <a:schemeClr val="tx1"/>
              </a:solidFill>
              <a:cs typeface="B Nazanin" panose="00000400000000000000" pitchFamily="2" charset="-78"/>
            </a:endParaRPr>
          </a:p>
          <a:p>
            <a:pPr marL="0" indent="0" algn="justLow">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56E95859-9C37-4B04-B5CD-4E898664AB1B}"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46</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6072469"/>
      </p:ext>
    </p:extLst>
  </p:cSld>
  <p:clrMapOvr>
    <a:masterClrMapping/>
  </p:clrMapOvr>
  <mc:AlternateContent xmlns:mc="http://schemas.openxmlformats.org/markup-compatibility/2006" xmlns:p14="http://schemas.microsoft.com/office/powerpoint/2010/main">
    <mc:Choice Requires="p14">
      <p:transition spd="slow" p14:dur="2000" advTm="51770"/>
    </mc:Choice>
    <mc:Fallback xmlns="">
      <p:transition spd="slow" advTm="51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cs typeface="B Nazanin" panose="00000400000000000000" pitchFamily="2" charset="-78"/>
              </a:rPr>
              <a:t> </a:t>
            </a:r>
            <a:r>
              <a:rPr lang="fa-IR" b="1" dirty="0">
                <a:solidFill>
                  <a:schemeClr val="tx1"/>
                </a:solidFill>
                <a:cs typeface="B Nazanin" panose="00000400000000000000" pitchFamily="2" charset="-78"/>
              </a:rPr>
              <a:t>۷-  </a:t>
            </a:r>
            <a:r>
              <a:rPr lang="ar-SA" b="1" dirty="0">
                <a:solidFill>
                  <a:schemeClr val="tx1"/>
                </a:solidFill>
                <a:cs typeface="B Nazanin" panose="00000400000000000000" pitchFamily="2" charset="-78"/>
              </a:rPr>
              <a:t>سبک رهبری بوروکراتیک و یا رهبری اداری </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a:xfrm>
            <a:off x="677334" y="1930400"/>
            <a:ext cx="8596668" cy="3880773"/>
          </a:xfrm>
        </p:spPr>
        <p:txBody>
          <a:bodyPr>
            <a:normAutofit/>
          </a:bodyPr>
          <a:lstStyle/>
          <a:p>
            <a:pPr marL="0" indent="0" algn="justLow" rtl="1">
              <a:buNone/>
            </a:pPr>
            <a:r>
              <a:rPr lang="ar-SA" dirty="0" smtClean="0">
                <a:cs typeface="B Nazanin" panose="00000400000000000000" pitchFamily="2" charset="-78"/>
              </a:rPr>
              <a:t>این </a:t>
            </a:r>
            <a:r>
              <a:rPr lang="ar-SA" u="sng" dirty="0">
                <a:cs typeface="B Nazanin" panose="00000400000000000000" pitchFamily="2" charset="-78"/>
              </a:rPr>
              <a:t>نوع از رهبری می‌تواند در نقطه‌ی مقابل رهبری استبدادی </a:t>
            </a:r>
            <a:r>
              <a:rPr lang="ar-SA" dirty="0">
                <a:cs typeface="B Nazanin" panose="00000400000000000000" pitchFamily="2" charset="-78"/>
              </a:rPr>
              <a:t>قرار بگیرد که بیشتر مورد توجّه و علاقه‌مندی کارمندان واقع می‌شود. </a:t>
            </a:r>
            <a:endParaRPr lang="fa-IR" dirty="0" smtClean="0">
              <a:cs typeface="B Nazanin" panose="00000400000000000000" pitchFamily="2" charset="-78"/>
            </a:endParaRPr>
          </a:p>
          <a:p>
            <a:pPr marL="0" indent="0" algn="justLow" rtl="1">
              <a:buNone/>
            </a:pPr>
            <a:r>
              <a:rPr lang="ar-SA" dirty="0" smtClean="0">
                <a:cs typeface="B Nazanin" panose="00000400000000000000" pitchFamily="2" charset="-78"/>
              </a:rPr>
              <a:t> </a:t>
            </a:r>
            <a:r>
              <a:rPr lang="ar-SA" b="1" dirty="0">
                <a:cs typeface="B Nazanin" panose="00000400000000000000" pitchFamily="2" charset="-78"/>
              </a:rPr>
              <a:t>در این نوع از روش‌های رهبری، در صورت بروز یک مشکل با شیوه‌های ابداعی کارمندان جدید خود مخالفت می‌کند چرا که او پایبند به شیوه‌های قدیمی موجود در کتاب است. </a:t>
            </a:r>
            <a:endParaRPr lang="fa-IR" b="1" dirty="0" smtClean="0">
              <a:cs typeface="B Nazanin" panose="00000400000000000000" pitchFamily="2" charset="-78"/>
            </a:endParaRPr>
          </a:p>
          <a:p>
            <a:pPr marL="0" indent="0" algn="justLow" rtl="1">
              <a:buNone/>
            </a:pPr>
            <a:r>
              <a:rPr lang="ar-SA" dirty="0" smtClean="0">
                <a:cs typeface="B Nazanin" panose="00000400000000000000" pitchFamily="2" charset="-78"/>
              </a:rPr>
              <a:t>ممکن </a:t>
            </a:r>
            <a:r>
              <a:rPr lang="ar-SA" dirty="0">
                <a:cs typeface="B Nazanin" panose="00000400000000000000" pitchFamily="2" charset="-78"/>
              </a:rPr>
              <a:t>است  کارکنان شرکتی که با این سبک رهبری پیش می‌رود به‌ مانند کارکنان شرکتی که تحت کنترل رهبری خودکامه کار می‌کنند احساس محدودیّت نکنند، امّا هنوز هم در این نوع سبک رهبری آزادی عمل کمی در چگونگی ایفای نقش کارمندان وجود دارد</a:t>
            </a:r>
            <a:r>
              <a:rPr lang="ar-SA" dirty="0" smtClean="0">
                <a:cs typeface="B Nazanin" panose="00000400000000000000" pitchFamily="2" charset="-78"/>
              </a:rPr>
              <a:t>.</a:t>
            </a:r>
            <a:endParaRPr lang="fa-IR" dirty="0" smtClean="0">
              <a:cs typeface="B Nazanin" panose="00000400000000000000" pitchFamily="2" charset="-78"/>
            </a:endParaRPr>
          </a:p>
          <a:p>
            <a:pPr marL="0" indent="0" algn="justLow" rtl="1">
              <a:buNone/>
            </a:pPr>
            <a:r>
              <a:rPr lang="ar-SA" dirty="0" smtClean="0">
                <a:cs typeface="B Nazanin" panose="00000400000000000000" pitchFamily="2" charset="-78"/>
              </a:rPr>
              <a:t> </a:t>
            </a:r>
            <a:r>
              <a:rPr lang="ar-SA" b="1" dirty="0">
                <a:cs typeface="B Nazanin" panose="00000400000000000000" pitchFamily="2" charset="-78"/>
              </a:rPr>
              <a:t>این نوع از رهبری هم مانند رهبری خودکامه می‌تواند خیلی زود نوآوری موجود در کارمندان را خنثی کند و قطعاً برای شرکت‌هایی که اهداف بلند پروازانه برای رشد سریع خود دارند توصیه نمی‌شود</a:t>
            </a:r>
            <a:r>
              <a:rPr lang="en-US" b="1" dirty="0">
                <a:cs typeface="B Nazanin" panose="00000400000000000000" pitchFamily="2" charset="-78"/>
              </a:rPr>
              <a:t>.</a:t>
            </a:r>
          </a:p>
          <a:p>
            <a:pPr marL="0" indent="0" algn="justLow" rtl="1">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B7596C95-A470-46B6-8343-994338BB01A8}"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47</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07083595"/>
      </p:ext>
    </p:extLst>
  </p:cSld>
  <p:clrMapOvr>
    <a:masterClrMapping/>
  </p:clrMapOvr>
  <mc:AlternateContent xmlns:mc="http://schemas.openxmlformats.org/markup-compatibility/2006" xmlns:p14="http://schemas.microsoft.com/office/powerpoint/2010/main">
    <mc:Choice Requires="p14">
      <p:transition spd="slow" p14:dur="2000" advTm="65879"/>
    </mc:Choice>
    <mc:Fallback xmlns="">
      <p:transition spd="slow" advTm="65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جلسه </a:t>
            </a:r>
            <a:r>
              <a:rPr lang="fa-IR" b="1" dirty="0" smtClean="0">
                <a:solidFill>
                  <a:schemeClr val="tx1"/>
                </a:solidFill>
                <a:cs typeface="B Nazanin" panose="00000400000000000000" pitchFamily="2" charset="-78"/>
              </a:rPr>
              <a:t>نهم</a:t>
            </a:r>
            <a:endParaRPr lang="en-US" dirty="0"/>
          </a:p>
        </p:txBody>
      </p:sp>
      <p:sp>
        <p:nvSpPr>
          <p:cNvPr id="3" name="Content Placeholder 2"/>
          <p:cNvSpPr>
            <a:spLocks noGrp="1"/>
          </p:cNvSpPr>
          <p:nvPr>
            <p:ph idx="1"/>
          </p:nvPr>
        </p:nvSpPr>
        <p:spPr/>
        <p:txBody>
          <a:bodyPr>
            <a:normAutofit/>
          </a:bodyPr>
          <a:lstStyle/>
          <a:p>
            <a:pPr algn="justLow" rtl="1"/>
            <a:r>
              <a:rPr lang="fa-IR" sz="2500" b="1" dirty="0" smtClean="0">
                <a:cs typeface="B Nazanin" panose="00000400000000000000" pitchFamily="2" charset="-78"/>
              </a:rPr>
              <a:t>نظارت و کنترل</a:t>
            </a:r>
          </a:p>
          <a:p>
            <a:pPr algn="justLow" rtl="1"/>
            <a:r>
              <a:rPr lang="fa-IR" sz="2500" b="1" dirty="0" smtClean="0">
                <a:cs typeface="B Nazanin" panose="00000400000000000000" pitchFamily="2" charset="-78"/>
              </a:rPr>
              <a:t>فراگردهای کنترل سازمانی</a:t>
            </a:r>
          </a:p>
          <a:p>
            <a:pPr algn="justLow" rtl="1"/>
            <a:r>
              <a:rPr lang="fa-IR" sz="2500" b="1" dirty="0" smtClean="0">
                <a:cs typeface="B Nazanin" panose="00000400000000000000" pitchFamily="2" charset="-78"/>
              </a:rPr>
              <a:t>انواع کنترل</a:t>
            </a:r>
          </a:p>
          <a:p>
            <a:pPr algn="justLow" rtl="1"/>
            <a:r>
              <a:rPr lang="fa-IR" sz="2500" b="1" dirty="0" smtClean="0">
                <a:cs typeface="B Nazanin" panose="00000400000000000000" pitchFamily="2" charset="-78"/>
              </a:rPr>
              <a:t>اهمیت کنترل </a:t>
            </a:r>
          </a:p>
          <a:p>
            <a:pPr algn="justLow" rtl="1"/>
            <a:endParaRPr lang="fa-IR" sz="2500" b="1" dirty="0" smtClean="0">
              <a:cs typeface="B Nazanin" panose="00000400000000000000" pitchFamily="2" charset="-78"/>
            </a:endParaRPr>
          </a:p>
          <a:p>
            <a:pPr algn="justLow" rtl="1"/>
            <a:endParaRPr lang="en-US" sz="2500" b="1" dirty="0">
              <a:cs typeface="B Nazanin" panose="00000400000000000000" pitchFamily="2" charset="-78"/>
            </a:endParaRPr>
          </a:p>
        </p:txBody>
      </p:sp>
      <p:sp>
        <p:nvSpPr>
          <p:cNvPr id="4" name="Date Placeholder 3"/>
          <p:cNvSpPr>
            <a:spLocks noGrp="1"/>
          </p:cNvSpPr>
          <p:nvPr>
            <p:ph type="dt" sz="half" idx="10"/>
          </p:nvPr>
        </p:nvSpPr>
        <p:spPr/>
        <p:txBody>
          <a:bodyPr/>
          <a:lstStyle/>
          <a:p>
            <a:fld id="{1A2A8C65-C645-424E-9E02-B4DF0FF91407}"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48</a:t>
            </a:fld>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6019612"/>
      </p:ext>
    </p:extLst>
  </p:cSld>
  <p:clrMapOvr>
    <a:masterClrMapping/>
  </p:clrMapOvr>
  <mc:AlternateContent xmlns:mc="http://schemas.openxmlformats.org/markup-compatibility/2006" xmlns:p14="http://schemas.microsoft.com/office/powerpoint/2010/main">
    <mc:Choice Requires="p14">
      <p:transition spd="slow" p14:dur="2000" advTm="16661"/>
    </mc:Choice>
    <mc:Fallback xmlns="">
      <p:transition spd="slow" advTm="16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نظارت وکنترل :</a:t>
            </a:r>
            <a:r>
              <a:rPr lang="en-US" b="1" i="1" dirty="0">
                <a:solidFill>
                  <a:schemeClr val="tx1"/>
                </a:solidFill>
                <a:cs typeface="B Nazanin" panose="00000400000000000000" pitchFamily="2" charset="-78"/>
              </a:rPr>
              <a:t/>
            </a:r>
            <a:br>
              <a:rPr lang="en-US" b="1" i="1"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fa-IR" dirty="0" smtClean="0">
                <a:cs typeface="B Nazanin" panose="00000400000000000000" pitchFamily="2" charset="-78"/>
              </a:rPr>
              <a:t>وظیفه </a:t>
            </a:r>
            <a:r>
              <a:rPr lang="fa-IR" dirty="0">
                <a:cs typeface="B Nazanin" panose="00000400000000000000" pitchFamily="2" charset="-78"/>
              </a:rPr>
              <a:t>قابل بحث دیگر در مدیریت کنترل است که به موجب آن معلوم می‌شود اقدامات و فعّالیّتهای سازمان تا چه اندازه در جهت هدف ها ،و مطابق با موازین پیش بینی شده است .</a:t>
            </a:r>
            <a:endParaRPr lang="en-US" dirty="0">
              <a:cs typeface="B Nazanin" panose="00000400000000000000" pitchFamily="2" charset="-78"/>
            </a:endParaRPr>
          </a:p>
          <a:p>
            <a:pPr marL="0" indent="0" algn="justLow" rtl="1">
              <a:buNone/>
            </a:pPr>
            <a:r>
              <a:rPr lang="fa-IR" dirty="0">
                <a:cs typeface="B Nazanin" panose="00000400000000000000" pitchFamily="2" charset="-78"/>
              </a:rPr>
              <a:t>فرآگرد کنترل میزان پیشرفت در </a:t>
            </a:r>
            <a:r>
              <a:rPr lang="fa-IR" b="1" dirty="0">
                <a:cs typeface="B Nazanin" panose="00000400000000000000" pitchFamily="2" charset="-78"/>
              </a:rPr>
              <a:t>جهت هدفها  </a:t>
            </a:r>
            <a:r>
              <a:rPr lang="fa-IR" dirty="0">
                <a:cs typeface="B Nazanin" panose="00000400000000000000" pitchFamily="2" charset="-78"/>
              </a:rPr>
              <a:t>را اندازه گیری می‌کند و مدیران را قادر می‌کند که</a:t>
            </a:r>
            <a:r>
              <a:rPr lang="fa-IR" b="1" dirty="0">
                <a:cs typeface="B Nazanin" panose="00000400000000000000" pitchFamily="2" charset="-78"/>
              </a:rPr>
              <a:t> انحراف </a:t>
            </a:r>
            <a:r>
              <a:rPr lang="fa-IR" dirty="0">
                <a:cs typeface="B Nazanin" panose="00000400000000000000" pitchFamily="2" charset="-78"/>
              </a:rPr>
              <a:t>از برنامه را به موقع تشخیص دهند و </a:t>
            </a:r>
            <a:r>
              <a:rPr lang="fa-IR" b="1" dirty="0">
                <a:cs typeface="B Nazanin" panose="00000400000000000000" pitchFamily="2" charset="-78"/>
              </a:rPr>
              <a:t>اقدامات اصلاحی </a:t>
            </a:r>
            <a:r>
              <a:rPr lang="fa-IR" dirty="0">
                <a:cs typeface="B Nazanin" panose="00000400000000000000" pitchFamily="2" charset="-78"/>
              </a:rPr>
              <a:t>لازم را به عمل آورند </a:t>
            </a: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7ADD31BC-96E6-41A3-8A36-DC22BDAB1786}"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49</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34841951"/>
      </p:ext>
    </p:extLst>
  </p:cSld>
  <p:clrMapOvr>
    <a:masterClrMapping/>
  </p:clrMapOvr>
  <mc:AlternateContent xmlns:mc="http://schemas.openxmlformats.org/markup-compatibility/2006" xmlns:p14="http://schemas.microsoft.com/office/powerpoint/2010/main">
    <mc:Choice Requires="p14">
      <p:transition spd="slow" p14:dur="2000" advTm="70230"/>
    </mc:Choice>
    <mc:Fallback xmlns="">
      <p:transition spd="slow" advTm="70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سازمان چيست؟                                                </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b="1" dirty="0">
              <a:solidFill>
                <a:schemeClr val="tx1"/>
              </a:solidFill>
              <a:cs typeface="B Nazanin" panose="00000400000000000000" pitchFamily="2" charset="-78"/>
            </a:endParaRPr>
          </a:p>
        </p:txBody>
      </p:sp>
      <p:sp>
        <p:nvSpPr>
          <p:cNvPr id="3" name="Content Placeholder 2"/>
          <p:cNvSpPr>
            <a:spLocks noGrp="1"/>
          </p:cNvSpPr>
          <p:nvPr>
            <p:ph idx="1"/>
          </p:nvPr>
        </p:nvSpPr>
        <p:spPr/>
        <p:txBody>
          <a:bodyPr/>
          <a:lstStyle/>
          <a:p>
            <a:pPr marL="0" indent="0" algn="r" rtl="1">
              <a:buNone/>
            </a:pPr>
            <a:r>
              <a:rPr lang="ar-SA" i="1" dirty="0" smtClean="0">
                <a:cs typeface="B Nazanin" panose="00000400000000000000" pitchFamily="2" charset="-78"/>
              </a:rPr>
              <a:t>ريچارد </a:t>
            </a:r>
            <a:r>
              <a:rPr lang="ar-SA" i="1" dirty="0">
                <a:cs typeface="B Nazanin" panose="00000400000000000000" pitchFamily="2" charset="-78"/>
              </a:rPr>
              <a:t>آل. دفت</a:t>
            </a:r>
            <a:r>
              <a:rPr lang="ar-SA" dirty="0">
                <a:cs typeface="B Nazanin" panose="00000400000000000000" pitchFamily="2" charset="-78"/>
              </a:rPr>
              <a:t> سازمان را این‌گونه تعريف می‌کند: سازمان نهادی است اجتماعي كه </a:t>
            </a:r>
            <a:r>
              <a:rPr lang="ar-SA" u="sng" dirty="0">
                <a:cs typeface="B Nazanin" panose="00000400000000000000" pitchFamily="2" charset="-78"/>
              </a:rPr>
              <a:t>داراي هدف </a:t>
            </a:r>
            <a:r>
              <a:rPr lang="ar-SA" dirty="0">
                <a:cs typeface="B Nazanin" panose="00000400000000000000" pitchFamily="2" charset="-78"/>
              </a:rPr>
              <a:t>باشد و سيستمي كه به سبب داشتن يك </a:t>
            </a:r>
            <a:r>
              <a:rPr lang="ar-SA" u="sng" dirty="0">
                <a:cs typeface="B Nazanin" panose="00000400000000000000" pitchFamily="2" charset="-78"/>
              </a:rPr>
              <a:t>ساختار آگاهانه فعّالیّت‌های خاصّی </a:t>
            </a:r>
            <a:r>
              <a:rPr lang="ar-SA" dirty="0">
                <a:cs typeface="B Nazanin" panose="00000400000000000000" pitchFamily="2" charset="-78"/>
              </a:rPr>
              <a:t>را انجام می‌دهد و </a:t>
            </a:r>
            <a:r>
              <a:rPr lang="ar-SA" u="sng" dirty="0">
                <a:cs typeface="B Nazanin" panose="00000400000000000000" pitchFamily="2" charset="-78"/>
              </a:rPr>
              <a:t>داراي مرزهايي </a:t>
            </a:r>
            <a:r>
              <a:rPr lang="ar-SA" dirty="0">
                <a:cs typeface="B Nazanin" panose="00000400000000000000" pitchFamily="2" charset="-78"/>
              </a:rPr>
              <a:t>شناخته‌شده است.</a:t>
            </a:r>
            <a:endParaRPr lang="en-US" dirty="0">
              <a:cs typeface="B Nazanin" panose="00000400000000000000" pitchFamily="2" charset="-78"/>
            </a:endParaRPr>
          </a:p>
          <a:p>
            <a:pPr marL="0" indent="0" algn="r" rtl="1">
              <a:buNone/>
            </a:pPr>
            <a:r>
              <a:rPr lang="fa-IR" i="1" dirty="0">
                <a:cs typeface="B Nazanin" panose="00000400000000000000" pitchFamily="2" charset="-78"/>
              </a:rPr>
              <a:t>اسکات</a:t>
            </a:r>
            <a:r>
              <a:rPr lang="fa-IR" dirty="0">
                <a:cs typeface="B Nazanin" panose="00000400000000000000" pitchFamily="2" charset="-78"/>
              </a:rPr>
              <a:t> در سال </a:t>
            </a:r>
            <a:r>
              <a:rPr lang="fa-IR" b="1" dirty="0">
                <a:cs typeface="B Nazanin" panose="00000400000000000000" pitchFamily="2" charset="-78"/>
              </a:rPr>
              <a:t>1964</a:t>
            </a:r>
            <a:r>
              <a:rPr lang="fa-IR" dirty="0">
                <a:cs typeface="B Nazanin" panose="00000400000000000000" pitchFamily="2" charset="-78"/>
              </a:rPr>
              <a:t> تعریفی نسبتاً کلاسیک از سازمان ارائه کرده است او بیان می‌کند:«سازمان‌ها</a:t>
            </a:r>
            <a:r>
              <a:rPr lang="fa-IR" u="sng" dirty="0">
                <a:cs typeface="B Nazanin" panose="00000400000000000000" pitchFamily="2" charset="-78"/>
              </a:rPr>
              <a:t> مجموعه‌هایی </a:t>
            </a:r>
            <a:r>
              <a:rPr lang="fa-IR" dirty="0">
                <a:cs typeface="B Nazanin" panose="00000400000000000000" pitchFamily="2" charset="-78"/>
              </a:rPr>
              <a:t>هستند که به </a:t>
            </a:r>
            <a:r>
              <a:rPr lang="fa-IR" u="sng" dirty="0">
                <a:cs typeface="B Nazanin" panose="00000400000000000000" pitchFamily="2" charset="-78"/>
              </a:rPr>
              <a:t>دنبال اهداف </a:t>
            </a:r>
            <a:r>
              <a:rPr lang="fa-IR" dirty="0">
                <a:cs typeface="B Nazanin" panose="00000400000000000000" pitchFamily="2" charset="-78"/>
              </a:rPr>
              <a:t>نسبتاً خاصی بر یک پایه تقریباً مستمر بنا شده‌اند</a:t>
            </a:r>
            <a:r>
              <a:rPr lang="fa-IR" dirty="0" smtClean="0">
                <a:cs typeface="B Nazanin" panose="00000400000000000000" pitchFamily="2" charset="-78"/>
              </a:rPr>
              <a:t>»</a:t>
            </a:r>
            <a:endParaRPr lang="en-US" dirty="0" smtClean="0">
              <a:cs typeface="B Nazanin" panose="00000400000000000000" pitchFamily="2" charset="-78"/>
            </a:endParaRPr>
          </a:p>
          <a:p>
            <a:pPr marL="0" indent="0" algn="r" rtl="1">
              <a:buNone/>
            </a:pPr>
            <a:endParaRPr lang="en-US" dirty="0">
              <a:cs typeface="B Nazanin" panose="00000400000000000000" pitchFamily="2" charset="-78"/>
            </a:endParaRPr>
          </a:p>
        </p:txBody>
      </p:sp>
      <p:pic>
        <p:nvPicPr>
          <p:cNvPr id="4" name="Picture 3"/>
          <p:cNvPicPr>
            <a:picLocks noChangeAspect="1"/>
          </p:cNvPicPr>
          <p:nvPr/>
        </p:nvPicPr>
        <p:blipFill>
          <a:blip r:embed="rId4"/>
          <a:stretch>
            <a:fillRect/>
          </a:stretch>
        </p:blipFill>
        <p:spPr>
          <a:xfrm>
            <a:off x="3410171" y="3812613"/>
            <a:ext cx="3542857" cy="1561905"/>
          </a:xfrm>
          <a:prstGeom prst="rect">
            <a:avLst/>
          </a:prstGeom>
        </p:spPr>
      </p:pic>
      <p:sp>
        <p:nvSpPr>
          <p:cNvPr id="5" name="Date Placeholder 4"/>
          <p:cNvSpPr>
            <a:spLocks noGrp="1"/>
          </p:cNvSpPr>
          <p:nvPr>
            <p:ph type="dt" sz="half" idx="10"/>
          </p:nvPr>
        </p:nvSpPr>
        <p:spPr/>
        <p:txBody>
          <a:bodyPr/>
          <a:lstStyle/>
          <a:p>
            <a:fld id="{9618BD17-CB3F-4A7E-9D80-A41D59CA95E1}" type="datetime1">
              <a:rPr lang="en-US" smtClean="0"/>
              <a:t>3/10/2020</a:t>
            </a:fld>
            <a:endParaRPr lang="en-US" dirty="0"/>
          </a:p>
        </p:txBody>
      </p:sp>
      <p:sp>
        <p:nvSpPr>
          <p:cNvPr id="6" name="Footer Placeholder 5"/>
          <p:cNvSpPr>
            <a:spLocks noGrp="1"/>
          </p:cNvSpPr>
          <p:nvPr>
            <p:ph type="ftr" sz="quarter" idx="11"/>
          </p:nvPr>
        </p:nvSpPr>
        <p:spPr/>
        <p:txBody>
          <a:bodyPr/>
          <a:lstStyle/>
          <a:p>
            <a:r>
              <a:rPr lang="fa-IR" smtClean="0"/>
              <a:t>جزوه اصول سرپرستی (دکتر متینه مقدم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61253040"/>
      </p:ext>
    </p:extLst>
  </p:cSld>
  <p:clrMapOvr>
    <a:masterClrMapping/>
  </p:clrMapOvr>
  <mc:AlternateContent xmlns:mc="http://schemas.openxmlformats.org/markup-compatibility/2006" xmlns:p14="http://schemas.microsoft.com/office/powerpoint/2010/main">
    <mc:Choice Requires="p14">
      <p:transition spd="slow" p14:dur="2000" advTm="68668"/>
    </mc:Choice>
    <mc:Fallback xmlns="">
      <p:transition spd="slow" advTm="68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b="1" dirty="0">
                <a:solidFill>
                  <a:schemeClr val="tx1"/>
                </a:solidFill>
                <a:cs typeface="B Nazanin" panose="00000400000000000000" pitchFamily="2" charset="-78"/>
              </a:rPr>
              <a:t>فرآگرد های کنترل سازمانی را می‌توان تحت سه عنوان کلّی طبقه بندی کرد :</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b="1" dirty="0"/>
          </a:p>
        </p:txBody>
      </p:sp>
      <p:sp>
        <p:nvSpPr>
          <p:cNvPr id="3" name="Content Placeholder 2"/>
          <p:cNvSpPr>
            <a:spLocks noGrp="1"/>
          </p:cNvSpPr>
          <p:nvPr>
            <p:ph idx="1"/>
          </p:nvPr>
        </p:nvSpPr>
        <p:spPr/>
        <p:txBody>
          <a:bodyPr/>
          <a:lstStyle/>
          <a:p>
            <a:pPr lvl="0" algn="justLow" rtl="1">
              <a:buFont typeface="+mj-lt"/>
              <a:buAutoNum type="arabicPeriod"/>
            </a:pPr>
            <a:r>
              <a:rPr lang="fa-IR" b="1" dirty="0" smtClean="0">
                <a:solidFill>
                  <a:schemeClr val="tx1"/>
                </a:solidFill>
                <a:cs typeface="B Nazanin" panose="00000400000000000000" pitchFamily="2" charset="-78"/>
              </a:rPr>
              <a:t>کنترل پیش گیر </a:t>
            </a:r>
            <a:r>
              <a:rPr lang="fa-IR" b="1" dirty="0">
                <a:solidFill>
                  <a:schemeClr val="tx1"/>
                </a:solidFill>
                <a:cs typeface="B Nazanin" panose="00000400000000000000" pitchFamily="2" charset="-78"/>
              </a:rPr>
              <a:t>یا مقدمّاتی </a:t>
            </a:r>
            <a:endParaRPr lang="en-US" b="1" dirty="0">
              <a:solidFill>
                <a:schemeClr val="tx1"/>
              </a:solidFill>
              <a:cs typeface="B Nazanin" panose="00000400000000000000" pitchFamily="2" charset="-78"/>
            </a:endParaRPr>
          </a:p>
          <a:p>
            <a:pPr lvl="0" algn="justLow" rtl="1">
              <a:buFont typeface="+mj-lt"/>
              <a:buAutoNum type="arabicPeriod"/>
            </a:pPr>
            <a:r>
              <a:rPr lang="fa-IR" b="1" dirty="0">
                <a:solidFill>
                  <a:schemeClr val="tx1"/>
                </a:solidFill>
                <a:cs typeface="B Nazanin" panose="00000400000000000000" pitchFamily="2" charset="-78"/>
              </a:rPr>
              <a:t>کنترل همگام عملیّات </a:t>
            </a:r>
            <a:endParaRPr lang="en-US" b="1" dirty="0">
              <a:solidFill>
                <a:schemeClr val="tx1"/>
              </a:solidFill>
              <a:cs typeface="B Nazanin" panose="00000400000000000000" pitchFamily="2" charset="-78"/>
            </a:endParaRPr>
          </a:p>
          <a:p>
            <a:pPr lvl="0" algn="justLow" rtl="1">
              <a:buFont typeface="+mj-lt"/>
              <a:buAutoNum type="arabicPeriod"/>
            </a:pPr>
            <a:r>
              <a:rPr lang="fa-IR" b="1" dirty="0">
                <a:solidFill>
                  <a:schemeClr val="tx1"/>
                </a:solidFill>
                <a:cs typeface="B Nazanin" panose="00000400000000000000" pitchFamily="2" charset="-78"/>
              </a:rPr>
              <a:t>کنترل بازخوردی (نهایی)</a:t>
            </a:r>
            <a:endParaRPr lang="en-US" b="1" dirty="0">
              <a:solidFill>
                <a:schemeClr val="tx1"/>
              </a:solidFill>
              <a:cs typeface="B Nazanin" panose="00000400000000000000" pitchFamily="2" charset="-78"/>
            </a:endParaRPr>
          </a:p>
          <a:p>
            <a:pPr marL="0" indent="0" algn="justLow">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78314697-B4BA-4DEB-9B20-D5477F8F00A4}"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50</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98606085"/>
      </p:ext>
    </p:extLst>
  </p:cSld>
  <p:clrMapOvr>
    <a:masterClrMapping/>
  </p:clrMapOvr>
  <mc:AlternateContent xmlns:mc="http://schemas.openxmlformats.org/markup-compatibility/2006" xmlns:p14="http://schemas.microsoft.com/office/powerpoint/2010/main">
    <mc:Choice Requires="p14">
      <p:transition spd="slow" p14:dur="2000" advTm="92105"/>
    </mc:Choice>
    <mc:Fallback xmlns="">
      <p:transition spd="slow" advTm="92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chemeClr val="tx1"/>
                </a:solidFill>
                <a:cs typeface="B Nazanin" panose="00000400000000000000" pitchFamily="2" charset="-78"/>
              </a:rPr>
              <a:t>انواع کنترل</a:t>
            </a:r>
            <a:endParaRPr lang="en-US" b="1" dirty="0">
              <a:solidFill>
                <a:schemeClr val="tx1"/>
              </a:solidFill>
              <a:cs typeface="B Nazanin" panose="00000400000000000000" pitchFamily="2" charset="-78"/>
            </a:endParaRPr>
          </a:p>
        </p:txBody>
      </p:sp>
      <p:sp>
        <p:nvSpPr>
          <p:cNvPr id="3" name="Content Placeholder 2"/>
          <p:cNvSpPr>
            <a:spLocks noGrp="1"/>
          </p:cNvSpPr>
          <p:nvPr>
            <p:ph idx="1"/>
          </p:nvPr>
        </p:nvSpPr>
        <p:spPr/>
        <p:txBody>
          <a:bodyPr/>
          <a:lstStyle/>
          <a:p>
            <a:pPr marL="0" indent="0" algn="justLow" rtl="1">
              <a:buNone/>
            </a:pPr>
            <a:r>
              <a:rPr lang="fa-IR" b="1" dirty="0">
                <a:solidFill>
                  <a:schemeClr val="tx1"/>
                </a:solidFill>
                <a:cs typeface="B Nazanin" panose="00000400000000000000" pitchFamily="2" charset="-78"/>
              </a:rPr>
              <a:t>کنترل پیش گیر یا مقدمّاتی :</a:t>
            </a:r>
            <a:r>
              <a:rPr lang="fa-IR" dirty="0">
                <a:solidFill>
                  <a:schemeClr val="tx1"/>
                </a:solidFill>
                <a:cs typeface="B Nazanin" panose="00000400000000000000" pitchFamily="2" charset="-78"/>
              </a:rPr>
              <a:t>این نوع کنترل در صدد است که از انحرافات در کیفیّت و کمیّت منابع انسانی مادّی ومالی مورد استفاده سازمان ، پیشاپیش جلوگیری کند </a:t>
            </a:r>
            <a:r>
              <a:rPr lang="fa-IR" dirty="0" smtClean="0">
                <a:solidFill>
                  <a:schemeClr val="tx1"/>
                </a:solidFill>
                <a:cs typeface="B Nazanin" panose="00000400000000000000" pitchFamily="2" charset="-78"/>
              </a:rPr>
              <a:t>.</a:t>
            </a:r>
            <a:r>
              <a:rPr lang="fa-IR" dirty="0">
                <a:solidFill>
                  <a:schemeClr val="tx1"/>
                </a:solidFill>
                <a:cs typeface="B Nazanin" panose="00000400000000000000" pitchFamily="2" charset="-78"/>
              </a:rPr>
              <a:t> </a:t>
            </a:r>
            <a:r>
              <a:rPr lang="fa-IR" dirty="0" smtClean="0">
                <a:solidFill>
                  <a:schemeClr val="tx1"/>
                </a:solidFill>
                <a:cs typeface="B Nazanin" panose="00000400000000000000" pitchFamily="2" charset="-78"/>
              </a:rPr>
              <a:t>مهم‌ترین </a:t>
            </a:r>
            <a:r>
              <a:rPr lang="fa-IR" dirty="0">
                <a:solidFill>
                  <a:schemeClr val="tx1"/>
                </a:solidFill>
                <a:cs typeface="B Nazanin" panose="00000400000000000000" pitchFamily="2" charset="-78"/>
              </a:rPr>
              <a:t>وسیله اعمال کنترل مقدمّاتی اجرای </a:t>
            </a:r>
            <a:r>
              <a:rPr lang="fa-IR" u="sng" dirty="0">
                <a:solidFill>
                  <a:schemeClr val="tx1"/>
                </a:solidFill>
                <a:cs typeface="B Nazanin" panose="00000400000000000000" pitchFamily="2" charset="-78"/>
              </a:rPr>
              <a:t>خط مشی‌های </a:t>
            </a:r>
            <a:r>
              <a:rPr lang="fa-IR" dirty="0">
                <a:solidFill>
                  <a:schemeClr val="tx1"/>
                </a:solidFill>
                <a:cs typeface="B Nazanin" panose="00000400000000000000" pitchFamily="2" charset="-78"/>
              </a:rPr>
              <a:t>سازمانی است.</a:t>
            </a:r>
            <a:endParaRPr lang="en-US" dirty="0">
              <a:solidFill>
                <a:schemeClr val="tx1"/>
              </a:solidFill>
              <a:cs typeface="B Nazanin" panose="00000400000000000000" pitchFamily="2" charset="-78"/>
            </a:endParaRPr>
          </a:p>
          <a:p>
            <a:pPr marL="0" indent="0" algn="justLow" rtl="1">
              <a:buNone/>
            </a:pPr>
            <a:r>
              <a:rPr lang="fa-IR" b="1" dirty="0">
                <a:solidFill>
                  <a:schemeClr val="tx1"/>
                </a:solidFill>
                <a:cs typeface="B Nazanin" panose="00000400000000000000" pitchFamily="2" charset="-78"/>
              </a:rPr>
              <a:t>کنترل همگام عملیّات :</a:t>
            </a:r>
            <a:r>
              <a:rPr lang="fa-IR" dirty="0">
                <a:solidFill>
                  <a:schemeClr val="tx1"/>
                </a:solidFill>
                <a:cs typeface="B Nazanin" panose="00000400000000000000" pitchFamily="2" charset="-78"/>
              </a:rPr>
              <a:t>وسیله اصلی این کنترل ،فعّالیّت سرپرستی و هدایت است .مدیران با مشاهده مستقیم کار زیر دستان پی می‌برند که جریان کار و عملیّات طبق خط مشی‌ها ورویه های پیش بینی شده است یا نه .</a:t>
            </a:r>
            <a:endParaRPr lang="en-US" dirty="0">
              <a:solidFill>
                <a:schemeClr val="tx1"/>
              </a:solidFill>
              <a:cs typeface="B Nazanin" panose="00000400000000000000" pitchFamily="2" charset="-78"/>
            </a:endParaRPr>
          </a:p>
          <a:p>
            <a:pPr marL="0" indent="0" algn="justLow" rtl="1">
              <a:buNone/>
            </a:pPr>
            <a:r>
              <a:rPr lang="fa-IR" dirty="0">
                <a:solidFill>
                  <a:schemeClr val="tx1"/>
                </a:solidFill>
                <a:cs typeface="B Nazanin" panose="00000400000000000000" pitchFamily="2" charset="-78"/>
              </a:rPr>
              <a:t>در این نوع کنترل ،</a:t>
            </a:r>
            <a:r>
              <a:rPr lang="fa-IR" u="sng" dirty="0">
                <a:solidFill>
                  <a:schemeClr val="tx1"/>
                </a:solidFill>
                <a:cs typeface="B Nazanin" panose="00000400000000000000" pitchFamily="2" charset="-78"/>
              </a:rPr>
              <a:t>شرح وظایف شغلی </a:t>
            </a:r>
            <a:r>
              <a:rPr lang="fa-IR" dirty="0">
                <a:solidFill>
                  <a:schemeClr val="tx1"/>
                </a:solidFill>
                <a:cs typeface="B Nazanin" panose="00000400000000000000" pitchFamily="2" charset="-78"/>
              </a:rPr>
              <a:t>هر فرد ملاک عمل قرار می‌گیرد .</a:t>
            </a:r>
            <a:endParaRPr lang="en-US" dirty="0">
              <a:solidFill>
                <a:schemeClr val="tx1"/>
              </a:solidFill>
              <a:cs typeface="B Nazanin" panose="00000400000000000000" pitchFamily="2" charset="-78"/>
            </a:endParaRPr>
          </a:p>
          <a:p>
            <a:pPr marL="0" indent="0" algn="justLow" rtl="1">
              <a:buNone/>
            </a:pPr>
            <a:r>
              <a:rPr lang="fa-IR" b="1" dirty="0">
                <a:solidFill>
                  <a:schemeClr val="tx1"/>
                </a:solidFill>
                <a:cs typeface="B Nazanin" panose="00000400000000000000" pitchFamily="2" charset="-78"/>
              </a:rPr>
              <a:t>کنترل بازخورد</a:t>
            </a:r>
            <a:r>
              <a:rPr lang="fa-IR" dirty="0">
                <a:solidFill>
                  <a:schemeClr val="tx1"/>
                </a:solidFill>
                <a:cs typeface="B Nazanin" panose="00000400000000000000" pitchFamily="2" charset="-78"/>
              </a:rPr>
              <a:t> </a:t>
            </a:r>
            <a:r>
              <a:rPr lang="fa-IR" b="1" dirty="0">
                <a:solidFill>
                  <a:schemeClr val="tx1"/>
                </a:solidFill>
                <a:cs typeface="B Nazanin" panose="00000400000000000000" pitchFamily="2" charset="-78"/>
              </a:rPr>
              <a:t>:</a:t>
            </a:r>
            <a:r>
              <a:rPr lang="fa-IR" dirty="0">
                <a:solidFill>
                  <a:schemeClr val="tx1"/>
                </a:solidFill>
                <a:cs typeface="B Nazanin" panose="00000400000000000000" pitchFamily="2" charset="-78"/>
              </a:rPr>
              <a:t>این نوع کنترل ناظر به نتایج نهایی کار است .اطلاع از نتایج کار و مقایسه آن با ملاکها ،انحرافات احتمالی و اقدامات اصلاحی لازم را مشخّص می‌کند .</a:t>
            </a:r>
            <a:endParaRPr lang="en-US" dirty="0">
              <a:solidFill>
                <a:schemeClr val="tx1"/>
              </a:solidFill>
              <a:cs typeface="B Nazanin" panose="00000400000000000000" pitchFamily="2" charset="-78"/>
            </a:endParaRPr>
          </a:p>
          <a:p>
            <a:pPr marL="0" indent="0" algn="justLow" rtl="1">
              <a:buNone/>
            </a:pPr>
            <a:r>
              <a:rPr lang="fa-IR" dirty="0">
                <a:solidFill>
                  <a:schemeClr val="tx1"/>
                </a:solidFill>
                <a:cs typeface="B Nazanin" panose="00000400000000000000" pitchFamily="2" charset="-78"/>
              </a:rPr>
              <a:t> </a:t>
            </a:r>
            <a:endParaRPr lang="en-US" dirty="0">
              <a:solidFill>
                <a:schemeClr val="tx1"/>
              </a:solidFill>
              <a:cs typeface="B Nazanin" panose="00000400000000000000" pitchFamily="2" charset="-78"/>
            </a:endParaRPr>
          </a:p>
          <a:p>
            <a:pPr marL="0" indent="0" algn="justLow">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17C0901D-1E9A-4D40-B168-70FD00374D01}"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51</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48332696"/>
      </p:ext>
    </p:extLst>
  </p:cSld>
  <p:clrMapOvr>
    <a:masterClrMapping/>
  </p:clrMapOvr>
  <mc:AlternateContent xmlns:mc="http://schemas.openxmlformats.org/markup-compatibility/2006" xmlns:p14="http://schemas.microsoft.com/office/powerpoint/2010/main">
    <mc:Choice Requires="p14">
      <p:transition spd="slow" p14:dur="2000" advTm="23175"/>
    </mc:Choice>
    <mc:Fallback xmlns="">
      <p:transition spd="slow" advTm="2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اهمّیّت کنترل :</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fa-IR" dirty="0" smtClean="0">
                <a:cs typeface="B Nazanin" panose="00000400000000000000" pitchFamily="2" charset="-78"/>
              </a:rPr>
              <a:t>سازمان‌ها </a:t>
            </a:r>
            <a:r>
              <a:rPr lang="fa-IR" dirty="0">
                <a:cs typeface="B Nazanin" panose="00000400000000000000" pitchFamily="2" charset="-78"/>
              </a:rPr>
              <a:t>در </a:t>
            </a:r>
            <a:r>
              <a:rPr lang="fa-IR" b="1" dirty="0">
                <a:cs typeface="B Nazanin" panose="00000400000000000000" pitchFamily="2" charset="-78"/>
              </a:rPr>
              <a:t>معرض تغییرات مداوم </a:t>
            </a:r>
            <a:r>
              <a:rPr lang="fa-IR" dirty="0">
                <a:cs typeface="B Nazanin" panose="00000400000000000000" pitchFamily="2" charset="-78"/>
              </a:rPr>
              <a:t>قرار دارند ،</a:t>
            </a:r>
            <a:r>
              <a:rPr lang="fa-IR" b="1" dirty="0">
                <a:cs typeface="B Nazanin" panose="00000400000000000000" pitchFamily="2" charset="-78"/>
              </a:rPr>
              <a:t>فعّالیّت آن‌ها روز به روز پیچیده‌تر </a:t>
            </a:r>
            <a:r>
              <a:rPr lang="fa-IR" dirty="0">
                <a:cs typeface="B Nazanin" panose="00000400000000000000" pitchFamily="2" charset="-78"/>
              </a:rPr>
              <a:t>می‌شود ،کارکنان سازمان </a:t>
            </a:r>
            <a:r>
              <a:rPr lang="fa-IR" b="1" dirty="0">
                <a:cs typeface="B Nazanin" panose="00000400000000000000" pitchFamily="2" charset="-78"/>
              </a:rPr>
              <a:t>افراد </a:t>
            </a:r>
            <a:r>
              <a:rPr lang="fa-IR" dirty="0">
                <a:cs typeface="B Nazanin" panose="00000400000000000000" pitchFamily="2" charset="-78"/>
              </a:rPr>
              <a:t>انسان هستند و رفتار آنها بری از </a:t>
            </a:r>
            <a:r>
              <a:rPr lang="fa-IR" b="1" dirty="0">
                <a:cs typeface="B Nazanin" panose="00000400000000000000" pitchFamily="2" charset="-78"/>
              </a:rPr>
              <a:t>خطاء و اشتباه </a:t>
            </a:r>
            <a:r>
              <a:rPr lang="fa-IR" dirty="0">
                <a:cs typeface="B Nazanin" panose="00000400000000000000" pitchFamily="2" charset="-78"/>
              </a:rPr>
              <a:t>نیست و </a:t>
            </a:r>
            <a:r>
              <a:rPr lang="fa-IR" b="1" dirty="0">
                <a:cs typeface="B Nazanin" panose="00000400000000000000" pitchFamily="2" charset="-78"/>
              </a:rPr>
              <a:t>تفویض اختیار </a:t>
            </a:r>
            <a:r>
              <a:rPr lang="fa-IR" dirty="0">
                <a:cs typeface="B Nazanin" panose="00000400000000000000" pitchFamily="2" charset="-78"/>
              </a:rPr>
              <a:t>برای تسهیل کار اجتناب ناپذیر است .همه این موارد ضرورت کنترل ونظارت و اهمّیّت آن را آشکار می‌سازند .</a:t>
            </a:r>
            <a:endParaRPr lang="en-US" dirty="0">
              <a:cs typeface="B Nazanin" panose="00000400000000000000" pitchFamily="2" charset="-78"/>
            </a:endParaRPr>
          </a:p>
          <a:p>
            <a:pPr marL="0" indent="0" algn="justLow">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2254D663-8723-4671-BCDE-81620D527E38}"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52</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13524304"/>
      </p:ext>
    </p:extLst>
  </p:cSld>
  <p:clrMapOvr>
    <a:masterClrMapping/>
  </p:clrMapOvr>
  <mc:AlternateContent xmlns:mc="http://schemas.openxmlformats.org/markup-compatibility/2006" xmlns:p14="http://schemas.microsoft.com/office/powerpoint/2010/main">
    <mc:Choice Requires="p14">
      <p:transition spd="slow" p14:dur="2000" advTm="59677"/>
    </mc:Choice>
    <mc:Fallback xmlns="">
      <p:transition spd="slow" advTm="59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جلسه </a:t>
            </a:r>
            <a:r>
              <a:rPr lang="fa-IR" b="1" dirty="0" smtClean="0">
                <a:solidFill>
                  <a:schemeClr val="tx1"/>
                </a:solidFill>
                <a:cs typeface="B Nazanin" panose="00000400000000000000" pitchFamily="2" charset="-78"/>
              </a:rPr>
              <a:t>دهم</a:t>
            </a:r>
            <a:endParaRPr lang="en-US" dirty="0"/>
          </a:p>
        </p:txBody>
      </p:sp>
      <p:sp>
        <p:nvSpPr>
          <p:cNvPr id="3" name="Content Placeholder 2"/>
          <p:cNvSpPr>
            <a:spLocks noGrp="1"/>
          </p:cNvSpPr>
          <p:nvPr>
            <p:ph idx="1"/>
          </p:nvPr>
        </p:nvSpPr>
        <p:spPr/>
        <p:txBody>
          <a:bodyPr>
            <a:normAutofit/>
          </a:bodyPr>
          <a:lstStyle/>
          <a:p>
            <a:pPr algn="r" rtl="1"/>
            <a:r>
              <a:rPr lang="fa-IR" sz="2500" b="1" dirty="0" smtClean="0">
                <a:cs typeface="B Nazanin" panose="00000400000000000000" pitchFamily="2" charset="-78"/>
              </a:rPr>
              <a:t>فرایند کنترل </a:t>
            </a:r>
          </a:p>
          <a:p>
            <a:pPr algn="r" rtl="1"/>
            <a:r>
              <a:rPr lang="fa-IR" sz="2500" b="1" dirty="0" smtClean="0">
                <a:cs typeface="B Nazanin" panose="00000400000000000000" pitchFamily="2" charset="-78"/>
              </a:rPr>
              <a:t>ویژگی های مهم کنترل سازمانی</a:t>
            </a:r>
          </a:p>
          <a:p>
            <a:pPr algn="r" rtl="1"/>
            <a:endParaRPr lang="en-US" sz="2500" b="1" dirty="0">
              <a:cs typeface="B Nazanin" panose="00000400000000000000" pitchFamily="2" charset="-78"/>
            </a:endParaRPr>
          </a:p>
        </p:txBody>
      </p:sp>
      <p:sp>
        <p:nvSpPr>
          <p:cNvPr id="4" name="Date Placeholder 3"/>
          <p:cNvSpPr>
            <a:spLocks noGrp="1"/>
          </p:cNvSpPr>
          <p:nvPr>
            <p:ph type="dt" sz="half" idx="10"/>
          </p:nvPr>
        </p:nvSpPr>
        <p:spPr/>
        <p:txBody>
          <a:bodyPr/>
          <a:lstStyle/>
          <a:p>
            <a:fld id="{E911D5B9-FD78-493A-91A2-7FDE6B44A283}"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53</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4421471"/>
      </p:ext>
    </p:extLst>
  </p:cSld>
  <p:clrMapOvr>
    <a:masterClrMapping/>
  </p:clrMapOvr>
  <mc:AlternateContent xmlns:mc="http://schemas.openxmlformats.org/markup-compatibility/2006" xmlns:p14="http://schemas.microsoft.com/office/powerpoint/2010/main">
    <mc:Choice Requires="p14">
      <p:transition spd="slow" p14:dur="2000" advTm="12137"/>
    </mc:Choice>
    <mc:Fallback xmlns="">
      <p:transition spd="slow" advTm="12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فرآیند کنترل:</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fa-IR" dirty="0" smtClean="0">
                <a:solidFill>
                  <a:schemeClr val="tx1"/>
                </a:solidFill>
                <a:cs typeface="B Nazanin" panose="00000400000000000000" pitchFamily="2" charset="-78"/>
              </a:rPr>
              <a:t>فرآیند </a:t>
            </a:r>
            <a:r>
              <a:rPr lang="fa-IR" dirty="0">
                <a:solidFill>
                  <a:schemeClr val="tx1"/>
                </a:solidFill>
                <a:cs typeface="B Nazanin" panose="00000400000000000000" pitchFamily="2" charset="-78"/>
              </a:rPr>
              <a:t>کنترل، مستلزم سه کار اساسی است:</a:t>
            </a:r>
            <a:endParaRPr lang="en-US" dirty="0">
              <a:solidFill>
                <a:schemeClr val="tx1"/>
              </a:solidFill>
              <a:cs typeface="B Nazanin" panose="00000400000000000000" pitchFamily="2" charset="-78"/>
            </a:endParaRPr>
          </a:p>
          <a:p>
            <a:pPr lvl="0" algn="justLow" rtl="1">
              <a:buFont typeface="Wingdings" panose="05000000000000000000" pitchFamily="2" charset="2"/>
              <a:buChar char="q"/>
            </a:pPr>
            <a:r>
              <a:rPr lang="fa-IR" dirty="0">
                <a:solidFill>
                  <a:schemeClr val="tx1"/>
                </a:solidFill>
                <a:cs typeface="B Nazanin" panose="00000400000000000000" pitchFamily="2" charset="-78"/>
              </a:rPr>
              <a:t>تعیین استاندارهای عملکرد</a:t>
            </a:r>
            <a:endParaRPr lang="en-US" dirty="0">
              <a:solidFill>
                <a:schemeClr val="tx1"/>
              </a:solidFill>
              <a:cs typeface="B Nazanin" panose="00000400000000000000" pitchFamily="2" charset="-78"/>
            </a:endParaRPr>
          </a:p>
          <a:p>
            <a:pPr lvl="0" algn="justLow" rtl="1">
              <a:buFont typeface="Wingdings" panose="05000000000000000000" pitchFamily="2" charset="2"/>
              <a:buChar char="q"/>
            </a:pPr>
            <a:r>
              <a:rPr lang="fa-IR" dirty="0">
                <a:solidFill>
                  <a:schemeClr val="tx1"/>
                </a:solidFill>
                <a:cs typeface="B Nazanin" panose="00000400000000000000" pitchFamily="2" charset="-78"/>
              </a:rPr>
              <a:t>نظارت بر عملکرد و مقایسه آن با استانداردها</a:t>
            </a:r>
            <a:endParaRPr lang="en-US" dirty="0">
              <a:solidFill>
                <a:schemeClr val="tx1"/>
              </a:solidFill>
              <a:cs typeface="B Nazanin" panose="00000400000000000000" pitchFamily="2" charset="-78"/>
            </a:endParaRPr>
          </a:p>
          <a:p>
            <a:pPr lvl="0" algn="justLow" rtl="1">
              <a:buFont typeface="Wingdings" panose="05000000000000000000" pitchFamily="2" charset="2"/>
              <a:buChar char="q"/>
            </a:pPr>
            <a:r>
              <a:rPr lang="fa-IR" dirty="0">
                <a:solidFill>
                  <a:schemeClr val="tx1"/>
                </a:solidFill>
                <a:cs typeface="B Nazanin" panose="00000400000000000000" pitchFamily="2" charset="-78"/>
              </a:rPr>
              <a:t>اتّخاذ اقداماتی اصلاحی</a:t>
            </a:r>
            <a:endParaRPr lang="en-US" dirty="0">
              <a:solidFill>
                <a:schemeClr val="tx1"/>
              </a:solidFill>
              <a:cs typeface="B Nazanin" panose="00000400000000000000" pitchFamily="2" charset="-78"/>
            </a:endParaRPr>
          </a:p>
          <a:p>
            <a:pPr marL="0" indent="0" algn="justLow">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9360B554-24CE-42C9-9DFF-0C61AD12F372}"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54</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26894689"/>
      </p:ext>
    </p:extLst>
  </p:cSld>
  <p:clrMapOvr>
    <a:masterClrMapping/>
  </p:clrMapOvr>
  <mc:AlternateContent xmlns:mc="http://schemas.openxmlformats.org/markup-compatibility/2006" xmlns:p14="http://schemas.microsoft.com/office/powerpoint/2010/main">
    <mc:Choice Requires="p14">
      <p:transition spd="slow" p14:dur="2000" advTm="38469"/>
    </mc:Choice>
    <mc:Fallback xmlns="">
      <p:transition spd="slow" advTm="38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برخی از روش‌های مهم کنترل </a:t>
            </a:r>
            <a:r>
              <a:rPr lang="fa-IR" b="1" dirty="0" smtClean="0">
                <a:solidFill>
                  <a:schemeClr val="tx1"/>
                </a:solidFill>
                <a:cs typeface="B Nazanin" panose="00000400000000000000" pitchFamily="2" charset="-78"/>
              </a:rPr>
              <a:t>:</a:t>
            </a:r>
            <a:endParaRPr lang="en-US" b="1" dirty="0"/>
          </a:p>
        </p:txBody>
      </p:sp>
      <p:sp>
        <p:nvSpPr>
          <p:cNvPr id="3" name="Content Placeholder 2"/>
          <p:cNvSpPr>
            <a:spLocks noGrp="1"/>
          </p:cNvSpPr>
          <p:nvPr>
            <p:ph idx="1"/>
          </p:nvPr>
        </p:nvSpPr>
        <p:spPr/>
        <p:txBody>
          <a:bodyPr>
            <a:normAutofit/>
          </a:bodyPr>
          <a:lstStyle/>
          <a:p>
            <a:pPr marL="0" indent="0" algn="justLow" rtl="1">
              <a:buNone/>
            </a:pPr>
            <a:endParaRPr lang="en-US" dirty="0">
              <a:solidFill>
                <a:schemeClr val="tx1"/>
              </a:solidFill>
              <a:cs typeface="B Nazanin" panose="00000400000000000000" pitchFamily="2" charset="-78"/>
            </a:endParaRPr>
          </a:p>
          <a:p>
            <a:pPr algn="justLow" rtl="1"/>
            <a:r>
              <a:rPr lang="fa-IR" b="1" dirty="0">
                <a:solidFill>
                  <a:schemeClr val="tx1"/>
                </a:solidFill>
                <a:cs typeface="B Nazanin" panose="00000400000000000000" pitchFamily="2" charset="-78"/>
              </a:rPr>
              <a:t>تدابیر سنّتی: </a:t>
            </a:r>
            <a:r>
              <a:rPr lang="fa-IR" dirty="0">
                <a:solidFill>
                  <a:schemeClr val="tx1"/>
                </a:solidFill>
                <a:cs typeface="B Nazanin" panose="00000400000000000000" pitchFamily="2" charset="-78"/>
              </a:rPr>
              <a:t>گاه به طور مستقل و گاهی همراه کنترل از طریق بودجه اعمال می‌شوند و عمدتاً عبارتند از : گزارش‌های آماری، گزارش‌ها و تحلیل‌های خاص، بازرسی عملی و مشاهدات شخصی.</a:t>
            </a:r>
            <a:endParaRPr lang="en-US" dirty="0">
              <a:solidFill>
                <a:schemeClr val="tx1"/>
              </a:solidFill>
              <a:cs typeface="B Nazanin" panose="00000400000000000000" pitchFamily="2" charset="-78"/>
            </a:endParaRPr>
          </a:p>
          <a:p>
            <a:pPr algn="justLow" rtl="1"/>
            <a:r>
              <a:rPr lang="fa-IR" b="1" dirty="0">
                <a:solidFill>
                  <a:schemeClr val="tx1"/>
                </a:solidFill>
                <a:cs typeface="B Nazanin" panose="00000400000000000000" pitchFamily="2" charset="-78"/>
              </a:rPr>
              <a:t>کنترل از طریق بودجه: </a:t>
            </a:r>
            <a:r>
              <a:rPr lang="fa-IR" dirty="0">
                <a:solidFill>
                  <a:schemeClr val="tx1"/>
                </a:solidFill>
                <a:cs typeface="B Nazanin" panose="00000400000000000000" pitchFamily="2" charset="-78"/>
              </a:rPr>
              <a:t>بودجه طرحی است که نحوه تخصیص منابع مالی را به فعّالیّت‌های مشخّص در یک دوره معین نشان می‌دهد.</a:t>
            </a:r>
            <a:endParaRPr lang="en-US" dirty="0">
              <a:solidFill>
                <a:schemeClr val="tx1"/>
              </a:solidFill>
              <a:cs typeface="B Nazanin" panose="00000400000000000000" pitchFamily="2" charset="-78"/>
            </a:endParaRPr>
          </a:p>
          <a:p>
            <a:pPr algn="justLow" rtl="1"/>
            <a:r>
              <a:rPr lang="fa-IR" b="1" dirty="0">
                <a:solidFill>
                  <a:schemeClr val="tx1"/>
                </a:solidFill>
                <a:cs typeface="B Nazanin" panose="00000400000000000000" pitchFamily="2" charset="-78"/>
              </a:rPr>
              <a:t>تحلیل نقطه سر به سر: </a:t>
            </a:r>
            <a:r>
              <a:rPr lang="fa-IR" dirty="0">
                <a:solidFill>
                  <a:schemeClr val="tx1"/>
                </a:solidFill>
                <a:cs typeface="B Nazanin" panose="00000400000000000000" pitchFamily="2" charset="-78"/>
              </a:rPr>
              <a:t>نقطه سربه سر نقطه‌ای است که در آن نقطه نه سودی آید سازمان می‌شود و نه زیانی. به عبارت دیگر در آن نقطه درآمد کل با هزینه کل برابر است.</a:t>
            </a:r>
            <a:endParaRPr lang="en-US" dirty="0">
              <a:solidFill>
                <a:schemeClr val="tx1"/>
              </a:solidFill>
              <a:cs typeface="B Nazanin" panose="00000400000000000000" pitchFamily="2" charset="-78"/>
            </a:endParaRPr>
          </a:p>
          <a:p>
            <a:pPr algn="justLow" rtl="1"/>
            <a:r>
              <a:rPr lang="fa-IR" b="1" dirty="0" smtClean="0">
                <a:solidFill>
                  <a:schemeClr val="tx1"/>
                </a:solidFill>
                <a:cs typeface="B Nazanin" panose="00000400000000000000" pitchFamily="2" charset="-78"/>
              </a:rPr>
              <a:t>روش </a:t>
            </a:r>
            <a:r>
              <a:rPr lang="fa-IR" b="1" dirty="0">
                <a:solidFill>
                  <a:schemeClr val="tx1"/>
                </a:solidFill>
                <a:cs typeface="B Nazanin" panose="00000400000000000000" pitchFamily="2" charset="-78"/>
              </a:rPr>
              <a:t>بازنگری و ارزشیابی برنامه</a:t>
            </a:r>
            <a:endParaRPr lang="en-US" b="1" dirty="0">
              <a:solidFill>
                <a:schemeClr val="tx1"/>
              </a:solidFill>
              <a:cs typeface="B Nazanin" panose="00000400000000000000" pitchFamily="2" charset="-78"/>
            </a:endParaRPr>
          </a:p>
          <a:p>
            <a:pPr algn="justLow" rtl="1"/>
            <a:r>
              <a:rPr lang="fa-IR" b="1" dirty="0">
                <a:solidFill>
                  <a:schemeClr val="tx1"/>
                </a:solidFill>
                <a:cs typeface="B Nazanin" panose="00000400000000000000" pitchFamily="2" charset="-78"/>
              </a:rPr>
              <a:t>روش مسیر بحرانی</a:t>
            </a:r>
            <a:endParaRPr lang="en-US" b="1" dirty="0">
              <a:solidFill>
                <a:schemeClr val="tx1"/>
              </a:solidFill>
              <a:cs typeface="B Nazanin" panose="00000400000000000000" pitchFamily="2" charset="-78"/>
            </a:endParaRPr>
          </a:p>
          <a:p>
            <a:pPr marL="0" indent="0" algn="justLow">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554730E8-EE97-4EB3-B3E6-642F0EA3F0FA}"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55</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33535088"/>
      </p:ext>
    </p:extLst>
  </p:cSld>
  <p:clrMapOvr>
    <a:masterClrMapping/>
  </p:clrMapOvr>
  <mc:AlternateContent xmlns:mc="http://schemas.openxmlformats.org/markup-compatibility/2006" xmlns:p14="http://schemas.microsoft.com/office/powerpoint/2010/main">
    <mc:Choice Requires="p14">
      <p:transition spd="slow" p14:dur="2000" advTm="107536"/>
    </mc:Choice>
    <mc:Fallback xmlns="">
      <p:transition spd="slow" advTm="107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جلسه </a:t>
            </a:r>
            <a:r>
              <a:rPr lang="fa-IR" b="1" dirty="0" smtClean="0">
                <a:solidFill>
                  <a:schemeClr val="tx1"/>
                </a:solidFill>
                <a:cs typeface="B Nazanin" panose="00000400000000000000" pitchFamily="2" charset="-78"/>
              </a:rPr>
              <a:t>یازدهم</a:t>
            </a:r>
            <a:endParaRPr lang="en-US" dirty="0"/>
          </a:p>
        </p:txBody>
      </p:sp>
      <p:sp>
        <p:nvSpPr>
          <p:cNvPr id="3" name="Content Placeholder 2"/>
          <p:cNvSpPr>
            <a:spLocks noGrp="1"/>
          </p:cNvSpPr>
          <p:nvPr>
            <p:ph idx="1"/>
          </p:nvPr>
        </p:nvSpPr>
        <p:spPr/>
        <p:txBody>
          <a:bodyPr>
            <a:normAutofit/>
          </a:bodyPr>
          <a:lstStyle/>
          <a:p>
            <a:pPr algn="r" rtl="1"/>
            <a:r>
              <a:rPr lang="fa-IR" sz="2500" b="1" dirty="0" smtClean="0">
                <a:cs typeface="B Nazanin" panose="00000400000000000000" pitchFamily="2" charset="-78"/>
              </a:rPr>
              <a:t>انواع مدیران</a:t>
            </a:r>
          </a:p>
          <a:p>
            <a:pPr algn="r" rtl="1"/>
            <a:r>
              <a:rPr lang="fa-IR" sz="2500" b="1" dirty="0" smtClean="0">
                <a:cs typeface="B Nazanin" panose="00000400000000000000" pitchFamily="2" charset="-78"/>
              </a:rPr>
              <a:t>مهارت های مدیران</a:t>
            </a:r>
          </a:p>
          <a:p>
            <a:pPr algn="r" rtl="1">
              <a:buFont typeface="Courier New" panose="02070309020205020404" pitchFamily="49" charset="0"/>
              <a:buChar char="o"/>
            </a:pPr>
            <a:r>
              <a:rPr lang="fa-IR" sz="2500" b="1" dirty="0" smtClean="0">
                <a:cs typeface="B Nazanin" panose="00000400000000000000" pitchFamily="2" charset="-78"/>
              </a:rPr>
              <a:t> مهارت فنی</a:t>
            </a:r>
          </a:p>
          <a:p>
            <a:pPr algn="r" rtl="1">
              <a:buFont typeface="Courier New" panose="02070309020205020404" pitchFamily="49" charset="0"/>
              <a:buChar char="o"/>
            </a:pPr>
            <a:r>
              <a:rPr lang="fa-IR" sz="2500" b="1" dirty="0" smtClean="0">
                <a:cs typeface="B Nazanin" panose="00000400000000000000" pitchFamily="2" charset="-78"/>
              </a:rPr>
              <a:t>مهارت انسانی </a:t>
            </a:r>
          </a:p>
          <a:p>
            <a:pPr algn="r" rtl="1">
              <a:buFont typeface="Courier New" panose="02070309020205020404" pitchFamily="49" charset="0"/>
              <a:buChar char="o"/>
            </a:pPr>
            <a:r>
              <a:rPr lang="fa-IR" sz="2500" b="1" dirty="0" smtClean="0">
                <a:cs typeface="B Nazanin" panose="00000400000000000000" pitchFamily="2" charset="-78"/>
              </a:rPr>
              <a:t>مهارت ادراکی</a:t>
            </a:r>
          </a:p>
          <a:p>
            <a:pPr algn="r" rtl="1"/>
            <a:endParaRPr lang="en-US" sz="2500" b="1" dirty="0">
              <a:cs typeface="B Nazanin" panose="00000400000000000000" pitchFamily="2" charset="-78"/>
            </a:endParaRPr>
          </a:p>
        </p:txBody>
      </p:sp>
      <p:sp>
        <p:nvSpPr>
          <p:cNvPr id="4" name="Date Placeholder 3"/>
          <p:cNvSpPr>
            <a:spLocks noGrp="1"/>
          </p:cNvSpPr>
          <p:nvPr>
            <p:ph type="dt" sz="half" idx="10"/>
          </p:nvPr>
        </p:nvSpPr>
        <p:spPr/>
        <p:txBody>
          <a:bodyPr/>
          <a:lstStyle/>
          <a:p>
            <a:fld id="{B5AE77A2-1A09-4470-851F-443FE0F027D1}"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56</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59911633"/>
      </p:ext>
    </p:extLst>
  </p:cSld>
  <p:clrMapOvr>
    <a:masterClrMapping/>
  </p:clrMapOvr>
  <mc:AlternateContent xmlns:mc="http://schemas.openxmlformats.org/markup-compatibility/2006" xmlns:p14="http://schemas.microsoft.com/office/powerpoint/2010/main">
    <mc:Choice Requires="p14">
      <p:transition spd="slow" p14:dur="2000" advTm="13420"/>
    </mc:Choice>
    <mc:Fallback xmlns="">
      <p:transition spd="slow" advTm="13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انواع دسته بندی  مديران </a:t>
            </a:r>
            <a:r>
              <a:rPr lang="ar-SA" b="1" dirty="0">
                <a:solidFill>
                  <a:schemeClr val="tx1"/>
                </a:solidFill>
                <a:cs typeface="B Nazanin" panose="00000400000000000000" pitchFamily="2" charset="-78"/>
              </a:rPr>
              <a:t>در سازمان‌ها :</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normAutofit/>
          </a:bodyPr>
          <a:lstStyle/>
          <a:p>
            <a:pPr marL="0" indent="0" algn="justLow" rtl="1">
              <a:buNone/>
            </a:pPr>
            <a:r>
              <a:rPr lang="en-US" b="1" dirty="0" smtClean="0">
                <a:solidFill>
                  <a:schemeClr val="tx1"/>
                </a:solidFill>
                <a:cs typeface="B Nazanin" panose="00000400000000000000" pitchFamily="2" charset="-78"/>
              </a:rPr>
              <a:t>1</a:t>
            </a:r>
            <a:r>
              <a:rPr lang="fa-IR" b="1" dirty="0">
                <a:solidFill>
                  <a:schemeClr val="tx1"/>
                </a:solidFill>
                <a:cs typeface="B Nazanin" panose="00000400000000000000" pitchFamily="2" charset="-78"/>
              </a:rPr>
              <a:t>) ازنظر فعّالیّت‌هاي سازماني:</a:t>
            </a:r>
            <a:endParaRPr lang="en-US" dirty="0">
              <a:solidFill>
                <a:schemeClr val="tx1"/>
              </a:solidFill>
              <a:cs typeface="B Nazanin" panose="00000400000000000000" pitchFamily="2" charset="-78"/>
            </a:endParaRPr>
          </a:p>
          <a:p>
            <a:pPr lvl="0" algn="justLow" rtl="1">
              <a:buFont typeface="Wingdings" panose="05000000000000000000" pitchFamily="2" charset="2"/>
              <a:buChar char="§"/>
            </a:pPr>
            <a:r>
              <a:rPr lang="fa-IR" b="1" i="1" dirty="0">
                <a:solidFill>
                  <a:schemeClr val="tx1"/>
                </a:solidFill>
                <a:cs typeface="B Nazanin" panose="00000400000000000000" pitchFamily="2" charset="-78"/>
              </a:rPr>
              <a:t>مديران وظیفه‌ای (تخصّصی)</a:t>
            </a:r>
            <a:r>
              <a:rPr lang="fa-IR" b="1" dirty="0">
                <a:solidFill>
                  <a:schemeClr val="tx1"/>
                </a:solidFill>
                <a:cs typeface="B Nazanin" panose="00000400000000000000" pitchFamily="2" charset="-78"/>
              </a:rPr>
              <a:t> : </a:t>
            </a:r>
            <a:r>
              <a:rPr lang="fa-IR" dirty="0">
                <a:solidFill>
                  <a:schemeClr val="tx1"/>
                </a:solidFill>
                <a:cs typeface="B Nazanin" panose="00000400000000000000" pitchFamily="2" charset="-78"/>
              </a:rPr>
              <a:t>کارکناني با مهارت‌هاي ويژه در زمينه خاص مانند حسابداري، امور پرسنلي و غيره.</a:t>
            </a:r>
            <a:endParaRPr lang="en-US" dirty="0">
              <a:solidFill>
                <a:schemeClr val="tx1"/>
              </a:solidFill>
              <a:cs typeface="B Nazanin" panose="00000400000000000000" pitchFamily="2" charset="-78"/>
            </a:endParaRPr>
          </a:p>
          <a:p>
            <a:pPr lvl="0" algn="justLow" rtl="1">
              <a:buFont typeface="Wingdings" panose="05000000000000000000" pitchFamily="2" charset="2"/>
              <a:buChar char="§"/>
            </a:pPr>
            <a:r>
              <a:rPr lang="fa-IR" b="1" i="1" dirty="0">
                <a:solidFill>
                  <a:schemeClr val="tx1"/>
                </a:solidFill>
                <a:cs typeface="B Nazanin" panose="00000400000000000000" pitchFamily="2" charset="-78"/>
              </a:rPr>
              <a:t>مديران عمومي  :</a:t>
            </a:r>
            <a:r>
              <a:rPr lang="fa-IR" b="1" dirty="0">
                <a:solidFill>
                  <a:schemeClr val="tx1"/>
                </a:solidFill>
                <a:cs typeface="B Nazanin" panose="00000400000000000000" pitchFamily="2" charset="-78"/>
              </a:rPr>
              <a:t> </a:t>
            </a:r>
            <a:r>
              <a:rPr lang="fa-IR" dirty="0">
                <a:solidFill>
                  <a:schemeClr val="tx1"/>
                </a:solidFill>
                <a:cs typeface="B Nazanin" panose="00000400000000000000" pitchFamily="2" charset="-78"/>
              </a:rPr>
              <a:t>مسئول کليه وظايف و فعّالیّت‌هايي هستند که در يک واحد يا يک سازمان انجام مي‌شود مانند توليد، بازاريابي و امورمالي.                     </a:t>
            </a:r>
            <a:endParaRPr lang="en-US" dirty="0">
              <a:solidFill>
                <a:schemeClr val="tx1"/>
              </a:solidFill>
              <a:cs typeface="B Nazanin" panose="00000400000000000000" pitchFamily="2" charset="-78"/>
            </a:endParaRPr>
          </a:p>
          <a:p>
            <a:pPr marL="0" indent="0" algn="justLow" rtl="1">
              <a:buNone/>
            </a:pPr>
            <a:r>
              <a:rPr lang="en-US" b="1" dirty="0">
                <a:solidFill>
                  <a:schemeClr val="tx1"/>
                </a:solidFill>
                <a:cs typeface="B Nazanin" panose="00000400000000000000" pitchFamily="2" charset="-78"/>
              </a:rPr>
              <a:t>2</a:t>
            </a:r>
            <a:r>
              <a:rPr lang="fa-IR" b="1" dirty="0">
                <a:solidFill>
                  <a:schemeClr val="tx1"/>
                </a:solidFill>
                <a:cs typeface="B Nazanin" panose="00000400000000000000" pitchFamily="2" charset="-78"/>
              </a:rPr>
              <a:t>) از نظر سطح سازماني:</a:t>
            </a:r>
            <a:endParaRPr lang="en-US" dirty="0">
              <a:solidFill>
                <a:schemeClr val="tx1"/>
              </a:solidFill>
              <a:cs typeface="B Nazanin" panose="00000400000000000000" pitchFamily="2" charset="-78"/>
            </a:endParaRPr>
          </a:p>
          <a:p>
            <a:pPr algn="justLow" rtl="1">
              <a:buFont typeface="Wingdings" panose="05000000000000000000" pitchFamily="2" charset="2"/>
              <a:buChar char="§"/>
            </a:pPr>
            <a:r>
              <a:rPr lang="fa-IR" b="1" i="1" dirty="0">
                <a:solidFill>
                  <a:schemeClr val="tx1"/>
                </a:solidFill>
                <a:cs typeface="B Nazanin" panose="00000400000000000000" pitchFamily="2" charset="-78"/>
              </a:rPr>
              <a:t>مديران عملياتي (خط اوّل):</a:t>
            </a:r>
            <a:r>
              <a:rPr lang="fa-IR" b="1" dirty="0">
                <a:solidFill>
                  <a:schemeClr val="tx1"/>
                </a:solidFill>
                <a:cs typeface="B Nazanin" panose="00000400000000000000" pitchFamily="2" charset="-78"/>
              </a:rPr>
              <a:t> </a:t>
            </a:r>
            <a:r>
              <a:rPr lang="fa-IR" dirty="0">
                <a:solidFill>
                  <a:schemeClr val="tx1"/>
                </a:solidFill>
                <a:cs typeface="B Nazanin" panose="00000400000000000000" pitchFamily="2" charset="-78"/>
              </a:rPr>
              <a:t>مديران در اين سطح مستقیماً مسئول توليد کالا و خدمات هستند مانند سرپرستان.</a:t>
            </a:r>
            <a:endParaRPr lang="en-US" dirty="0">
              <a:solidFill>
                <a:schemeClr val="tx1"/>
              </a:solidFill>
              <a:cs typeface="B Nazanin" panose="00000400000000000000" pitchFamily="2" charset="-78"/>
            </a:endParaRPr>
          </a:p>
          <a:p>
            <a:pPr algn="justLow" rtl="1">
              <a:buFont typeface="Wingdings" panose="05000000000000000000" pitchFamily="2" charset="2"/>
              <a:buChar char="§"/>
            </a:pPr>
            <a:r>
              <a:rPr lang="fa-IR" b="1" i="1" dirty="0">
                <a:solidFill>
                  <a:schemeClr val="tx1"/>
                </a:solidFill>
                <a:cs typeface="B Nazanin" panose="00000400000000000000" pitchFamily="2" charset="-78"/>
              </a:rPr>
              <a:t>مديران مياني :</a:t>
            </a:r>
            <a:r>
              <a:rPr lang="fa-IR" b="1" dirty="0">
                <a:solidFill>
                  <a:schemeClr val="tx1"/>
                </a:solidFill>
                <a:cs typeface="B Nazanin" panose="00000400000000000000" pitchFamily="2" charset="-78"/>
              </a:rPr>
              <a:t> </a:t>
            </a:r>
            <a:r>
              <a:rPr lang="fa-IR" dirty="0">
                <a:solidFill>
                  <a:schemeClr val="tx1"/>
                </a:solidFill>
                <a:cs typeface="B Nazanin" panose="00000400000000000000" pitchFamily="2" charset="-78"/>
              </a:rPr>
              <a:t>اين مديران به طور مستقيم به مديران رده بالا گزارش مي‌دهند و پل ارتباطي ميان مديران عالي و عملياّتي هستند.</a:t>
            </a:r>
            <a:endParaRPr lang="en-US" dirty="0">
              <a:solidFill>
                <a:schemeClr val="tx1"/>
              </a:solidFill>
              <a:cs typeface="B Nazanin" panose="00000400000000000000" pitchFamily="2" charset="-78"/>
            </a:endParaRPr>
          </a:p>
          <a:p>
            <a:pPr algn="justLow" rtl="1">
              <a:buFont typeface="Wingdings" panose="05000000000000000000" pitchFamily="2" charset="2"/>
              <a:buChar char="§"/>
            </a:pPr>
            <a:r>
              <a:rPr lang="fa-IR" b="1" i="1" dirty="0">
                <a:solidFill>
                  <a:schemeClr val="tx1"/>
                </a:solidFill>
                <a:cs typeface="B Nazanin" panose="00000400000000000000" pitchFamily="2" charset="-78"/>
              </a:rPr>
              <a:t>مديران عالي:</a:t>
            </a:r>
            <a:r>
              <a:rPr lang="fa-IR" b="1" dirty="0">
                <a:solidFill>
                  <a:schemeClr val="tx1"/>
                </a:solidFill>
                <a:cs typeface="B Nazanin" panose="00000400000000000000" pitchFamily="2" charset="-78"/>
              </a:rPr>
              <a:t> </a:t>
            </a:r>
            <a:r>
              <a:rPr lang="fa-IR" dirty="0">
                <a:solidFill>
                  <a:schemeClr val="tx1"/>
                </a:solidFill>
                <a:cs typeface="B Nazanin" panose="00000400000000000000" pitchFamily="2" charset="-78"/>
              </a:rPr>
              <a:t>گروه کوچکي از مديران را تشکيل مي‌دهند. واين مديران اهداف، خط</a:t>
            </a:r>
            <a:r>
              <a:rPr lang="ar-SA" dirty="0">
                <a:solidFill>
                  <a:schemeClr val="tx1"/>
                </a:solidFill>
                <a:cs typeface="B Nazanin" panose="00000400000000000000" pitchFamily="2" charset="-78"/>
              </a:rPr>
              <a:t>‌</a:t>
            </a:r>
            <a:r>
              <a:rPr lang="fa-IR" dirty="0">
                <a:solidFill>
                  <a:schemeClr val="tx1"/>
                </a:solidFill>
                <a:cs typeface="B Nazanin" panose="00000400000000000000" pitchFamily="2" charset="-78"/>
              </a:rPr>
              <a:t>مشي</a:t>
            </a:r>
            <a:r>
              <a:rPr lang="ar-SA" dirty="0">
                <a:solidFill>
                  <a:schemeClr val="tx1"/>
                </a:solidFill>
                <a:cs typeface="B Nazanin" panose="00000400000000000000" pitchFamily="2" charset="-78"/>
              </a:rPr>
              <a:t>‌</a:t>
            </a:r>
            <a:r>
              <a:rPr lang="fa-IR" dirty="0">
                <a:solidFill>
                  <a:schemeClr val="tx1"/>
                </a:solidFill>
                <a:cs typeface="B Nazanin" panose="00000400000000000000" pitchFamily="2" charset="-78"/>
              </a:rPr>
              <a:t>ها و راهبردهاي سازمان را تشکيل مي‌دهند.</a:t>
            </a:r>
            <a:endParaRPr lang="en-US" dirty="0">
              <a:solidFill>
                <a:schemeClr val="tx1"/>
              </a:solidFill>
              <a:cs typeface="B Nazanin" panose="00000400000000000000" pitchFamily="2" charset="-78"/>
            </a:endParaRPr>
          </a:p>
          <a:p>
            <a:pPr marL="0" indent="0" algn="justLow">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21E4FA26-3F7D-4BED-86D9-B8A974EA0E3E}"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57</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08337583"/>
      </p:ext>
    </p:extLst>
  </p:cSld>
  <p:clrMapOvr>
    <a:masterClrMapping/>
  </p:clrMapOvr>
  <mc:AlternateContent xmlns:mc="http://schemas.openxmlformats.org/markup-compatibility/2006" xmlns:p14="http://schemas.microsoft.com/office/powerpoint/2010/main">
    <mc:Choice Requires="p14">
      <p:transition spd="slow" p14:dur="2000" advTm="69315"/>
    </mc:Choice>
    <mc:Fallback xmlns="">
      <p:transition spd="slow" advTm="6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ar-SA" b="1" dirty="0">
                <a:solidFill>
                  <a:schemeClr val="tx1"/>
                </a:solidFill>
                <a:cs typeface="B Nazanin" panose="00000400000000000000" pitchFamily="2" charset="-78"/>
              </a:rPr>
              <a:t>مهارت‌هاي مورد نياز مديران</a:t>
            </a:r>
            <a:r>
              <a:rPr lang="en-US" dirty="0">
                <a:solidFill>
                  <a:schemeClr val="tx1"/>
                </a:solidFill>
                <a:cs typeface="B Nazanin" panose="00000400000000000000" pitchFamily="2" charset="-78"/>
              </a:rPr>
              <a:t>:</a:t>
            </a:r>
            <a:r>
              <a:rPr lang="en-US" b="1" i="1" dirty="0">
                <a:solidFill>
                  <a:schemeClr val="tx1"/>
                </a:solidFill>
                <a:cs typeface="B Nazanin" panose="00000400000000000000" pitchFamily="2" charset="-78"/>
              </a:rPr>
              <a:t/>
            </a:r>
            <a:br>
              <a:rPr lang="en-US" b="1" i="1"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ar-SA" dirty="0" smtClean="0">
                <a:solidFill>
                  <a:schemeClr val="tx1"/>
                </a:solidFill>
                <a:cs typeface="B Nazanin" panose="00000400000000000000" pitchFamily="2" charset="-78"/>
              </a:rPr>
              <a:t>مهارت‌های </a:t>
            </a:r>
            <a:r>
              <a:rPr lang="ar-SA" dirty="0">
                <a:solidFill>
                  <a:schemeClr val="tx1"/>
                </a:solidFill>
                <a:cs typeface="B Nazanin" panose="00000400000000000000" pitchFamily="2" charset="-78"/>
              </a:rPr>
              <a:t>مورد نیاز مدیران را می‌توان به صورت فنّی، انسانی و ادراکی طبقه‌بندی کرد. </a:t>
            </a:r>
            <a:endParaRPr lang="fa-IR" dirty="0" smtClean="0">
              <a:solidFill>
                <a:schemeClr val="tx1"/>
              </a:solidFill>
              <a:cs typeface="B Nazanin" panose="00000400000000000000" pitchFamily="2" charset="-78"/>
            </a:endParaRPr>
          </a:p>
          <a:p>
            <a:pPr marL="0" indent="0" algn="justLow" rtl="1">
              <a:buNone/>
            </a:pPr>
            <a:r>
              <a:rPr lang="ar-SA" dirty="0" smtClean="0">
                <a:solidFill>
                  <a:schemeClr val="tx1"/>
                </a:solidFill>
                <a:cs typeface="B Nazanin" panose="00000400000000000000" pitchFamily="2" charset="-78"/>
              </a:rPr>
              <a:t>منظور </a:t>
            </a:r>
            <a:r>
              <a:rPr lang="ar-SA" dirty="0">
                <a:solidFill>
                  <a:schemeClr val="tx1"/>
                </a:solidFill>
                <a:cs typeface="B Nazanin" panose="00000400000000000000" pitchFamily="2" charset="-78"/>
              </a:rPr>
              <a:t>از مهارت توانایی به کار بردن مؤثّر دانش و تجربه شخصی است. ضابطه اصلی مهارت داشتن، اقدام و عمل مؤثّر در شرایط متغیر است</a:t>
            </a:r>
            <a:r>
              <a:rPr lang="en-US" dirty="0">
                <a:solidFill>
                  <a:schemeClr val="tx1"/>
                </a:solidFill>
                <a:cs typeface="B Nazanin" panose="00000400000000000000" pitchFamily="2" charset="-78"/>
              </a:rPr>
              <a:t>.</a:t>
            </a:r>
          </a:p>
          <a:p>
            <a:pPr marL="0" indent="0" algn="justLow" rtl="1">
              <a:buNone/>
            </a:pPr>
            <a:r>
              <a:rPr lang="fa-IR" b="1" dirty="0">
                <a:solidFill>
                  <a:schemeClr val="tx1"/>
                </a:solidFill>
                <a:cs typeface="B Nazanin" panose="00000400000000000000" pitchFamily="2" charset="-78"/>
              </a:rPr>
              <a:t>1)مهارت‌هاي ادراکي</a:t>
            </a:r>
            <a:endParaRPr lang="en-US" b="1" dirty="0">
              <a:solidFill>
                <a:schemeClr val="tx1"/>
              </a:solidFill>
              <a:cs typeface="B Nazanin" panose="00000400000000000000" pitchFamily="2" charset="-78"/>
            </a:endParaRPr>
          </a:p>
          <a:p>
            <a:pPr marL="0" indent="0" algn="justLow" rtl="1">
              <a:buNone/>
            </a:pPr>
            <a:r>
              <a:rPr lang="fa-IR" b="1" dirty="0">
                <a:solidFill>
                  <a:schemeClr val="tx1"/>
                </a:solidFill>
                <a:cs typeface="B Nazanin" panose="00000400000000000000" pitchFamily="2" charset="-78"/>
              </a:rPr>
              <a:t>2)مهارت‌هاي انساني</a:t>
            </a:r>
            <a:endParaRPr lang="en-US" b="1" dirty="0">
              <a:solidFill>
                <a:schemeClr val="tx1"/>
              </a:solidFill>
              <a:cs typeface="B Nazanin" panose="00000400000000000000" pitchFamily="2" charset="-78"/>
            </a:endParaRPr>
          </a:p>
          <a:p>
            <a:pPr marL="0" indent="0" algn="justLow" rtl="1">
              <a:buNone/>
            </a:pPr>
            <a:r>
              <a:rPr lang="fa-IR" b="1" dirty="0">
                <a:solidFill>
                  <a:schemeClr val="tx1"/>
                </a:solidFill>
                <a:cs typeface="B Nazanin" panose="00000400000000000000" pitchFamily="2" charset="-78"/>
              </a:rPr>
              <a:t>3)مهارت‌هاي فني</a:t>
            </a:r>
            <a:endParaRPr lang="en-US" b="1" dirty="0">
              <a:solidFill>
                <a:schemeClr val="tx1"/>
              </a:solidFill>
              <a:cs typeface="B Nazanin" panose="00000400000000000000" pitchFamily="2" charset="-78"/>
            </a:endParaRPr>
          </a:p>
          <a:p>
            <a:pPr marL="0" indent="0" algn="justLow">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859E78FF-7D64-4E38-AF29-3DEF0037953D}"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58</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31199214"/>
      </p:ext>
    </p:extLst>
  </p:cSld>
  <p:clrMapOvr>
    <a:masterClrMapping/>
  </p:clrMapOvr>
  <mc:AlternateContent xmlns:mc="http://schemas.openxmlformats.org/markup-compatibility/2006" xmlns:p14="http://schemas.microsoft.com/office/powerpoint/2010/main">
    <mc:Choice Requires="p14">
      <p:transition spd="slow" p14:dur="2000" advTm="51321"/>
    </mc:Choice>
    <mc:Fallback xmlns="">
      <p:transition spd="slow" advTm="51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مهارت فنّی</a:t>
            </a:r>
            <a:r>
              <a:rPr lang="ar-SA" dirty="0">
                <a:solidFill>
                  <a:schemeClr val="tx1"/>
                </a:solidFill>
                <a:cs typeface="B Nazanin" panose="00000400000000000000" pitchFamily="2" charset="-78"/>
              </a:rPr>
              <a:t> </a:t>
            </a:r>
            <a:endParaRPr lang="en-US" dirty="0">
              <a:solidFill>
                <a:schemeClr val="tx1"/>
              </a:solidFill>
            </a:endParaRPr>
          </a:p>
        </p:txBody>
      </p:sp>
      <p:sp>
        <p:nvSpPr>
          <p:cNvPr id="3" name="Content Placeholder 2"/>
          <p:cNvSpPr>
            <a:spLocks noGrp="1"/>
          </p:cNvSpPr>
          <p:nvPr>
            <p:ph idx="1"/>
          </p:nvPr>
        </p:nvSpPr>
        <p:spPr/>
        <p:txBody>
          <a:bodyPr/>
          <a:lstStyle/>
          <a:p>
            <a:pPr marL="0" lvl="0" indent="0" algn="justLow" rtl="1">
              <a:buNone/>
            </a:pPr>
            <a:r>
              <a:rPr lang="ar-SA" dirty="0" smtClean="0">
                <a:cs typeface="B Nazanin" panose="00000400000000000000" pitchFamily="2" charset="-78"/>
              </a:rPr>
              <a:t>یعنی </a:t>
            </a:r>
            <a:r>
              <a:rPr lang="ar-SA" dirty="0">
                <a:cs typeface="B Nazanin" panose="00000400000000000000" pitchFamily="2" charset="-78"/>
              </a:rPr>
              <a:t>دانایی و توانایی در انجام دادن وظایف خاص که لازمه آن ورزیدگی در کاربرد فنون و ابزار ویژه و شایستگی عملی در رفتار و فعّالیّت است. </a:t>
            </a:r>
            <a:endParaRPr lang="fa-IR" dirty="0" smtClean="0">
              <a:cs typeface="B Nazanin" panose="00000400000000000000" pitchFamily="2" charset="-78"/>
            </a:endParaRPr>
          </a:p>
          <a:p>
            <a:pPr marL="0" lvl="0" indent="0" algn="justLow" rtl="1">
              <a:buNone/>
            </a:pPr>
            <a:r>
              <a:rPr lang="ar-SA" dirty="0" smtClean="0">
                <a:cs typeface="B Nazanin" panose="00000400000000000000" pitchFamily="2" charset="-78"/>
              </a:rPr>
              <a:t>مهارت‌های </a:t>
            </a:r>
            <a:r>
              <a:rPr lang="ar-SA" dirty="0">
                <a:cs typeface="B Nazanin" panose="00000400000000000000" pitchFamily="2" charset="-78"/>
              </a:rPr>
              <a:t>فنّی از طریق تحصیل، کارورزی و تجربه حاصل می‌شوند. مدیران معمولاً این مهارت‌ها را طیّ دوره‌های آموزشی یا کارآموزی فرا می‌گیرند نظیر دانش، فنون و روش‌های برنامه‌ریزی،‌ بودجه‌بندی، کنترل، حسابداری، امور مالی، کارگزینی کارپردازی و غیره ویژگی بارز مهارت، فنّی آن است که به بالاترین درجه شایستگی و خبرگی در آن می‌توان دست یافت زیرا این نوع مهارت دقیق، مشخّص، دارای ضوابط عینی و قابل اندازه‌گیری است. از این رو، کنترل و ارزشیابی آن، هم در جریان آموزش و هم در مرحله کاربرد و عمل آسان است. مهارت‌های فنّی مورد نیاز مدیران آموزشی،‌ ارزشیابی آموزشی،‌ راهنمایی آموزشی، فنون و روش‌های تدریس و فنون اداری و مالی آموزش و پرورش است. مدیر آموزشی برای انجام وظایف خاصّی که دارد باید از مهارت‌های فنّی کافی برخوردار باشد</a:t>
            </a:r>
            <a:r>
              <a:rPr lang="en-US" dirty="0">
                <a:cs typeface="B Nazanin" panose="00000400000000000000" pitchFamily="2" charset="-78"/>
              </a:rPr>
              <a:t>.</a:t>
            </a:r>
          </a:p>
          <a:p>
            <a:pPr marL="0" indent="0" algn="justLow">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61F68A87-1E5E-4A20-8393-0443AE116951}"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59</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38305901"/>
      </p:ext>
    </p:extLst>
  </p:cSld>
  <p:clrMapOvr>
    <a:masterClrMapping/>
  </p:clrMapOvr>
  <mc:AlternateContent xmlns:mc="http://schemas.openxmlformats.org/markup-compatibility/2006" xmlns:p14="http://schemas.microsoft.com/office/powerpoint/2010/main">
    <mc:Choice Requires="p14">
      <p:transition spd="slow" p14:dur="2000" advTm="23627"/>
    </mc:Choice>
    <mc:Fallback xmlns="">
      <p:transition spd="slow" advTm="23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تع</a:t>
            </a:r>
            <a:r>
              <a:rPr lang="fa-IR" b="1" dirty="0">
                <a:solidFill>
                  <a:schemeClr val="tx1"/>
                </a:solidFill>
                <a:cs typeface="B Nazanin" panose="00000400000000000000" pitchFamily="2" charset="-78"/>
              </a:rPr>
              <a:t>ا</a:t>
            </a:r>
            <a:r>
              <a:rPr lang="ar-SA" b="1" dirty="0">
                <a:solidFill>
                  <a:schemeClr val="tx1"/>
                </a:solidFill>
                <a:cs typeface="B Nazanin" panose="00000400000000000000" pitchFamily="2" charset="-78"/>
              </a:rPr>
              <a:t>ريف ديگر سازمان :</a:t>
            </a:r>
            <a:r>
              <a:rPr lang="en-US" dirty="0">
                <a:cs typeface="B Nazanin" panose="00000400000000000000" pitchFamily="2" charset="-78"/>
              </a:rPr>
              <a:t/>
            </a:r>
            <a:br>
              <a:rPr lang="en-US" dirty="0">
                <a:cs typeface="B Nazanin" panose="00000400000000000000" pitchFamily="2" charset="-78"/>
              </a:rPr>
            </a:br>
            <a:endParaRPr lang="en-US" dirty="0"/>
          </a:p>
        </p:txBody>
      </p:sp>
      <p:sp>
        <p:nvSpPr>
          <p:cNvPr id="3" name="Content Placeholder 2"/>
          <p:cNvSpPr>
            <a:spLocks noGrp="1"/>
          </p:cNvSpPr>
          <p:nvPr>
            <p:ph idx="1"/>
          </p:nvPr>
        </p:nvSpPr>
        <p:spPr>
          <a:xfrm>
            <a:off x="677334" y="2091578"/>
            <a:ext cx="8596668" cy="3880773"/>
          </a:xfrm>
        </p:spPr>
        <p:txBody>
          <a:bodyPr/>
          <a:lstStyle/>
          <a:p>
            <a:pPr marL="0" indent="0" algn="r" rtl="1">
              <a:buNone/>
            </a:pPr>
            <a:r>
              <a:rPr lang="ar-SA" dirty="0">
                <a:cs typeface="B Nazanin" panose="00000400000000000000" pitchFamily="2" charset="-78"/>
              </a:rPr>
              <a:t> سازمان پدیده‌ای اجتماعي به شمار می‌آید که به‌طور آگاهانه هماهنگ شده و داراي حدود و ثغور نسبتاً مشخّصي بوده و براي تحقّق هدف يا اهدافي بر اساس يک سلسله مباني دائمي فعّالیّت می‌کند.</a:t>
            </a:r>
            <a:endParaRPr lang="en-US" dirty="0">
              <a:cs typeface="B Nazanin" panose="00000400000000000000" pitchFamily="2" charset="-78"/>
            </a:endParaRPr>
          </a:p>
          <a:p>
            <a:pPr marL="0" indent="0" algn="r" rtl="1">
              <a:buNone/>
            </a:pPr>
            <a:r>
              <a:rPr lang="ar-SA" dirty="0">
                <a:cs typeface="B Nazanin" panose="00000400000000000000" pitchFamily="2" charset="-78"/>
              </a:rPr>
              <a:t>سازمان هنگامي پديد می‌آید که افرادي باشند که :</a:t>
            </a:r>
            <a:endParaRPr lang="en-US" dirty="0">
              <a:cs typeface="B Nazanin" panose="00000400000000000000" pitchFamily="2" charset="-78"/>
            </a:endParaRPr>
          </a:p>
          <a:p>
            <a:pPr marL="0" indent="0" algn="r" rtl="1">
              <a:buNone/>
            </a:pPr>
            <a:r>
              <a:rPr lang="ar-SA" dirty="0">
                <a:cs typeface="B Nazanin" panose="00000400000000000000" pitchFamily="2" charset="-78"/>
              </a:rPr>
              <a:t> </a:t>
            </a:r>
            <a:r>
              <a:rPr lang="ar-SA" b="1" dirty="0">
                <a:cs typeface="B Nazanin" panose="00000400000000000000" pitchFamily="2" charset="-78"/>
              </a:rPr>
              <a:t>1- هدف مشترکي داشته باشند.</a:t>
            </a:r>
            <a:endParaRPr lang="en-US" b="1" dirty="0">
              <a:cs typeface="B Nazanin" panose="00000400000000000000" pitchFamily="2" charset="-78"/>
            </a:endParaRPr>
          </a:p>
          <a:p>
            <a:pPr marL="0" indent="0" algn="r" rtl="1">
              <a:buNone/>
            </a:pPr>
            <a:r>
              <a:rPr lang="ar-SA" b="1" dirty="0">
                <a:cs typeface="B Nazanin" panose="00000400000000000000" pitchFamily="2" charset="-78"/>
              </a:rPr>
              <a:t> 2- بتوانند با يکديگر ارتباط برقرار کنند.</a:t>
            </a:r>
            <a:endParaRPr lang="en-US" b="1" dirty="0">
              <a:cs typeface="B Nazanin" panose="00000400000000000000" pitchFamily="2" charset="-78"/>
            </a:endParaRPr>
          </a:p>
          <a:p>
            <a:pPr marL="0" indent="0" algn="r" rtl="1">
              <a:buNone/>
            </a:pPr>
            <a:r>
              <a:rPr lang="ar-SA" b="1" dirty="0">
                <a:cs typeface="B Nazanin" panose="00000400000000000000" pitchFamily="2" charset="-78"/>
              </a:rPr>
              <a:t>3- مايل باشند که براي نيل به هدف همکاري نمايند.</a:t>
            </a:r>
            <a:endParaRPr lang="en-US" b="1" dirty="0">
              <a:cs typeface="B Nazanin" panose="00000400000000000000" pitchFamily="2" charset="-78"/>
            </a:endParaRPr>
          </a:p>
          <a:p>
            <a:pPr marL="0" indent="0" algn="r" rtl="1">
              <a:buNone/>
            </a:pPr>
            <a:r>
              <a:rPr lang="ar-SA" dirty="0">
                <a:cs typeface="B Nazanin" panose="00000400000000000000" pitchFamily="2" charset="-78"/>
              </a:rPr>
              <a:t> بنابراين هدف يا فعّالیّتي که تحقّق آن خارج از توان فردي و مستلزم همکاري افراد انساني باشد نياز به سازمان را به وجود می‌آورد. </a:t>
            </a: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7859597A-8DF4-4501-8CAB-C33E358CA11D}"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04938371"/>
      </p:ext>
    </p:extLst>
  </p:cSld>
  <p:clrMapOvr>
    <a:masterClrMapping/>
  </p:clrMapOvr>
  <mc:AlternateContent xmlns:mc="http://schemas.openxmlformats.org/markup-compatibility/2006" xmlns:p14="http://schemas.microsoft.com/office/powerpoint/2010/main">
    <mc:Choice Requires="p14">
      <p:transition spd="slow" p14:dur="2000" advTm="57908"/>
    </mc:Choice>
    <mc:Fallback xmlns="">
      <p:transition spd="slow" advTm="57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مهارت انسانی</a:t>
            </a:r>
            <a:r>
              <a:rPr lang="ar-SA" dirty="0">
                <a:solidFill>
                  <a:schemeClr val="tx1"/>
                </a:solidFill>
                <a:cs typeface="B Nazanin" panose="00000400000000000000" pitchFamily="2" charset="-78"/>
              </a:rPr>
              <a:t> </a:t>
            </a:r>
            <a:endParaRPr lang="en-US" dirty="0">
              <a:solidFill>
                <a:schemeClr val="tx1"/>
              </a:solidFill>
            </a:endParaRPr>
          </a:p>
        </p:txBody>
      </p:sp>
      <p:sp>
        <p:nvSpPr>
          <p:cNvPr id="3" name="Content Placeholder 2"/>
          <p:cNvSpPr>
            <a:spLocks noGrp="1"/>
          </p:cNvSpPr>
          <p:nvPr>
            <p:ph idx="1"/>
          </p:nvPr>
        </p:nvSpPr>
        <p:spPr/>
        <p:txBody>
          <a:bodyPr/>
          <a:lstStyle/>
          <a:p>
            <a:pPr marL="0" lvl="0" indent="0" algn="justLow" rtl="1">
              <a:buNone/>
            </a:pPr>
            <a:r>
              <a:rPr lang="ar-SA" dirty="0" smtClean="0">
                <a:cs typeface="B Nazanin" panose="00000400000000000000" pitchFamily="2" charset="-78"/>
              </a:rPr>
              <a:t>یعنی </a:t>
            </a:r>
            <a:r>
              <a:rPr lang="ar-SA" dirty="0">
                <a:cs typeface="B Nazanin" panose="00000400000000000000" pitchFamily="2" charset="-78"/>
              </a:rPr>
              <a:t>داشتن توانایی و قدرت تشخیص در زمینه ایجاد محیط تفاهم و همکاری و انجام دادن </a:t>
            </a:r>
            <a:r>
              <a:rPr lang="ar-SA" b="1" dirty="0">
                <a:cs typeface="B Nazanin" panose="00000400000000000000" pitchFamily="2" charset="-78"/>
              </a:rPr>
              <a:t>کار به وسیله دیگران</a:t>
            </a:r>
            <a:r>
              <a:rPr lang="ar-SA" dirty="0">
                <a:cs typeface="B Nazanin" panose="00000400000000000000" pitchFamily="2" charset="-78"/>
              </a:rPr>
              <a:t>، فعّالیّت مؤثّر به عنوان عضو گروه، درک انگیزه‌های افراد و تأثیرگذاری بر رفتار آنان. </a:t>
            </a:r>
            <a:endParaRPr lang="en-US" dirty="0">
              <a:cs typeface="B Nazanin" panose="00000400000000000000" pitchFamily="2" charset="-78"/>
            </a:endParaRPr>
          </a:p>
          <a:p>
            <a:pPr algn="justLow" rtl="1"/>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66B852CB-4E06-410D-8230-446A95515DB7}"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60</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195213"/>
      </p:ext>
    </p:extLst>
  </p:cSld>
  <p:clrMapOvr>
    <a:masterClrMapping/>
  </p:clrMapOvr>
  <mc:AlternateContent xmlns:mc="http://schemas.openxmlformats.org/markup-compatibility/2006" xmlns:p14="http://schemas.microsoft.com/office/powerpoint/2010/main">
    <mc:Choice Requires="p14">
      <p:transition spd="slow" p14:dur="2000" advTm="10248"/>
    </mc:Choice>
    <mc:Fallback xmlns="">
      <p:transition spd="slow" advTm="10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مهارت ادراکی</a:t>
            </a:r>
            <a:r>
              <a:rPr lang="ar-SA" dirty="0">
                <a:solidFill>
                  <a:schemeClr val="tx1"/>
                </a:solidFill>
                <a:cs typeface="B Nazanin" panose="00000400000000000000" pitchFamily="2" charset="-78"/>
              </a:rPr>
              <a:t> </a:t>
            </a:r>
            <a:endParaRPr lang="en-US" dirty="0">
              <a:solidFill>
                <a:schemeClr val="tx1"/>
              </a:solidFill>
            </a:endParaRPr>
          </a:p>
        </p:txBody>
      </p:sp>
      <p:sp>
        <p:nvSpPr>
          <p:cNvPr id="3" name="Content Placeholder 2"/>
          <p:cNvSpPr>
            <a:spLocks noGrp="1"/>
          </p:cNvSpPr>
          <p:nvPr>
            <p:ph idx="1"/>
          </p:nvPr>
        </p:nvSpPr>
        <p:spPr/>
        <p:txBody>
          <a:bodyPr/>
          <a:lstStyle/>
          <a:p>
            <a:pPr marL="0" lvl="0" indent="0" algn="justLow" rtl="1">
              <a:buNone/>
            </a:pPr>
            <a:r>
              <a:rPr lang="ar-SA" dirty="0" smtClean="0">
                <a:cs typeface="B Nazanin" panose="00000400000000000000" pitchFamily="2" charset="-78"/>
              </a:rPr>
              <a:t>یعنی </a:t>
            </a:r>
            <a:r>
              <a:rPr lang="ar-SA" dirty="0">
                <a:cs typeface="B Nazanin" panose="00000400000000000000" pitchFamily="2" charset="-78"/>
              </a:rPr>
              <a:t>توانایی درک پیچیدگی‌های کل سازمان و تصور همه عناصر و اجزای تشکیل‌دهنده کار و فعّالیّت سازمانی به صورت یک کل واحد (سیستم) به عبارت دیگر، توانایی درک و تشخیص اینکه کارکردهای گوناگون سازمان به یکدیگر وابسته بوده تغییر در هر یک از بخش‌ها، الزاماً بخش‌های دیگر را تحت تأثیر قرار می‌دهد. </a:t>
            </a:r>
            <a:endParaRPr lang="fa-IR" dirty="0" smtClean="0">
              <a:cs typeface="B Nazanin" panose="00000400000000000000" pitchFamily="2" charset="-78"/>
            </a:endParaRPr>
          </a:p>
          <a:p>
            <a:pPr marL="0" lvl="0" indent="0" algn="justLow" rtl="1">
              <a:buNone/>
            </a:pPr>
            <a:r>
              <a:rPr lang="ar-SA" dirty="0" smtClean="0">
                <a:cs typeface="B Nazanin" panose="00000400000000000000" pitchFamily="2" charset="-78"/>
              </a:rPr>
              <a:t>آگاهی </a:t>
            </a:r>
            <a:r>
              <a:rPr lang="ar-SA" dirty="0">
                <a:cs typeface="B Nazanin" panose="00000400000000000000" pitchFamily="2" charset="-78"/>
              </a:rPr>
              <a:t>از این روابط و شناخت اجزاء و عناصر مهم در موقعیّت‌های مختلف، مدیر را قادر می‌سازد که به طریقی تصمیم‌گیری یا اقدام کند که موجبات اثربخشی سازمان و رضایت کارکنان آن را فراهم نماید</a:t>
            </a:r>
            <a:r>
              <a:rPr lang="en-US" dirty="0">
                <a:cs typeface="B Nazanin" panose="00000400000000000000" pitchFamily="2" charset="-78"/>
              </a:rPr>
              <a:t>.</a:t>
            </a:r>
          </a:p>
          <a:p>
            <a:pPr algn="justLow" rtl="1"/>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AA122B3D-2E42-4E76-8773-DF6B20E13D8D}"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61</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4729544"/>
      </p:ext>
    </p:extLst>
  </p:cSld>
  <p:clrMapOvr>
    <a:masterClrMapping/>
  </p:clrMapOvr>
  <mc:AlternateContent xmlns:mc="http://schemas.openxmlformats.org/markup-compatibility/2006" xmlns:p14="http://schemas.microsoft.com/office/powerpoint/2010/main">
    <mc:Choice Requires="p14">
      <p:transition spd="slow" p14:dur="2000" advTm="5227"/>
    </mc:Choice>
    <mc:Fallback xmlns="">
      <p:transition spd="slow" advTm="5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52732"/>
            <a:ext cx="8596668" cy="1320800"/>
          </a:xfrm>
        </p:spPr>
        <p:txBody>
          <a:bodyPr/>
          <a:lstStyle/>
          <a:p>
            <a:pPr algn="ctr"/>
            <a:r>
              <a:rPr lang="fa-IR" b="1" dirty="0">
                <a:solidFill>
                  <a:schemeClr val="tx1"/>
                </a:solidFill>
                <a:cs typeface="B Nazanin" panose="00000400000000000000" pitchFamily="2" charset="-78"/>
              </a:rPr>
              <a:t>جلسه </a:t>
            </a:r>
            <a:r>
              <a:rPr lang="fa-IR" b="1" dirty="0" smtClean="0">
                <a:solidFill>
                  <a:schemeClr val="tx1"/>
                </a:solidFill>
                <a:cs typeface="B Nazanin" panose="00000400000000000000" pitchFamily="2" charset="-78"/>
              </a:rPr>
              <a:t>دوازدهم</a:t>
            </a:r>
            <a:endParaRPr lang="en-US" dirty="0"/>
          </a:p>
        </p:txBody>
      </p:sp>
      <p:sp>
        <p:nvSpPr>
          <p:cNvPr id="3" name="Content Placeholder 2"/>
          <p:cNvSpPr>
            <a:spLocks noGrp="1"/>
          </p:cNvSpPr>
          <p:nvPr>
            <p:ph idx="1"/>
          </p:nvPr>
        </p:nvSpPr>
        <p:spPr/>
        <p:txBody>
          <a:bodyPr>
            <a:normAutofit/>
          </a:bodyPr>
          <a:lstStyle/>
          <a:p>
            <a:pPr algn="r" rtl="1"/>
            <a:r>
              <a:rPr lang="fa-IR" sz="2500" b="1" dirty="0" smtClean="0">
                <a:cs typeface="B Nazanin" panose="00000400000000000000" pitchFamily="2" charset="-78"/>
              </a:rPr>
              <a:t>انواع نظریه های مدیریتی</a:t>
            </a:r>
          </a:p>
          <a:p>
            <a:pPr algn="r" rtl="1"/>
            <a:r>
              <a:rPr lang="fa-IR" sz="2500" b="1" dirty="0" smtClean="0">
                <a:cs typeface="B Nazanin" panose="00000400000000000000" pitchFamily="2" charset="-78"/>
              </a:rPr>
              <a:t>مکتب کلاسیک</a:t>
            </a:r>
          </a:p>
          <a:p>
            <a:pPr algn="r" rtl="1"/>
            <a:r>
              <a:rPr lang="fa-IR" sz="2500" b="1" dirty="0" smtClean="0">
                <a:cs typeface="B Nazanin" panose="00000400000000000000" pitchFamily="2" charset="-78"/>
              </a:rPr>
              <a:t>نظریه مدیریت اداری</a:t>
            </a:r>
          </a:p>
          <a:p>
            <a:pPr algn="r" rtl="1"/>
            <a:r>
              <a:rPr lang="fa-IR" sz="2500" b="1" dirty="0" smtClean="0">
                <a:cs typeface="B Nazanin" panose="00000400000000000000" pitchFamily="2" charset="-78"/>
              </a:rPr>
              <a:t>اصول مدیریت فایول </a:t>
            </a:r>
          </a:p>
          <a:p>
            <a:pPr algn="r" rtl="1"/>
            <a:endParaRPr lang="en-US" sz="2500" b="1" dirty="0">
              <a:cs typeface="B Nazanin" panose="00000400000000000000" pitchFamily="2" charset="-78"/>
            </a:endParaRPr>
          </a:p>
        </p:txBody>
      </p:sp>
      <p:sp>
        <p:nvSpPr>
          <p:cNvPr id="4" name="Date Placeholder 3"/>
          <p:cNvSpPr>
            <a:spLocks noGrp="1"/>
          </p:cNvSpPr>
          <p:nvPr>
            <p:ph type="dt" sz="half" idx="10"/>
          </p:nvPr>
        </p:nvSpPr>
        <p:spPr/>
        <p:txBody>
          <a:bodyPr/>
          <a:lstStyle/>
          <a:p>
            <a:fld id="{AADAD966-FFD3-4035-8C43-DBA73CE83BA0}"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62</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29968088"/>
      </p:ext>
    </p:extLst>
  </p:cSld>
  <p:clrMapOvr>
    <a:masterClrMapping/>
  </p:clrMapOvr>
  <mc:AlternateContent xmlns:mc="http://schemas.openxmlformats.org/markup-compatibility/2006" xmlns:p14="http://schemas.microsoft.com/office/powerpoint/2010/main">
    <mc:Choice Requires="p14">
      <p:transition spd="slow" p14:dur="2000" advTm="15520"/>
    </mc:Choice>
    <mc:Fallback xmlns="">
      <p:transition spd="slow" advTm="1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طبقه بندی رایج نظریه‌های مدیریت :</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fa-IR" dirty="0" smtClean="0">
                <a:solidFill>
                  <a:schemeClr val="tx1"/>
                </a:solidFill>
                <a:cs typeface="B Nazanin" panose="00000400000000000000" pitchFamily="2" charset="-78"/>
              </a:rPr>
              <a:t>دانشمندان </a:t>
            </a:r>
            <a:r>
              <a:rPr lang="fa-IR" dirty="0">
                <a:solidFill>
                  <a:schemeClr val="tx1"/>
                </a:solidFill>
                <a:cs typeface="B Nazanin" panose="00000400000000000000" pitchFamily="2" charset="-78"/>
              </a:rPr>
              <a:t>و نویسندگان مدیریت ، نظریه‌ها و مفاهیم مدیریت را به طرق مختلف بیان نمودند . بعضی‌ها این مفاهیم را در قالب « نظریه‌ها» برخی در قالب « مکتب » و برخی تحت عنوان « رویکرد » و یا ترکیبی از این موارد مطرح کردند .</a:t>
            </a:r>
            <a:endParaRPr lang="en-US" dirty="0">
              <a:solidFill>
                <a:schemeClr val="tx1"/>
              </a:solidFill>
              <a:cs typeface="B Nazanin" panose="00000400000000000000" pitchFamily="2" charset="-78"/>
            </a:endParaRPr>
          </a:p>
          <a:p>
            <a:pPr marL="0" indent="0" algn="justLow" rtl="1">
              <a:buNone/>
            </a:pPr>
            <a:r>
              <a:rPr lang="fa-IR" dirty="0">
                <a:solidFill>
                  <a:schemeClr val="tx1"/>
                </a:solidFill>
                <a:cs typeface="B Nazanin" panose="00000400000000000000" pitchFamily="2" charset="-78"/>
              </a:rPr>
              <a:t>بر اساس سر فصل‌های این دوره ، تقسیم بندی نظریه‌های مدیریت به شرح ذیل دنبال می‌گردد : </a:t>
            </a:r>
            <a:endParaRPr lang="en-US" dirty="0">
              <a:solidFill>
                <a:schemeClr val="tx1"/>
              </a:solidFill>
              <a:cs typeface="B Nazanin" panose="00000400000000000000" pitchFamily="2" charset="-78"/>
            </a:endParaRPr>
          </a:p>
          <a:p>
            <a:pPr algn="justLow" rtl="1"/>
            <a:r>
              <a:rPr lang="fa-IR" b="1" dirty="0">
                <a:solidFill>
                  <a:schemeClr val="tx1"/>
                </a:solidFill>
                <a:cs typeface="B Nazanin" panose="00000400000000000000" pitchFamily="2" charset="-78"/>
              </a:rPr>
              <a:t>مکتب کلاسیک ( سنّتی ) </a:t>
            </a:r>
            <a:endParaRPr lang="en-US" b="1" dirty="0">
              <a:solidFill>
                <a:schemeClr val="tx1"/>
              </a:solidFill>
              <a:cs typeface="B Nazanin" panose="00000400000000000000" pitchFamily="2" charset="-78"/>
            </a:endParaRPr>
          </a:p>
          <a:p>
            <a:pPr algn="justLow" rtl="1"/>
            <a:r>
              <a:rPr lang="fa-IR" b="1" dirty="0">
                <a:solidFill>
                  <a:schemeClr val="tx1"/>
                </a:solidFill>
                <a:cs typeface="B Nazanin" panose="00000400000000000000" pitchFamily="2" charset="-78"/>
              </a:rPr>
              <a:t>مکتب نئو کلاسیک </a:t>
            </a:r>
            <a:endParaRPr lang="en-US" b="1" dirty="0">
              <a:solidFill>
                <a:schemeClr val="tx1"/>
              </a:solidFill>
              <a:cs typeface="B Nazanin" panose="00000400000000000000" pitchFamily="2" charset="-78"/>
            </a:endParaRPr>
          </a:p>
          <a:p>
            <a:pPr algn="justLow" rtl="1"/>
            <a:r>
              <a:rPr lang="fa-IR" b="1" dirty="0">
                <a:solidFill>
                  <a:schemeClr val="tx1"/>
                </a:solidFill>
                <a:cs typeface="B Nazanin" panose="00000400000000000000" pitchFamily="2" charset="-78"/>
              </a:rPr>
              <a:t>مکتب سیستمی </a:t>
            </a:r>
            <a:endParaRPr lang="en-US" b="1" dirty="0">
              <a:solidFill>
                <a:schemeClr val="tx1"/>
              </a:solidFill>
              <a:cs typeface="B Nazanin" panose="00000400000000000000" pitchFamily="2" charset="-78"/>
            </a:endParaRPr>
          </a:p>
          <a:p>
            <a:pPr algn="justLow" rtl="1"/>
            <a:r>
              <a:rPr lang="fa-IR" b="1" dirty="0">
                <a:solidFill>
                  <a:schemeClr val="tx1"/>
                </a:solidFill>
                <a:cs typeface="B Nazanin" panose="00000400000000000000" pitchFamily="2" charset="-78"/>
              </a:rPr>
              <a:t>مکتب اقتضایی </a:t>
            </a:r>
            <a:endParaRPr lang="en-US" b="1"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FA16BEA4-8D07-431B-8A4B-83BA2947DF2C}"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63</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66419823"/>
      </p:ext>
    </p:extLst>
  </p:cSld>
  <p:clrMapOvr>
    <a:masterClrMapping/>
  </p:clrMapOvr>
  <mc:AlternateContent xmlns:mc="http://schemas.openxmlformats.org/markup-compatibility/2006" xmlns:p14="http://schemas.microsoft.com/office/powerpoint/2010/main">
    <mc:Choice Requires="p14">
      <p:transition spd="slow" p14:dur="2000" advTm="50424"/>
    </mc:Choice>
    <mc:Fallback xmlns="">
      <p:transition spd="slow" advTm="50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chemeClr val="tx1"/>
                </a:solidFill>
                <a:cs typeface="B Nazanin" panose="00000400000000000000" pitchFamily="2" charset="-78"/>
              </a:rPr>
              <a:t> </a:t>
            </a:r>
            <a:r>
              <a:rPr lang="fa-IR" b="1" dirty="0">
                <a:solidFill>
                  <a:schemeClr val="tx1"/>
                </a:solidFill>
                <a:cs typeface="B Nazanin" panose="00000400000000000000" pitchFamily="2" charset="-78"/>
              </a:rPr>
              <a:t>مکتب کلاسیک ( سنّتی ) : </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b="1" dirty="0"/>
          </a:p>
        </p:txBody>
      </p:sp>
      <p:sp>
        <p:nvSpPr>
          <p:cNvPr id="3" name="Content Placeholder 2"/>
          <p:cNvSpPr>
            <a:spLocks noGrp="1"/>
          </p:cNvSpPr>
          <p:nvPr>
            <p:ph idx="1"/>
          </p:nvPr>
        </p:nvSpPr>
        <p:spPr/>
        <p:txBody>
          <a:bodyPr>
            <a:normAutofit lnSpcReduction="10000"/>
          </a:bodyPr>
          <a:lstStyle/>
          <a:p>
            <a:pPr marL="0" indent="0" algn="justLow" rtl="1">
              <a:buNone/>
            </a:pPr>
            <a:r>
              <a:rPr lang="fa-IR" dirty="0" smtClean="0">
                <a:solidFill>
                  <a:schemeClr val="tx1"/>
                </a:solidFill>
                <a:cs typeface="B Nazanin" panose="00000400000000000000" pitchFamily="2" charset="-78"/>
              </a:rPr>
              <a:t>الف </a:t>
            </a:r>
            <a:r>
              <a:rPr lang="fa-IR" dirty="0">
                <a:solidFill>
                  <a:schemeClr val="tx1"/>
                </a:solidFill>
                <a:cs typeface="B Nazanin" panose="00000400000000000000" pitchFamily="2" charset="-78"/>
              </a:rPr>
              <a:t>– نظریه مدیریت علمی « فردریک تیلور » </a:t>
            </a:r>
            <a:endParaRPr lang="en-US" dirty="0">
              <a:solidFill>
                <a:schemeClr val="tx1"/>
              </a:solidFill>
              <a:cs typeface="B Nazanin" panose="00000400000000000000" pitchFamily="2" charset="-78"/>
            </a:endParaRPr>
          </a:p>
          <a:p>
            <a:pPr marL="0" indent="0" algn="justLow" rtl="1">
              <a:buNone/>
            </a:pPr>
            <a:r>
              <a:rPr lang="fa-IR" dirty="0">
                <a:solidFill>
                  <a:schemeClr val="tx1"/>
                </a:solidFill>
                <a:cs typeface="B Nazanin" panose="00000400000000000000" pitchFamily="2" charset="-78"/>
              </a:rPr>
              <a:t>ب  - نظریه مدیریت اداری « هنری فایول » </a:t>
            </a:r>
            <a:endParaRPr lang="en-US" dirty="0">
              <a:solidFill>
                <a:schemeClr val="tx1"/>
              </a:solidFill>
              <a:cs typeface="B Nazanin" panose="00000400000000000000" pitchFamily="2" charset="-78"/>
            </a:endParaRPr>
          </a:p>
          <a:p>
            <a:pPr marL="0" indent="0" algn="justLow" rtl="1">
              <a:buNone/>
            </a:pPr>
            <a:r>
              <a:rPr lang="fa-IR" dirty="0">
                <a:solidFill>
                  <a:schemeClr val="tx1"/>
                </a:solidFill>
                <a:cs typeface="B Nazanin" panose="00000400000000000000" pitchFamily="2" charset="-78"/>
              </a:rPr>
              <a:t>ج – نظریه مدیریت بروکراسی « ماکس وبر »</a:t>
            </a:r>
            <a:endParaRPr lang="en-US" dirty="0">
              <a:solidFill>
                <a:schemeClr val="tx1"/>
              </a:solidFill>
              <a:cs typeface="B Nazanin" panose="00000400000000000000" pitchFamily="2" charset="-78"/>
            </a:endParaRPr>
          </a:p>
          <a:p>
            <a:pPr marL="0" indent="0" algn="justLow" rtl="1">
              <a:buNone/>
            </a:pPr>
            <a:r>
              <a:rPr lang="fa-IR" dirty="0">
                <a:solidFill>
                  <a:schemeClr val="tx1"/>
                </a:solidFill>
                <a:cs typeface="B Nazanin" panose="00000400000000000000" pitchFamily="2" charset="-78"/>
              </a:rPr>
              <a:t> </a:t>
            </a:r>
            <a:endParaRPr lang="en-US" dirty="0">
              <a:solidFill>
                <a:schemeClr val="tx1"/>
              </a:solidFill>
              <a:cs typeface="B Nazanin" panose="00000400000000000000" pitchFamily="2" charset="-78"/>
            </a:endParaRPr>
          </a:p>
          <a:p>
            <a:pPr marL="0" indent="0" algn="justLow" rtl="1">
              <a:buNone/>
            </a:pPr>
            <a:r>
              <a:rPr lang="fa-IR" b="1" dirty="0">
                <a:solidFill>
                  <a:schemeClr val="tx1"/>
                </a:solidFill>
                <a:cs typeface="B Nazanin" panose="00000400000000000000" pitchFamily="2" charset="-78"/>
              </a:rPr>
              <a:t>نظریه مدیریت علمی  ( فردريك تيلور ):</a:t>
            </a:r>
            <a:endParaRPr lang="en-US" b="1" i="1" dirty="0">
              <a:solidFill>
                <a:schemeClr val="tx1"/>
              </a:solidFill>
              <a:cs typeface="B Nazanin" panose="00000400000000000000" pitchFamily="2" charset="-78"/>
            </a:endParaRPr>
          </a:p>
          <a:p>
            <a:pPr marL="0" indent="0" algn="justLow" rtl="1">
              <a:buNone/>
            </a:pPr>
            <a:r>
              <a:rPr lang="fa-IR" dirty="0">
                <a:solidFill>
                  <a:schemeClr val="tx1"/>
                </a:solidFill>
                <a:cs typeface="B Nazanin" panose="00000400000000000000" pitchFamily="2" charset="-78"/>
              </a:rPr>
              <a:t>مدیریت علمی اوّلین تلاشی بود که می‌خواست مدیریت را به صورت یک علم معرّفی کند وی سعی داشت راه کارهای افزایش اثر بخشی و تولید با بهترین شیوه انجام کار و کمترین زمان ممکن مناسب‌ترین ابزار و لوازم کار و در عین حال با حدّاقل هزینه را  پیدا کند تیلور و مکتب او توجّه خاصّی به انجام کار و بالا بردن اثر بخشی و سطح تولید داشت به همین دلیل بدون رعایت و در نظر گرفتن جنبه‌های اجتماعی و روانی و عاطفی انسانها در محیط کار جنبه‌های افتصادی و فیزیولوژیکی کار توجّه می‌کرد تیلور کتاب ( اصول مدیریت علمی ) را نوشت وی در مدیریت علمی خود شخصیّت و کرامت انسان نیازهای انسانی عاطفی معنوی و اجتماعی را نادیده گرفته و مقام شاخص انسانی وی را تا حد یک ماشین بی روح تنزّل می‌دهد </a:t>
            </a: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8BA9A25E-E9DE-4E72-8351-5B200F6BA4E2}"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64</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47875205"/>
      </p:ext>
    </p:extLst>
  </p:cSld>
  <p:clrMapOvr>
    <a:masterClrMapping/>
  </p:clrMapOvr>
  <mc:AlternateContent xmlns:mc="http://schemas.openxmlformats.org/markup-compatibility/2006" xmlns:p14="http://schemas.microsoft.com/office/powerpoint/2010/main">
    <mc:Choice Requires="p14">
      <p:transition spd="slow" p14:dur="2000" advTm="65459"/>
    </mc:Choice>
    <mc:Fallback xmlns="">
      <p:transition spd="slow" advTm="65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نظریه مدیریت اداری : </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fa-IR" dirty="0" smtClean="0">
                <a:solidFill>
                  <a:schemeClr val="tx1"/>
                </a:solidFill>
                <a:cs typeface="B Nazanin" panose="00000400000000000000" pitchFamily="2" charset="-78"/>
              </a:rPr>
              <a:t>نظریه </a:t>
            </a:r>
            <a:r>
              <a:rPr lang="fa-IR" dirty="0">
                <a:solidFill>
                  <a:schemeClr val="tx1"/>
                </a:solidFill>
                <a:cs typeface="B Nazanin" panose="00000400000000000000" pitchFamily="2" charset="-78"/>
              </a:rPr>
              <a:t>مدیریت اداری با نام « </a:t>
            </a:r>
            <a:r>
              <a:rPr lang="fa-IR" b="1" dirty="0">
                <a:solidFill>
                  <a:schemeClr val="tx1"/>
                </a:solidFill>
                <a:cs typeface="B Nazanin" panose="00000400000000000000" pitchFamily="2" charset="-78"/>
              </a:rPr>
              <a:t>هنری فایول </a:t>
            </a:r>
            <a:r>
              <a:rPr lang="fa-IR" dirty="0">
                <a:solidFill>
                  <a:schemeClr val="tx1"/>
                </a:solidFill>
                <a:cs typeface="B Nazanin" panose="00000400000000000000" pitchFamily="2" charset="-78"/>
              </a:rPr>
              <a:t>» همراه است وی یکی از بنیانگذاران مکتب کلاسیک شهرت دارد و به ایشان « پدر مدیریت جدید یا نوین » هم می گویند . </a:t>
            </a:r>
            <a:endParaRPr lang="fa-IR" dirty="0" smtClean="0">
              <a:solidFill>
                <a:schemeClr val="tx1"/>
              </a:solidFill>
              <a:cs typeface="B Nazanin" panose="00000400000000000000" pitchFamily="2" charset="-78"/>
            </a:endParaRPr>
          </a:p>
          <a:p>
            <a:pPr marL="0" indent="0" algn="justLow" rtl="1">
              <a:buNone/>
            </a:pPr>
            <a:r>
              <a:rPr lang="fa-IR" dirty="0" smtClean="0">
                <a:solidFill>
                  <a:schemeClr val="tx1"/>
                </a:solidFill>
                <a:cs typeface="B Nazanin" panose="00000400000000000000" pitchFamily="2" charset="-78"/>
              </a:rPr>
              <a:t>کار </a:t>
            </a:r>
            <a:r>
              <a:rPr lang="fa-IR" dirty="0">
                <a:solidFill>
                  <a:schemeClr val="tx1"/>
                </a:solidFill>
                <a:cs typeface="B Nazanin" panose="00000400000000000000" pitchFamily="2" charset="-78"/>
              </a:rPr>
              <a:t>هنری فایول مهم است ، زیرا او تلاش کرد که تعریف کامل و جامعی از « </a:t>
            </a:r>
            <a:r>
              <a:rPr lang="fa-IR" b="1" dirty="0">
                <a:solidFill>
                  <a:schemeClr val="tx1"/>
                </a:solidFill>
                <a:cs typeface="B Nazanin" panose="00000400000000000000" pitchFamily="2" charset="-78"/>
              </a:rPr>
              <a:t>مدیریت صنعتی </a:t>
            </a:r>
            <a:r>
              <a:rPr lang="fa-IR" dirty="0">
                <a:solidFill>
                  <a:schemeClr val="tx1"/>
                </a:solidFill>
                <a:cs typeface="B Nazanin" panose="00000400000000000000" pitchFamily="2" charset="-78"/>
              </a:rPr>
              <a:t>» ارائه نماید . وی در سال 1961 کتابی را تحت عنوان « مدیریت عمومی و صنعتی » منتشر کرد </a:t>
            </a: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9D027627-4BDF-417C-BE5D-9FEE51E2404B}"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65</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74274634"/>
      </p:ext>
    </p:extLst>
  </p:cSld>
  <p:clrMapOvr>
    <a:masterClrMapping/>
  </p:clrMapOvr>
  <mc:AlternateContent xmlns:mc="http://schemas.openxmlformats.org/markup-compatibility/2006" xmlns:p14="http://schemas.microsoft.com/office/powerpoint/2010/main">
    <mc:Choice Requires="p14">
      <p:transition spd="slow" p14:dur="2000" advTm="9119"/>
    </mc:Choice>
    <mc:Fallback xmlns="">
      <p:transition spd="slow" advTm="9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اصول مدیریت هنري </a:t>
            </a:r>
            <a:r>
              <a:rPr lang="fa-IR" b="1" dirty="0" smtClean="0">
                <a:solidFill>
                  <a:schemeClr val="tx1"/>
                </a:solidFill>
                <a:cs typeface="B Nazanin" panose="00000400000000000000" pitchFamily="2" charset="-78"/>
              </a:rPr>
              <a:t>فایول </a:t>
            </a:r>
            <a:r>
              <a:rPr lang="fa-IR" b="1" dirty="0">
                <a:solidFill>
                  <a:schemeClr val="tx1"/>
                </a:solidFill>
                <a:cs typeface="B Nazanin" panose="00000400000000000000" pitchFamily="2" charset="-78"/>
              </a:rPr>
              <a:t>:</a:t>
            </a:r>
            <a:endParaRPr lang="en-US" b="1" dirty="0">
              <a:solidFill>
                <a:schemeClr val="tx1"/>
              </a:solidFill>
            </a:endParaRPr>
          </a:p>
        </p:txBody>
      </p:sp>
      <p:sp>
        <p:nvSpPr>
          <p:cNvPr id="3" name="Content Placeholder 2"/>
          <p:cNvSpPr>
            <a:spLocks noGrp="1"/>
          </p:cNvSpPr>
          <p:nvPr>
            <p:ph idx="1"/>
          </p:nvPr>
        </p:nvSpPr>
        <p:spPr/>
        <p:txBody>
          <a:bodyPr>
            <a:normAutofit/>
          </a:bodyPr>
          <a:lstStyle/>
          <a:p>
            <a:pPr marL="0" indent="0" algn="justLow" rtl="1">
              <a:buNone/>
            </a:pPr>
            <a:r>
              <a:rPr lang="fa-IR" dirty="0" smtClean="0">
                <a:cs typeface="B Nazanin" panose="00000400000000000000" pitchFamily="2" charset="-78"/>
              </a:rPr>
              <a:t>فایول </a:t>
            </a:r>
            <a:r>
              <a:rPr lang="fa-IR" dirty="0">
                <a:cs typeface="B Nazanin" panose="00000400000000000000" pitchFamily="2" charset="-78"/>
              </a:rPr>
              <a:t>14 اصل را تحت عنوان « اصول مدیریت » ارائه داد که مدیران می‌توانند عمل و سبک مدیریتی را بر اساس آن جهت موفّقیّت خودشان تعیین کنند که اصول چهار ده گانه مدیریت به شرح زیر می‌باشد : </a:t>
            </a:r>
            <a:endParaRPr lang="en-US" dirty="0">
              <a:cs typeface="B Nazanin" panose="00000400000000000000" pitchFamily="2" charset="-78"/>
            </a:endParaRPr>
          </a:p>
          <a:p>
            <a:pPr marL="0" indent="0" algn="justLow" rtl="1">
              <a:buNone/>
            </a:pPr>
            <a:r>
              <a:rPr lang="fa-IR" dirty="0">
                <a:cs typeface="B Nazanin" panose="00000400000000000000" pitchFamily="2" charset="-78"/>
              </a:rPr>
              <a:t>1-« </a:t>
            </a:r>
            <a:r>
              <a:rPr lang="fa-IR" b="1" i="1" dirty="0">
                <a:cs typeface="B Nazanin" panose="00000400000000000000" pitchFamily="2" charset="-78"/>
              </a:rPr>
              <a:t>تقسیم کار</a:t>
            </a:r>
            <a:r>
              <a:rPr lang="fa-IR" dirty="0">
                <a:cs typeface="B Nazanin" panose="00000400000000000000" pitchFamily="2" charset="-78"/>
              </a:rPr>
              <a:t>: نظم دادن ، تخصّصی کردن وظایف و مشاغل مورد نیاز برای کنترل آسان به صورتی که میزان تولید افزایش یابد . </a:t>
            </a:r>
            <a:endParaRPr lang="en-US" dirty="0">
              <a:cs typeface="B Nazanin" panose="00000400000000000000" pitchFamily="2" charset="-78"/>
            </a:endParaRPr>
          </a:p>
          <a:p>
            <a:pPr marL="0" indent="0" algn="justLow" rtl="1">
              <a:buNone/>
            </a:pPr>
            <a:r>
              <a:rPr lang="fa-IR" b="1" i="1" dirty="0">
                <a:cs typeface="B Nazanin" panose="00000400000000000000" pitchFamily="2" charset="-78"/>
              </a:rPr>
              <a:t>2- « اختیار » و « مسؤلیّت »</a:t>
            </a:r>
            <a:r>
              <a:rPr lang="fa-IR" dirty="0">
                <a:cs typeface="B Nazanin" panose="00000400000000000000" pitchFamily="2" charset="-78"/>
              </a:rPr>
              <a:t>: داشتن حق صدور دستور و پاسخگو بودن</a:t>
            </a:r>
            <a:r>
              <a:rPr lang="fa-IR" b="1" i="1" dirty="0">
                <a:cs typeface="B Nazanin" panose="00000400000000000000" pitchFamily="2" charset="-78"/>
              </a:rPr>
              <a:t> </a:t>
            </a:r>
            <a:r>
              <a:rPr lang="fa-IR" dirty="0">
                <a:cs typeface="B Nazanin" panose="00000400000000000000" pitchFamily="2" charset="-78"/>
              </a:rPr>
              <a:t>در قبال نتایج تصمیم اخذ شده و اینکه اختیار با مسؤولیت باید تناسب داشته باشد . </a:t>
            </a:r>
            <a:endParaRPr lang="en-US" dirty="0">
              <a:cs typeface="B Nazanin" panose="00000400000000000000" pitchFamily="2" charset="-78"/>
            </a:endParaRPr>
          </a:p>
          <a:p>
            <a:pPr marL="0" indent="0" algn="justLow" rtl="1">
              <a:buNone/>
            </a:pPr>
            <a:r>
              <a:rPr lang="fa-IR" dirty="0">
                <a:cs typeface="B Nazanin" panose="00000400000000000000" pitchFamily="2" charset="-78"/>
              </a:rPr>
              <a:t>3- « </a:t>
            </a:r>
            <a:r>
              <a:rPr lang="fa-IR" b="1" i="1" dirty="0">
                <a:cs typeface="B Nazanin" panose="00000400000000000000" pitchFamily="2" charset="-78"/>
              </a:rPr>
              <a:t>وحدت فرماندهی</a:t>
            </a:r>
            <a:r>
              <a:rPr lang="fa-IR" dirty="0">
                <a:cs typeface="B Nazanin" panose="00000400000000000000" pitchFamily="2" charset="-78"/>
              </a:rPr>
              <a:t> » : مشخّص کردن مجاری دستور مدیر به کارکنان و مسؤولیت پذیری کارکنان نسبت به مدیر مربوطه و هر فرد باید بداند از چه کسی دستور می‌گیرد و در مقابل چه کسی مسؤل است . </a:t>
            </a:r>
            <a:endParaRPr lang="en-US" dirty="0">
              <a:cs typeface="B Nazanin" panose="00000400000000000000" pitchFamily="2" charset="-78"/>
            </a:endParaRPr>
          </a:p>
          <a:p>
            <a:pPr marL="0" indent="0" algn="justLow" rtl="1">
              <a:buNone/>
            </a:pPr>
            <a:r>
              <a:rPr lang="fa-IR" dirty="0">
                <a:cs typeface="B Nazanin" panose="00000400000000000000" pitchFamily="2" charset="-78"/>
              </a:rPr>
              <a:t>4- « </a:t>
            </a:r>
            <a:r>
              <a:rPr lang="fa-IR" b="1" i="1" dirty="0">
                <a:cs typeface="B Nazanin" panose="00000400000000000000" pitchFamily="2" charset="-78"/>
              </a:rPr>
              <a:t>وحدت مدیریت</a:t>
            </a:r>
            <a:r>
              <a:rPr lang="fa-IR" dirty="0">
                <a:cs typeface="B Nazanin" panose="00000400000000000000" pitchFamily="2" charset="-78"/>
              </a:rPr>
              <a:t> » : تعیین مدیر برای انجام وظایف و کار مشخّص و اینکه کلّیه کارهای مشابه بایستی توسط یک مدیر هدایت شود و باید از تداخل کار مدیران با همدیگر جلوگیری کرد . </a:t>
            </a:r>
            <a:endParaRPr lang="en-US" dirty="0">
              <a:cs typeface="B Nazanin" panose="00000400000000000000" pitchFamily="2" charset="-78"/>
            </a:endParaRPr>
          </a:p>
          <a:p>
            <a:pPr marL="0" indent="0" algn="justLow" rtl="1">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99048C7E-17B9-4676-9047-F7AE6AB8A783}"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66</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22407958"/>
      </p:ext>
    </p:extLst>
  </p:cSld>
  <p:clrMapOvr>
    <a:masterClrMapping/>
  </p:clrMapOvr>
  <mc:AlternateContent xmlns:mc="http://schemas.openxmlformats.org/markup-compatibility/2006" xmlns:p14="http://schemas.microsoft.com/office/powerpoint/2010/main">
    <mc:Choice Requires="p14">
      <p:transition spd="slow" p14:dur="2000" advTm="43136"/>
    </mc:Choice>
    <mc:Fallback xmlns="">
      <p:transition spd="slow" advTm="43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اصول مدیریت هنري </a:t>
            </a:r>
            <a:r>
              <a:rPr lang="fa-IR" b="1" dirty="0" smtClean="0">
                <a:solidFill>
                  <a:schemeClr val="tx1"/>
                </a:solidFill>
                <a:cs typeface="B Nazanin" panose="00000400000000000000" pitchFamily="2" charset="-78"/>
              </a:rPr>
              <a:t>فایول </a:t>
            </a:r>
            <a:r>
              <a:rPr lang="fa-IR" b="1" dirty="0">
                <a:solidFill>
                  <a:schemeClr val="tx1"/>
                </a:solidFill>
                <a:cs typeface="B Nazanin" panose="00000400000000000000" pitchFamily="2" charset="-78"/>
              </a:rPr>
              <a:t>:</a:t>
            </a:r>
            <a:endParaRPr lang="en-US" dirty="0"/>
          </a:p>
        </p:txBody>
      </p:sp>
      <p:sp>
        <p:nvSpPr>
          <p:cNvPr id="3" name="Content Placeholder 2"/>
          <p:cNvSpPr>
            <a:spLocks noGrp="1"/>
          </p:cNvSpPr>
          <p:nvPr>
            <p:ph idx="1"/>
          </p:nvPr>
        </p:nvSpPr>
        <p:spPr/>
        <p:txBody>
          <a:bodyPr>
            <a:normAutofit/>
          </a:bodyPr>
          <a:lstStyle/>
          <a:p>
            <a:pPr marL="0" indent="0" algn="justLow" rtl="1">
              <a:buNone/>
            </a:pPr>
            <a:r>
              <a:rPr lang="fa-IR" dirty="0">
                <a:cs typeface="B Nazanin" panose="00000400000000000000" pitchFamily="2" charset="-78"/>
              </a:rPr>
              <a:t> </a:t>
            </a:r>
            <a:r>
              <a:rPr lang="fa-IR" dirty="0" smtClean="0">
                <a:cs typeface="B Nazanin" panose="00000400000000000000" pitchFamily="2" charset="-78"/>
              </a:rPr>
              <a:t>5- </a:t>
            </a:r>
            <a:r>
              <a:rPr lang="fa-IR" dirty="0">
                <a:cs typeface="B Nazanin" panose="00000400000000000000" pitchFamily="2" charset="-78"/>
              </a:rPr>
              <a:t>« </a:t>
            </a:r>
            <a:r>
              <a:rPr lang="fa-IR" b="1" i="1" dirty="0">
                <a:cs typeface="B Nazanin" panose="00000400000000000000" pitchFamily="2" charset="-78"/>
              </a:rPr>
              <a:t>تبعیت منافع فردی از منافع سازمانی</a:t>
            </a:r>
            <a:r>
              <a:rPr lang="fa-IR" dirty="0">
                <a:cs typeface="B Nazanin" panose="00000400000000000000" pitchFamily="2" charset="-78"/>
              </a:rPr>
              <a:t> » : ترجیح ندادن منافع فرد بر منافع سازمان و اینکه منافع عمومی باید بر منافع فردی ارجحیّت داشته باشد . </a:t>
            </a:r>
            <a:endParaRPr lang="en-US" dirty="0">
              <a:cs typeface="B Nazanin" panose="00000400000000000000" pitchFamily="2" charset="-78"/>
            </a:endParaRPr>
          </a:p>
          <a:p>
            <a:pPr marL="0" indent="0" algn="justLow" rtl="1">
              <a:buNone/>
            </a:pPr>
            <a:r>
              <a:rPr lang="fa-IR" dirty="0">
                <a:cs typeface="B Nazanin" panose="00000400000000000000" pitchFamily="2" charset="-78"/>
              </a:rPr>
              <a:t>6- « </a:t>
            </a:r>
            <a:r>
              <a:rPr lang="fa-IR" b="1" i="1" dirty="0">
                <a:cs typeface="B Nazanin" panose="00000400000000000000" pitchFamily="2" charset="-78"/>
              </a:rPr>
              <a:t>جبران خدمات</a:t>
            </a:r>
            <a:r>
              <a:rPr lang="fa-IR" dirty="0">
                <a:cs typeface="B Nazanin" panose="00000400000000000000" pitchFamily="2" charset="-78"/>
              </a:rPr>
              <a:t> » : پاداش منصفانه به کارکنان ساعی و پر تلاش داده شود . </a:t>
            </a:r>
            <a:endParaRPr lang="en-US" dirty="0">
              <a:cs typeface="B Nazanin" panose="00000400000000000000" pitchFamily="2" charset="-78"/>
            </a:endParaRPr>
          </a:p>
          <a:p>
            <a:pPr marL="0" indent="0" algn="justLow" rtl="1">
              <a:buNone/>
            </a:pPr>
            <a:r>
              <a:rPr lang="fa-IR" dirty="0">
                <a:cs typeface="B Nazanin" panose="00000400000000000000" pitchFamily="2" charset="-78"/>
              </a:rPr>
              <a:t>7- « </a:t>
            </a:r>
            <a:r>
              <a:rPr lang="fa-IR" b="1" i="1" dirty="0">
                <a:cs typeface="B Nazanin" panose="00000400000000000000" pitchFamily="2" charset="-78"/>
              </a:rPr>
              <a:t>متمرکز سازی و تمرکز کنترل</a:t>
            </a:r>
            <a:r>
              <a:rPr lang="fa-IR" dirty="0">
                <a:cs typeface="B Nazanin" panose="00000400000000000000" pitchFamily="2" charset="-78"/>
              </a:rPr>
              <a:t> » : جهت هماهنگی امور سازمان بایستی میزان تمرکز یعنی کاهش نقش کارکنان در تصمیم گیری و یا عدم تمرکز یعنی افزایش میزان مسؤلیت کارکنان در تصمیم گیری مشخّص شود . </a:t>
            </a:r>
            <a:endParaRPr lang="en-US" dirty="0">
              <a:cs typeface="B Nazanin" panose="00000400000000000000" pitchFamily="2" charset="-78"/>
            </a:endParaRPr>
          </a:p>
          <a:p>
            <a:pPr marL="0" indent="0" algn="justLow" rtl="1">
              <a:buNone/>
            </a:pPr>
            <a:r>
              <a:rPr lang="fa-IR" dirty="0">
                <a:cs typeface="B Nazanin" panose="00000400000000000000" pitchFamily="2" charset="-78"/>
              </a:rPr>
              <a:t>8</a:t>
            </a:r>
            <a:r>
              <a:rPr lang="fa-IR" b="1" i="1" dirty="0">
                <a:cs typeface="B Nazanin" panose="00000400000000000000" pitchFamily="2" charset="-78"/>
              </a:rPr>
              <a:t>-« مشخّص کردن خط اختیار بالا به پائین</a:t>
            </a:r>
            <a:r>
              <a:rPr lang="fa-IR" dirty="0">
                <a:cs typeface="B Nazanin" panose="00000400000000000000" pitchFamily="2" charset="-78"/>
              </a:rPr>
              <a:t> » : مسیر و سلسله مراتب اختیار در سازمان ، برای انتقال اطّلاعات و دستورها باید مشخّص گردد . </a:t>
            </a:r>
            <a:endParaRPr lang="en-US" dirty="0">
              <a:cs typeface="B Nazanin" panose="00000400000000000000" pitchFamily="2" charset="-78"/>
            </a:endParaRPr>
          </a:p>
          <a:p>
            <a:pPr marL="0" indent="0" algn="justLow" rtl="1">
              <a:buNone/>
            </a:pPr>
            <a:r>
              <a:rPr lang="fa-IR" dirty="0">
                <a:cs typeface="B Nazanin" panose="00000400000000000000" pitchFamily="2" charset="-78"/>
              </a:rPr>
              <a:t>9- « </a:t>
            </a:r>
            <a:r>
              <a:rPr lang="fa-IR" b="1" i="1" dirty="0">
                <a:cs typeface="B Nazanin" panose="00000400000000000000" pitchFamily="2" charset="-78"/>
              </a:rPr>
              <a:t>نظم</a:t>
            </a:r>
            <a:r>
              <a:rPr lang="fa-IR" dirty="0">
                <a:cs typeface="B Nazanin" panose="00000400000000000000" pitchFamily="2" charset="-78"/>
              </a:rPr>
              <a:t> » : به عنوان یک اصل مهم در سازمان ، مرتب کردن و هماهنگی فعالیها و اینکه انسان‌ها ، مواد و تجهیزات بایستی در جای خودشان به کار گرفته شوند . </a:t>
            </a:r>
            <a:endParaRPr lang="en-US" dirty="0">
              <a:cs typeface="B Nazanin" panose="00000400000000000000" pitchFamily="2" charset="-78"/>
            </a:endParaRPr>
          </a:p>
          <a:p>
            <a:pPr marL="0" indent="0" algn="justLow">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AE20E949-0749-4C3F-AB9A-CC359F68970F}"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67</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74100356"/>
      </p:ext>
    </p:extLst>
  </p:cSld>
  <p:clrMapOvr>
    <a:masterClrMapping/>
  </p:clrMapOvr>
  <mc:AlternateContent xmlns:mc="http://schemas.openxmlformats.org/markup-compatibility/2006" xmlns:p14="http://schemas.microsoft.com/office/powerpoint/2010/main">
    <mc:Choice Requires="p14">
      <p:transition spd="slow" p14:dur="2000" advTm="13658"/>
    </mc:Choice>
    <mc:Fallback xmlns="">
      <p:transition spd="slow" advTm="1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اصول مدیریت هنري فایول :</a:t>
            </a:r>
            <a:endParaRPr lang="en-US" dirty="0"/>
          </a:p>
        </p:txBody>
      </p:sp>
      <p:sp>
        <p:nvSpPr>
          <p:cNvPr id="3" name="Content Placeholder 2"/>
          <p:cNvSpPr>
            <a:spLocks noGrp="1"/>
          </p:cNvSpPr>
          <p:nvPr>
            <p:ph idx="1"/>
          </p:nvPr>
        </p:nvSpPr>
        <p:spPr/>
        <p:txBody>
          <a:bodyPr/>
          <a:lstStyle/>
          <a:p>
            <a:pPr marL="0" indent="0" algn="justLow" rtl="1">
              <a:buNone/>
            </a:pPr>
            <a:r>
              <a:rPr lang="fa-IR" dirty="0">
                <a:cs typeface="B Nazanin" panose="00000400000000000000" pitchFamily="2" charset="-78"/>
              </a:rPr>
              <a:t>10</a:t>
            </a:r>
            <a:r>
              <a:rPr lang="fa-IR" b="1" i="1" dirty="0">
                <a:cs typeface="B Nazanin" panose="00000400000000000000" pitchFamily="2" charset="-78"/>
              </a:rPr>
              <a:t>-« عدالت</a:t>
            </a:r>
            <a:r>
              <a:rPr lang="fa-IR" dirty="0">
                <a:cs typeface="B Nazanin" panose="00000400000000000000" pitchFamily="2" charset="-78"/>
              </a:rPr>
              <a:t> » : داشتن رفتار منصفانه با کارکنان مشغول به کار در سازمان ، طوری که با جلوگیری از هرگونه تبعیض و اعمال نظر ، منجر به تعهّد و وظیفه شناسی بیشتر آنان شود . </a:t>
            </a:r>
            <a:endParaRPr lang="en-US" dirty="0">
              <a:cs typeface="B Nazanin" panose="00000400000000000000" pitchFamily="2" charset="-78"/>
            </a:endParaRPr>
          </a:p>
          <a:p>
            <a:pPr marL="0" indent="0" algn="justLow" rtl="1">
              <a:buNone/>
            </a:pPr>
            <a:r>
              <a:rPr lang="fa-IR" dirty="0">
                <a:cs typeface="B Nazanin" panose="00000400000000000000" pitchFamily="2" charset="-78"/>
              </a:rPr>
              <a:t>11- « </a:t>
            </a:r>
            <a:r>
              <a:rPr lang="fa-IR" b="1" i="1" dirty="0">
                <a:cs typeface="B Nazanin" panose="00000400000000000000" pitchFamily="2" charset="-78"/>
              </a:rPr>
              <a:t>انضباط کارکنان</a:t>
            </a:r>
            <a:r>
              <a:rPr lang="fa-IR" dirty="0">
                <a:cs typeface="B Nazanin" panose="00000400000000000000" pitchFamily="2" charset="-78"/>
              </a:rPr>
              <a:t> » : بایستی از رعایت قانون ، مقرّرات و خط مشی‌های سازمان توسط کارکنان و رسیدن به معیار قابل قبول ، اطمینان حاصل شود .</a:t>
            </a:r>
            <a:endParaRPr lang="en-US" dirty="0">
              <a:cs typeface="B Nazanin" panose="00000400000000000000" pitchFamily="2" charset="-78"/>
            </a:endParaRPr>
          </a:p>
          <a:p>
            <a:pPr marL="0" indent="0" algn="justLow" rtl="1">
              <a:buNone/>
            </a:pPr>
            <a:r>
              <a:rPr lang="fa-IR" dirty="0">
                <a:cs typeface="B Nazanin" panose="00000400000000000000" pitchFamily="2" charset="-78"/>
              </a:rPr>
              <a:t>12-« </a:t>
            </a:r>
            <a:r>
              <a:rPr lang="fa-IR" b="1" i="1" dirty="0">
                <a:cs typeface="B Nazanin" panose="00000400000000000000" pitchFamily="2" charset="-78"/>
              </a:rPr>
              <a:t>ثبات</a:t>
            </a:r>
            <a:r>
              <a:rPr lang="fa-IR" dirty="0">
                <a:cs typeface="B Nazanin" panose="00000400000000000000" pitchFamily="2" charset="-78"/>
              </a:rPr>
              <a:t> » : در نظر گرفتن زمان لازم برای رسیدن بهره دهی کارکنان ، و پرهیز از جابجایی زیاد کارکنان جهت جلو گیری از کاهش کارآیی آنان ، چرا که جابجایی زود هنگام باعث کاهش میزان کارآیی می‌گردد . </a:t>
            </a:r>
            <a:endParaRPr lang="en-US" dirty="0">
              <a:cs typeface="B Nazanin" panose="00000400000000000000" pitchFamily="2" charset="-78"/>
            </a:endParaRPr>
          </a:p>
          <a:p>
            <a:pPr marL="0" indent="0" algn="justLow" rtl="1">
              <a:buNone/>
            </a:pPr>
            <a:r>
              <a:rPr lang="fa-IR" dirty="0">
                <a:cs typeface="B Nazanin" panose="00000400000000000000" pitchFamily="2" charset="-78"/>
              </a:rPr>
              <a:t>13- </a:t>
            </a:r>
            <a:r>
              <a:rPr lang="fa-IR" b="1" i="1" dirty="0">
                <a:cs typeface="B Nazanin" panose="00000400000000000000" pitchFamily="2" charset="-78"/>
              </a:rPr>
              <a:t>« تشویق ابتکار عمل</a:t>
            </a:r>
            <a:r>
              <a:rPr lang="fa-IR" dirty="0">
                <a:cs typeface="B Nazanin" panose="00000400000000000000" pitchFamily="2" charset="-78"/>
              </a:rPr>
              <a:t> » : به کارکنان جهت بروز خلاقیّت ، نوآوری و ابتکار عمل ، باید فرصت داده شود . </a:t>
            </a:r>
            <a:endParaRPr lang="en-US" dirty="0">
              <a:cs typeface="B Nazanin" panose="00000400000000000000" pitchFamily="2" charset="-78"/>
            </a:endParaRPr>
          </a:p>
          <a:p>
            <a:pPr marL="0" indent="0" algn="justLow" rtl="1">
              <a:buNone/>
            </a:pPr>
            <a:r>
              <a:rPr lang="fa-IR" dirty="0">
                <a:cs typeface="B Nazanin" panose="00000400000000000000" pitchFamily="2" charset="-78"/>
              </a:rPr>
              <a:t>14- </a:t>
            </a:r>
            <a:r>
              <a:rPr lang="fa-IR" b="1" i="1" dirty="0">
                <a:cs typeface="B Nazanin" panose="00000400000000000000" pitchFamily="2" charset="-78"/>
              </a:rPr>
              <a:t>« تقویت روحیه گروهي</a:t>
            </a:r>
            <a:r>
              <a:rPr lang="fa-IR" dirty="0">
                <a:cs typeface="B Nazanin" panose="00000400000000000000" pitchFamily="2" charset="-78"/>
              </a:rPr>
              <a:t>: ایجاد سازمان و کارگروهی و بالا بردن انگیزه برای انجام کار و همچنین برقراری ارتباطات شفاهی به جای ارتباطات کتبی ، که موجب تقویت روحیه کارگران می‌شود . </a:t>
            </a:r>
            <a:endParaRPr lang="en-US" dirty="0">
              <a:cs typeface="B Nazanin" panose="00000400000000000000" pitchFamily="2" charset="-78"/>
            </a:endParaRPr>
          </a:p>
          <a:p>
            <a:endParaRPr lang="en-US" dirty="0"/>
          </a:p>
        </p:txBody>
      </p:sp>
      <p:sp>
        <p:nvSpPr>
          <p:cNvPr id="4" name="Date Placeholder 3"/>
          <p:cNvSpPr>
            <a:spLocks noGrp="1"/>
          </p:cNvSpPr>
          <p:nvPr>
            <p:ph type="dt" sz="half" idx="10"/>
          </p:nvPr>
        </p:nvSpPr>
        <p:spPr/>
        <p:txBody>
          <a:bodyPr/>
          <a:lstStyle/>
          <a:p>
            <a:fld id="{BA869204-AC50-4AE3-BCF3-71459DA24500}"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68</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49671990"/>
      </p:ext>
    </p:extLst>
  </p:cSld>
  <p:clrMapOvr>
    <a:masterClrMapping/>
  </p:clrMapOvr>
  <mc:AlternateContent xmlns:mc="http://schemas.openxmlformats.org/markup-compatibility/2006" xmlns:p14="http://schemas.microsoft.com/office/powerpoint/2010/main">
    <mc:Choice Requires="p14">
      <p:transition spd="slow" p14:dur="2000" advTm="18222"/>
    </mc:Choice>
    <mc:Fallback xmlns="">
      <p:transition spd="slow" advTm="18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جلسه </a:t>
            </a:r>
            <a:r>
              <a:rPr lang="fa-IR" b="1" dirty="0" smtClean="0">
                <a:solidFill>
                  <a:schemeClr val="tx1"/>
                </a:solidFill>
                <a:cs typeface="B Nazanin" panose="00000400000000000000" pitchFamily="2" charset="-78"/>
              </a:rPr>
              <a:t>سیزدهم</a:t>
            </a:r>
            <a:endParaRPr lang="en-US" dirty="0"/>
          </a:p>
        </p:txBody>
      </p:sp>
      <p:sp>
        <p:nvSpPr>
          <p:cNvPr id="3" name="Content Placeholder 2"/>
          <p:cNvSpPr>
            <a:spLocks noGrp="1"/>
          </p:cNvSpPr>
          <p:nvPr>
            <p:ph idx="1"/>
          </p:nvPr>
        </p:nvSpPr>
        <p:spPr/>
        <p:txBody>
          <a:bodyPr>
            <a:normAutofit/>
          </a:bodyPr>
          <a:lstStyle/>
          <a:p>
            <a:pPr algn="r" rtl="1"/>
            <a:r>
              <a:rPr lang="fa-IR" sz="2500" b="1" dirty="0" smtClean="0">
                <a:cs typeface="B Nazanin" panose="00000400000000000000" pitchFamily="2" charset="-78"/>
              </a:rPr>
              <a:t>نظریه بروکراسی</a:t>
            </a:r>
          </a:p>
          <a:p>
            <a:pPr algn="r" rtl="1"/>
            <a:r>
              <a:rPr lang="fa-IR" sz="2500" b="1" dirty="0" smtClean="0">
                <a:cs typeface="B Nazanin" panose="00000400000000000000" pitchFamily="2" charset="-78"/>
              </a:rPr>
              <a:t>اصول بروکراسی</a:t>
            </a:r>
          </a:p>
          <a:p>
            <a:pPr algn="r" rtl="1"/>
            <a:endParaRPr lang="en-US" sz="2500" b="1" dirty="0">
              <a:cs typeface="B Nazanin" panose="00000400000000000000" pitchFamily="2" charset="-78"/>
            </a:endParaRPr>
          </a:p>
        </p:txBody>
      </p:sp>
      <p:sp>
        <p:nvSpPr>
          <p:cNvPr id="4" name="Date Placeholder 3"/>
          <p:cNvSpPr>
            <a:spLocks noGrp="1"/>
          </p:cNvSpPr>
          <p:nvPr>
            <p:ph type="dt" sz="half" idx="10"/>
          </p:nvPr>
        </p:nvSpPr>
        <p:spPr/>
        <p:txBody>
          <a:bodyPr/>
          <a:lstStyle/>
          <a:p>
            <a:fld id="{898B3262-DC01-4B31-ADA7-2C8E93A038F0}"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69</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77342013"/>
      </p:ext>
    </p:extLst>
  </p:cSld>
  <p:clrMapOvr>
    <a:masterClrMapping/>
  </p:clrMapOvr>
  <mc:AlternateContent xmlns:mc="http://schemas.openxmlformats.org/markup-compatibility/2006" xmlns:p14="http://schemas.microsoft.com/office/powerpoint/2010/main">
    <mc:Choice Requires="p14">
      <p:transition spd="slow" p14:dur="2000" advTm="5103"/>
    </mc:Choice>
    <mc:Fallback xmlns="">
      <p:transition spd="slow" advTm="5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ابعاد سازمان چيست؟</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ar-SA" dirty="0" smtClean="0">
                <a:solidFill>
                  <a:schemeClr val="tx1"/>
                </a:solidFill>
                <a:cs typeface="B Nazanin" panose="00000400000000000000" pitchFamily="2" charset="-78"/>
              </a:rPr>
              <a:t>براي </a:t>
            </a:r>
            <a:r>
              <a:rPr lang="ar-SA" dirty="0">
                <a:solidFill>
                  <a:schemeClr val="tx1"/>
                </a:solidFill>
                <a:cs typeface="B Nazanin" panose="00000400000000000000" pitchFamily="2" charset="-78"/>
              </a:rPr>
              <a:t>درك بهتر سازمان بايد به ابعاد آن توجّه شود كه بيانگر </a:t>
            </a:r>
            <a:r>
              <a:rPr lang="ar-SA" u="sng" dirty="0">
                <a:solidFill>
                  <a:schemeClr val="tx1"/>
                </a:solidFill>
                <a:cs typeface="B Nazanin" panose="00000400000000000000" pitchFamily="2" charset="-78"/>
              </a:rPr>
              <a:t>ویژگی‌های دروني </a:t>
            </a:r>
            <a:r>
              <a:rPr lang="ar-SA" dirty="0">
                <a:solidFill>
                  <a:schemeClr val="tx1"/>
                </a:solidFill>
                <a:cs typeface="B Nazanin" panose="00000400000000000000" pitchFamily="2" charset="-78"/>
              </a:rPr>
              <a:t>يك سازمان هستند. اين ابعاد به همان صورت سازمان را تشريح می‌کنند كه </a:t>
            </a:r>
            <a:r>
              <a:rPr lang="ar-SA" u="sng" dirty="0">
                <a:solidFill>
                  <a:schemeClr val="tx1"/>
                </a:solidFill>
                <a:cs typeface="B Nazanin" panose="00000400000000000000" pitchFamily="2" charset="-78"/>
              </a:rPr>
              <a:t>شخصیّت و ویژگی‌های فيزيكي معرّف افراد </a:t>
            </a:r>
            <a:r>
              <a:rPr lang="ar-SA" dirty="0">
                <a:solidFill>
                  <a:schemeClr val="tx1"/>
                </a:solidFill>
                <a:cs typeface="B Nazanin" panose="00000400000000000000" pitchFamily="2" charset="-78"/>
              </a:rPr>
              <a:t>هستند. ابعاد سازماني به دو گروه تقسيم می‌شوند:</a:t>
            </a:r>
            <a:endParaRPr lang="en-US" dirty="0">
              <a:solidFill>
                <a:schemeClr val="tx1"/>
              </a:solidFill>
              <a:cs typeface="B Nazanin" panose="00000400000000000000" pitchFamily="2" charset="-78"/>
            </a:endParaRPr>
          </a:p>
          <a:p>
            <a:pPr marL="0" indent="0" algn="justLow" rtl="1">
              <a:buNone/>
            </a:pPr>
            <a:r>
              <a:rPr lang="ar-SA" b="1" dirty="0">
                <a:solidFill>
                  <a:schemeClr val="tx1"/>
                </a:solidFill>
                <a:cs typeface="B Nazanin" panose="00000400000000000000" pitchFamily="2" charset="-78"/>
              </a:rPr>
              <a:t>الف: ابعاد ساختاري،</a:t>
            </a:r>
            <a:r>
              <a:rPr lang="ar-SA" dirty="0">
                <a:solidFill>
                  <a:schemeClr val="tx1"/>
                </a:solidFill>
                <a:cs typeface="B Nazanin" panose="00000400000000000000" pitchFamily="2" charset="-78"/>
              </a:rPr>
              <a:t> كه بيانگر </a:t>
            </a:r>
            <a:r>
              <a:rPr lang="ar-SA" u="sng" dirty="0">
                <a:solidFill>
                  <a:schemeClr val="tx1"/>
                </a:solidFill>
                <a:cs typeface="B Nazanin" panose="00000400000000000000" pitchFamily="2" charset="-78"/>
              </a:rPr>
              <a:t>ویژگی‌های دروني </a:t>
            </a:r>
            <a:r>
              <a:rPr lang="ar-SA" dirty="0">
                <a:solidFill>
                  <a:schemeClr val="tx1"/>
                </a:solidFill>
                <a:cs typeface="B Nazanin" panose="00000400000000000000" pitchFamily="2" charset="-78"/>
              </a:rPr>
              <a:t>سازمان هستند و مبنايي را به دست می‌آورند كه می‌توان بدان وسيله سازمان‌ها را اندازه‌گیری و با هم مقايسه نمود، شامل تخصّصی بودن و داشتن استاندارد، سلسله‌مراتب، متمركز بودن و ....</a:t>
            </a:r>
            <a:endParaRPr lang="en-US" dirty="0">
              <a:solidFill>
                <a:schemeClr val="tx1"/>
              </a:solidFill>
              <a:cs typeface="B Nazanin" panose="00000400000000000000" pitchFamily="2" charset="-78"/>
            </a:endParaRPr>
          </a:p>
          <a:p>
            <a:pPr marL="0" indent="0" algn="justLow" rtl="1">
              <a:buNone/>
            </a:pPr>
            <a:r>
              <a:rPr lang="ar-SA" b="1" dirty="0">
                <a:solidFill>
                  <a:schemeClr val="tx1"/>
                </a:solidFill>
                <a:cs typeface="B Nazanin" panose="00000400000000000000" pitchFamily="2" charset="-78"/>
              </a:rPr>
              <a:t>ب: ابعاد محتوايي،</a:t>
            </a:r>
            <a:r>
              <a:rPr lang="ar-SA" dirty="0">
                <a:solidFill>
                  <a:schemeClr val="tx1"/>
                </a:solidFill>
                <a:cs typeface="B Nazanin" panose="00000400000000000000" pitchFamily="2" charset="-78"/>
              </a:rPr>
              <a:t> که </a:t>
            </a:r>
            <a:r>
              <a:rPr lang="ar-SA" u="sng" dirty="0">
                <a:solidFill>
                  <a:schemeClr val="tx1"/>
                </a:solidFill>
                <a:cs typeface="B Nazanin" panose="00000400000000000000" pitchFamily="2" charset="-78"/>
              </a:rPr>
              <a:t>معرّف كل سازمان </a:t>
            </a:r>
            <a:r>
              <a:rPr lang="ar-SA" dirty="0">
                <a:solidFill>
                  <a:schemeClr val="tx1"/>
                </a:solidFill>
                <a:cs typeface="B Nazanin" panose="00000400000000000000" pitchFamily="2" charset="-78"/>
              </a:rPr>
              <a:t>هستند مانند اندازه يا بزرگي سازمان، نوع تكنولوژي، هدف‌ها و استراتژی‌ها، فرهنگ و ... كه بر ابعاد ساختاري اثر می‌گذارند. ابعاد محتوايي می‌توانند مبهم باشند زيرا آن‌ها نشان‌دهنده سازمان و محيطي هستند كه ابعاد ساختاري در درون آن قرار می‌گیرند. براي ارزيابي و درك سازمان، توجّه به هر دو بعد ساختاري و محتوايي ضروری است.</a:t>
            </a:r>
            <a:endParaRPr lang="en-US" dirty="0">
              <a:solidFill>
                <a:schemeClr val="tx1"/>
              </a:solidFill>
              <a:cs typeface="B Nazanin" panose="00000400000000000000" pitchFamily="2" charset="-78"/>
            </a:endParaRPr>
          </a:p>
          <a:p>
            <a:pPr marL="0" indent="0" algn="justLow">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4F279470-132D-4F2D-AB98-F6BB0B6866D9}"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43475127"/>
      </p:ext>
    </p:extLst>
  </p:cSld>
  <p:clrMapOvr>
    <a:masterClrMapping/>
  </p:clrMapOvr>
  <mc:AlternateContent xmlns:mc="http://schemas.openxmlformats.org/markup-compatibility/2006" xmlns:p14="http://schemas.microsoft.com/office/powerpoint/2010/main">
    <mc:Choice Requires="p14">
      <p:transition spd="slow" p14:dur="2000" advTm="100382"/>
    </mc:Choice>
    <mc:Fallback xmlns="">
      <p:transition spd="slow" advTm="100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نظریه بروکراسی :</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fa-IR" dirty="0" smtClean="0">
                <a:solidFill>
                  <a:schemeClr val="tx1"/>
                </a:solidFill>
                <a:cs typeface="B Nazanin" panose="00000400000000000000" pitchFamily="2" charset="-78"/>
              </a:rPr>
              <a:t>درحالی </a:t>
            </a:r>
            <a:r>
              <a:rPr lang="fa-IR" dirty="0">
                <a:solidFill>
                  <a:schemeClr val="tx1"/>
                </a:solidFill>
                <a:cs typeface="B Nazanin" panose="00000400000000000000" pitchFamily="2" charset="-78"/>
              </a:rPr>
              <a:t>که تیلور و فایول بر مسائل علمی مدیریت و کارآیی ، برای کسب اهداف توجّه داشته‌اند ، توجّه « ماکس وبر» به این مسأله اساسی‌تر معطوف بود که ، </a:t>
            </a:r>
            <a:r>
              <a:rPr lang="fa-IR" u="sng" dirty="0">
                <a:solidFill>
                  <a:schemeClr val="tx1"/>
                </a:solidFill>
                <a:cs typeface="B Nazanin" panose="00000400000000000000" pitchFamily="2" charset="-78"/>
              </a:rPr>
              <a:t>چگونه می‌توان ساختار سازمان‌ها را به طور مناسب طرّاحی کرد </a:t>
            </a:r>
            <a:r>
              <a:rPr lang="fa-IR" dirty="0">
                <a:solidFill>
                  <a:schemeClr val="tx1"/>
                </a:solidFill>
                <a:cs typeface="B Nazanin" panose="00000400000000000000" pitchFamily="2" charset="-78"/>
              </a:rPr>
              <a:t>. </a:t>
            </a:r>
            <a:endParaRPr lang="en-US" dirty="0">
              <a:solidFill>
                <a:schemeClr val="tx1"/>
              </a:solidFill>
              <a:cs typeface="B Nazanin" panose="00000400000000000000" pitchFamily="2" charset="-78"/>
            </a:endParaRPr>
          </a:p>
          <a:p>
            <a:pPr marL="0" indent="0" algn="justLow" rtl="1">
              <a:buNone/>
            </a:pPr>
            <a:r>
              <a:rPr lang="fa-IR" b="1" dirty="0">
                <a:solidFill>
                  <a:schemeClr val="tx1"/>
                </a:solidFill>
                <a:cs typeface="B Nazanin" panose="00000400000000000000" pitchFamily="2" charset="-78"/>
              </a:rPr>
              <a:t>ماکس وبر </a:t>
            </a:r>
            <a:r>
              <a:rPr lang="fa-IR" dirty="0">
                <a:solidFill>
                  <a:schemeClr val="tx1"/>
                </a:solidFill>
                <a:cs typeface="B Nazanin" panose="00000400000000000000" pitchFamily="2" charset="-78"/>
              </a:rPr>
              <a:t>یک جامعه شناس آلمانی بود و در سال 1910 با این استدلال که یک سازمان هدفدار دارای هزاران کارگر و کارمند است و برای انجام دادن کارها ناگزیر است قوانین و مقررات را به صورت دقیق رعایت کند ، تئوری مدیریت « </a:t>
            </a:r>
            <a:r>
              <a:rPr lang="fa-IR" b="1" dirty="0">
                <a:solidFill>
                  <a:schemeClr val="tx1"/>
                </a:solidFill>
                <a:cs typeface="B Nazanin" panose="00000400000000000000" pitchFamily="2" charset="-78"/>
              </a:rPr>
              <a:t>دیوان سالاری</a:t>
            </a:r>
            <a:r>
              <a:rPr lang="fa-IR" dirty="0">
                <a:solidFill>
                  <a:schemeClr val="tx1"/>
                </a:solidFill>
                <a:cs typeface="B Nazanin" panose="00000400000000000000" pitchFamily="2" charset="-78"/>
              </a:rPr>
              <a:t> » یا «</a:t>
            </a:r>
            <a:r>
              <a:rPr lang="fa-IR" b="1" dirty="0">
                <a:solidFill>
                  <a:schemeClr val="tx1"/>
                </a:solidFill>
                <a:cs typeface="B Nazanin" panose="00000400000000000000" pitchFamily="2" charset="-78"/>
              </a:rPr>
              <a:t>بوروکراسی</a:t>
            </a:r>
            <a:r>
              <a:rPr lang="fa-IR" dirty="0">
                <a:solidFill>
                  <a:schemeClr val="tx1"/>
                </a:solidFill>
                <a:cs typeface="B Nazanin" panose="00000400000000000000" pitchFamily="2" charset="-78"/>
              </a:rPr>
              <a:t>» را ارائه کرد و در آن ، به </a:t>
            </a:r>
            <a:r>
              <a:rPr lang="fa-IR" u="sng" dirty="0">
                <a:solidFill>
                  <a:schemeClr val="tx1"/>
                </a:solidFill>
                <a:cs typeface="B Nazanin" panose="00000400000000000000" pitchFamily="2" charset="-78"/>
              </a:rPr>
              <a:t>سلسله مراتب اختیار </a:t>
            </a:r>
            <a:r>
              <a:rPr lang="fa-IR" dirty="0">
                <a:solidFill>
                  <a:schemeClr val="tx1"/>
                </a:solidFill>
                <a:cs typeface="B Nazanin" panose="00000400000000000000" pitchFamily="2" charset="-78"/>
              </a:rPr>
              <a:t>، </a:t>
            </a:r>
            <a:r>
              <a:rPr lang="fa-IR" u="sng" dirty="0">
                <a:solidFill>
                  <a:schemeClr val="tx1"/>
                </a:solidFill>
                <a:cs typeface="B Nazanin" panose="00000400000000000000" pitchFamily="2" charset="-78"/>
              </a:rPr>
              <a:t>خطوط ارتباطی </a:t>
            </a:r>
            <a:r>
              <a:rPr lang="fa-IR" dirty="0">
                <a:solidFill>
                  <a:schemeClr val="tx1"/>
                </a:solidFill>
                <a:cs typeface="B Nazanin" panose="00000400000000000000" pitchFamily="2" charset="-78"/>
              </a:rPr>
              <a:t>و </a:t>
            </a:r>
            <a:r>
              <a:rPr lang="fa-IR" u="sng" dirty="0">
                <a:solidFill>
                  <a:schemeClr val="tx1"/>
                </a:solidFill>
                <a:cs typeface="B Nazanin" panose="00000400000000000000" pitchFamily="2" charset="-78"/>
              </a:rPr>
              <a:t>قوانین و مقرّرات </a:t>
            </a:r>
            <a:r>
              <a:rPr lang="fa-IR" dirty="0">
                <a:solidFill>
                  <a:schemeClr val="tx1"/>
                </a:solidFill>
                <a:cs typeface="B Nazanin" panose="00000400000000000000" pitchFamily="2" charset="-78"/>
              </a:rPr>
              <a:t>بسیار دقیق توجّه </a:t>
            </a:r>
            <a:r>
              <a:rPr lang="fa-IR" dirty="0" smtClean="0">
                <a:solidFill>
                  <a:schemeClr val="tx1"/>
                </a:solidFill>
                <a:cs typeface="B Nazanin" panose="00000400000000000000" pitchFamily="2" charset="-78"/>
              </a:rPr>
              <a:t>کرد</a:t>
            </a: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FE381915-9B48-4C04-895F-FB523F117C56}"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70</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22373097"/>
      </p:ext>
    </p:extLst>
  </p:cSld>
  <p:clrMapOvr>
    <a:masterClrMapping/>
  </p:clrMapOvr>
  <mc:AlternateContent xmlns:mc="http://schemas.openxmlformats.org/markup-compatibility/2006" xmlns:p14="http://schemas.microsoft.com/office/powerpoint/2010/main">
    <mc:Choice Requires="p14">
      <p:transition spd="slow" p14:dur="2000" advTm="48793"/>
    </mc:Choice>
    <mc:Fallback xmlns="">
      <p:transition spd="slow" advTm="48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اصول بوروکراسی</a:t>
            </a:r>
            <a:r>
              <a:rPr lang="fa-IR" dirty="0">
                <a:solidFill>
                  <a:schemeClr val="tx1"/>
                </a:solidFill>
                <a:cs typeface="B Nazanin" panose="00000400000000000000" pitchFamily="2" charset="-78"/>
              </a:rPr>
              <a:t> : </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fa-IR" dirty="0" smtClean="0">
                <a:solidFill>
                  <a:schemeClr val="tx1"/>
                </a:solidFill>
                <a:cs typeface="B Nazanin" panose="00000400000000000000" pitchFamily="2" charset="-78"/>
              </a:rPr>
              <a:t>وبر </a:t>
            </a:r>
            <a:r>
              <a:rPr lang="fa-IR" dirty="0">
                <a:solidFill>
                  <a:schemeClr val="tx1"/>
                </a:solidFill>
                <a:cs typeface="B Nazanin" panose="00000400000000000000" pitchFamily="2" charset="-78"/>
              </a:rPr>
              <a:t>شش اصل را برای سیستم‌های بوروکراسی ارائه داده است:</a:t>
            </a:r>
            <a:endParaRPr lang="en-US" dirty="0">
              <a:solidFill>
                <a:schemeClr val="tx1"/>
              </a:solidFill>
              <a:cs typeface="B Nazanin" panose="00000400000000000000" pitchFamily="2" charset="-78"/>
            </a:endParaRPr>
          </a:p>
          <a:p>
            <a:pPr marL="0" indent="0" algn="justLow" rtl="1">
              <a:buNone/>
            </a:pPr>
            <a:r>
              <a:rPr lang="fa-IR" b="1" i="1" dirty="0">
                <a:solidFill>
                  <a:schemeClr val="tx1"/>
                </a:solidFill>
                <a:cs typeface="B Nazanin" panose="00000400000000000000" pitchFamily="2" charset="-78"/>
              </a:rPr>
              <a:t>اصل اوّل</a:t>
            </a:r>
            <a:r>
              <a:rPr lang="fa-IR" dirty="0">
                <a:solidFill>
                  <a:schemeClr val="tx1"/>
                </a:solidFill>
                <a:cs typeface="B Nazanin" panose="00000400000000000000" pitchFamily="2" charset="-78"/>
              </a:rPr>
              <a:t> : قانون و مقررات اداری به طور صریح و واضح ، صلاحیت و حدود اختیارات اداری هرمقام را تعیین نماید و اختیار از قانون ناشی می‌شود ، پیروی از هیچ نوع اختیار دیگر مجاز نیست . </a:t>
            </a:r>
            <a:endParaRPr lang="en-US" dirty="0">
              <a:solidFill>
                <a:schemeClr val="tx1"/>
              </a:solidFill>
              <a:cs typeface="B Nazanin" panose="00000400000000000000" pitchFamily="2" charset="-78"/>
            </a:endParaRPr>
          </a:p>
          <a:p>
            <a:pPr marL="0" indent="0" algn="justLow" rtl="1">
              <a:buNone/>
            </a:pPr>
            <a:r>
              <a:rPr lang="fa-IR" b="1" i="1" dirty="0">
                <a:solidFill>
                  <a:schemeClr val="tx1"/>
                </a:solidFill>
                <a:cs typeface="B Nazanin" panose="00000400000000000000" pitchFamily="2" charset="-78"/>
              </a:rPr>
              <a:t>اصل دوّم</a:t>
            </a:r>
            <a:r>
              <a:rPr lang="fa-IR" dirty="0">
                <a:solidFill>
                  <a:schemeClr val="tx1"/>
                </a:solidFill>
                <a:cs typeface="B Nazanin" panose="00000400000000000000" pitchFamily="2" charset="-78"/>
              </a:rPr>
              <a:t> : دیوان سالاری دارای سلسله مراتب رسمی است و به حکم قانون ایجاد و تداوم می‌یابد . براساس اصل سلسله مراتب رسمی ، قدرت متعلّق به شخصیّت نیست ، بلکه متعلّق به جایگاه شخص در سلسله مراتب است . </a:t>
            </a:r>
            <a:endParaRPr lang="en-US" dirty="0">
              <a:solidFill>
                <a:schemeClr val="tx1"/>
              </a:solidFill>
              <a:cs typeface="B Nazanin" panose="00000400000000000000" pitchFamily="2" charset="-78"/>
            </a:endParaRPr>
          </a:p>
          <a:p>
            <a:pPr marL="0" indent="0" algn="justLow" rtl="1">
              <a:buNone/>
            </a:pPr>
            <a:r>
              <a:rPr lang="fa-IR" b="1" i="1" dirty="0">
                <a:solidFill>
                  <a:schemeClr val="tx1"/>
                </a:solidFill>
                <a:cs typeface="B Nazanin" panose="00000400000000000000" pitchFamily="2" charset="-78"/>
              </a:rPr>
              <a:t>اصل سوّم</a:t>
            </a:r>
            <a:r>
              <a:rPr lang="fa-IR" dirty="0">
                <a:solidFill>
                  <a:schemeClr val="tx1"/>
                </a:solidFill>
                <a:cs typeface="B Nazanin" panose="00000400000000000000" pitchFamily="2" charset="-78"/>
              </a:rPr>
              <a:t> : بقای سازمان مستقل از زندگی کارکنان است و کاملاغيرشخصي است وكارمندادار ي حق ندارد چه ازاموال مربوط به شغل وچه از مقام و عنوان يا دسترسي به اطّلاعات تخصّصی ومطالب محرمانه استفاده شخصي ياسوء استفاده نمايد . </a:t>
            </a: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6766A33F-768A-4D69-8B6B-D5B3A6CD76D3}"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71</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42858396"/>
      </p:ext>
    </p:extLst>
  </p:cSld>
  <p:clrMapOvr>
    <a:masterClrMapping/>
  </p:clrMapOvr>
  <mc:AlternateContent xmlns:mc="http://schemas.openxmlformats.org/markup-compatibility/2006" xmlns:p14="http://schemas.microsoft.com/office/powerpoint/2010/main">
    <mc:Choice Requires="p14">
      <p:transition spd="slow" p14:dur="2000" advTm="53247"/>
    </mc:Choice>
    <mc:Fallback xmlns="">
      <p:transition spd="slow" advTm="53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اصول بوروکراسی</a:t>
            </a:r>
            <a:r>
              <a:rPr lang="fa-IR" dirty="0">
                <a:solidFill>
                  <a:schemeClr val="tx1"/>
                </a:solidFill>
                <a:cs typeface="B Nazanin" panose="00000400000000000000" pitchFamily="2" charset="-78"/>
              </a:rPr>
              <a:t> : </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fa-IR" dirty="0">
                <a:solidFill>
                  <a:schemeClr val="tx1"/>
                </a:solidFill>
                <a:cs typeface="B Nazanin" panose="00000400000000000000" pitchFamily="2" charset="-78"/>
              </a:rPr>
              <a:t> </a:t>
            </a:r>
            <a:endParaRPr lang="en-US" dirty="0">
              <a:solidFill>
                <a:schemeClr val="tx1"/>
              </a:solidFill>
              <a:cs typeface="B Nazanin" panose="00000400000000000000" pitchFamily="2" charset="-78"/>
            </a:endParaRPr>
          </a:p>
          <a:p>
            <a:pPr marL="0" indent="0" algn="justLow" rtl="1">
              <a:buNone/>
            </a:pPr>
            <a:r>
              <a:rPr lang="fa-IR" b="1" i="1" dirty="0">
                <a:solidFill>
                  <a:schemeClr val="tx1"/>
                </a:solidFill>
                <a:cs typeface="B Nazanin" panose="00000400000000000000" pitchFamily="2" charset="-78"/>
              </a:rPr>
              <a:t>اصل چهارم </a:t>
            </a:r>
            <a:r>
              <a:rPr lang="fa-IR" dirty="0">
                <a:solidFill>
                  <a:schemeClr val="tx1"/>
                </a:solidFill>
                <a:cs typeface="B Nazanin" panose="00000400000000000000" pitchFamily="2" charset="-78"/>
              </a:rPr>
              <a:t>: اداره امور ، یک حرفه تخصّصی است که به آموزش کامل نیاز</a:t>
            </a:r>
            <a:r>
              <a:rPr lang="fa-IR" b="1" i="1" dirty="0">
                <a:solidFill>
                  <a:schemeClr val="tx1"/>
                </a:solidFill>
                <a:cs typeface="B Nazanin" panose="00000400000000000000" pitchFamily="2" charset="-78"/>
              </a:rPr>
              <a:t> </a:t>
            </a:r>
            <a:r>
              <a:rPr lang="fa-IR" dirty="0">
                <a:solidFill>
                  <a:schemeClr val="tx1"/>
                </a:solidFill>
                <a:cs typeface="B Nazanin" panose="00000400000000000000" pitchFamily="2" charset="-78"/>
              </a:rPr>
              <a:t>دارد و هر کس از عهده انجام آن بر نمی‌آید.  </a:t>
            </a:r>
            <a:endParaRPr lang="en-US" dirty="0">
              <a:solidFill>
                <a:schemeClr val="tx1"/>
              </a:solidFill>
              <a:cs typeface="B Nazanin" panose="00000400000000000000" pitchFamily="2" charset="-78"/>
            </a:endParaRPr>
          </a:p>
          <a:p>
            <a:pPr marL="0" indent="0" algn="justLow" rtl="1">
              <a:buNone/>
            </a:pPr>
            <a:r>
              <a:rPr lang="fa-IR" b="1" i="1" dirty="0">
                <a:solidFill>
                  <a:schemeClr val="tx1"/>
                </a:solidFill>
                <a:cs typeface="B Nazanin" panose="00000400000000000000" pitchFamily="2" charset="-78"/>
              </a:rPr>
              <a:t>اصل پنجم</a:t>
            </a:r>
            <a:r>
              <a:rPr lang="fa-IR" dirty="0">
                <a:solidFill>
                  <a:schemeClr val="tx1"/>
                </a:solidFill>
                <a:cs typeface="B Nazanin" panose="00000400000000000000" pitchFamily="2" charset="-78"/>
              </a:rPr>
              <a:t> : شغل اداری باید تنها کار کارمند در طول عمر اشتغال او باشد و به عنوان فعّالیّت دست دوّم نباشد . </a:t>
            </a:r>
            <a:endParaRPr lang="en-US" dirty="0">
              <a:solidFill>
                <a:schemeClr val="tx1"/>
              </a:solidFill>
              <a:cs typeface="B Nazanin" panose="00000400000000000000" pitchFamily="2" charset="-78"/>
            </a:endParaRPr>
          </a:p>
          <a:p>
            <a:pPr marL="0" indent="0" algn="justLow" rtl="1">
              <a:buNone/>
            </a:pPr>
            <a:r>
              <a:rPr lang="fa-IR" b="1" i="1" dirty="0">
                <a:solidFill>
                  <a:schemeClr val="tx1"/>
                </a:solidFill>
                <a:cs typeface="B Nazanin" panose="00000400000000000000" pitchFamily="2" charset="-78"/>
              </a:rPr>
              <a:t>اصل ششم</a:t>
            </a:r>
            <a:r>
              <a:rPr lang="fa-IR" dirty="0">
                <a:solidFill>
                  <a:schemeClr val="tx1"/>
                </a:solidFill>
                <a:cs typeface="B Nazanin" panose="00000400000000000000" pitchFamily="2" charset="-78"/>
              </a:rPr>
              <a:t> : مدیریت اداری از قانون عمومی که قابل یادگیری هستند تبعیت می‌کند و هر گونه تفسیر قوانین و نظایر آن بایستی در آن راستا باشد . </a:t>
            </a:r>
            <a:endParaRPr lang="en-US" dirty="0">
              <a:solidFill>
                <a:schemeClr val="tx1"/>
              </a:solidFill>
              <a:cs typeface="B Nazanin" panose="00000400000000000000" pitchFamily="2" charset="-78"/>
            </a:endParaRPr>
          </a:p>
          <a:p>
            <a:pPr marL="0" indent="0" algn="justLow">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C88983F5-4EDD-4534-B086-67568D8D7600}"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72</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84770608"/>
      </p:ext>
    </p:extLst>
  </p:cSld>
  <p:clrMapOvr>
    <a:masterClrMapping/>
  </p:clrMapOvr>
  <mc:AlternateContent xmlns:mc="http://schemas.openxmlformats.org/markup-compatibility/2006" xmlns:p14="http://schemas.microsoft.com/office/powerpoint/2010/main">
    <mc:Choice Requires="p14">
      <p:transition spd="slow" p14:dur="2000" advTm="29602"/>
    </mc:Choice>
    <mc:Fallback xmlns="">
      <p:transition spd="slow" advTm="29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جلسه </a:t>
            </a:r>
            <a:r>
              <a:rPr lang="fa-IR" b="1" dirty="0" smtClean="0">
                <a:solidFill>
                  <a:schemeClr val="tx1"/>
                </a:solidFill>
                <a:cs typeface="B Nazanin" panose="00000400000000000000" pitchFamily="2" charset="-78"/>
              </a:rPr>
              <a:t>چهاردهم</a:t>
            </a:r>
            <a:endParaRPr lang="en-US" dirty="0"/>
          </a:p>
        </p:txBody>
      </p:sp>
      <p:sp>
        <p:nvSpPr>
          <p:cNvPr id="3" name="Content Placeholder 2"/>
          <p:cNvSpPr>
            <a:spLocks noGrp="1"/>
          </p:cNvSpPr>
          <p:nvPr>
            <p:ph idx="1"/>
          </p:nvPr>
        </p:nvSpPr>
        <p:spPr/>
        <p:txBody>
          <a:bodyPr>
            <a:normAutofit/>
          </a:bodyPr>
          <a:lstStyle/>
          <a:p>
            <a:pPr algn="r" rtl="1"/>
            <a:r>
              <a:rPr lang="fa-IR" sz="2500" b="1" dirty="0" smtClean="0">
                <a:cs typeface="B Nazanin" panose="00000400000000000000" pitchFamily="2" charset="-78"/>
              </a:rPr>
              <a:t>مکتب نئوکلاسیک</a:t>
            </a:r>
          </a:p>
          <a:p>
            <a:pPr algn="r" rtl="1"/>
            <a:r>
              <a:rPr lang="fa-IR" sz="2500" b="1" dirty="0" smtClean="0">
                <a:cs typeface="B Nazanin" panose="00000400000000000000" pitchFamily="2" charset="-78"/>
              </a:rPr>
              <a:t>مطالعات هاثورن</a:t>
            </a:r>
          </a:p>
          <a:p>
            <a:pPr algn="r" rtl="1"/>
            <a:r>
              <a:rPr lang="fa-IR" sz="2500" b="1" dirty="0" smtClean="0">
                <a:cs typeface="B Nazanin" panose="00000400000000000000" pitchFamily="2" charset="-78"/>
              </a:rPr>
              <a:t>مکتب سیستمی</a:t>
            </a:r>
          </a:p>
          <a:p>
            <a:pPr algn="r" rtl="1"/>
            <a:r>
              <a:rPr lang="fa-IR" sz="2500" b="1" dirty="0" smtClean="0">
                <a:cs typeface="B Nazanin" panose="00000400000000000000" pitchFamily="2" charset="-78"/>
              </a:rPr>
              <a:t>سیستم های باز و بسته</a:t>
            </a:r>
          </a:p>
          <a:p>
            <a:pPr algn="r" rtl="1"/>
            <a:endParaRPr lang="en-US" sz="2500" b="1" dirty="0">
              <a:cs typeface="B Nazanin" panose="00000400000000000000" pitchFamily="2" charset="-78"/>
            </a:endParaRPr>
          </a:p>
        </p:txBody>
      </p:sp>
      <p:sp>
        <p:nvSpPr>
          <p:cNvPr id="4" name="Date Placeholder 3"/>
          <p:cNvSpPr>
            <a:spLocks noGrp="1"/>
          </p:cNvSpPr>
          <p:nvPr>
            <p:ph type="dt" sz="half" idx="10"/>
          </p:nvPr>
        </p:nvSpPr>
        <p:spPr/>
        <p:txBody>
          <a:bodyPr/>
          <a:lstStyle/>
          <a:p>
            <a:fld id="{1CBD142A-CA7B-46BA-898E-8BEF0DA5188D}"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73</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02993820"/>
      </p:ext>
    </p:extLst>
  </p:cSld>
  <p:clrMapOvr>
    <a:masterClrMapping/>
  </p:clrMapOvr>
  <mc:AlternateContent xmlns:mc="http://schemas.openxmlformats.org/markup-compatibility/2006" xmlns:p14="http://schemas.microsoft.com/office/powerpoint/2010/main">
    <mc:Choice Requires="p14">
      <p:transition spd="slow" p14:dur="2000" advTm="4722"/>
    </mc:Choice>
    <mc:Fallback xmlns="">
      <p:transition spd="slow" advTm="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مکتب نئوکلاسیک :</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fa-IR" dirty="0" smtClean="0">
                <a:solidFill>
                  <a:schemeClr val="tx1"/>
                </a:solidFill>
                <a:cs typeface="B Nazanin" panose="00000400000000000000" pitchFamily="2" charset="-78"/>
              </a:rPr>
              <a:t>مکتب </a:t>
            </a:r>
            <a:r>
              <a:rPr lang="fa-IR" dirty="0">
                <a:solidFill>
                  <a:schemeClr val="tx1"/>
                </a:solidFill>
                <a:cs typeface="B Nazanin" panose="00000400000000000000" pitchFamily="2" charset="-78"/>
              </a:rPr>
              <a:t>نئوکلاسیک به عنوان « </a:t>
            </a:r>
            <a:r>
              <a:rPr lang="fa-IR" b="1" dirty="0">
                <a:solidFill>
                  <a:schemeClr val="tx1"/>
                </a:solidFill>
                <a:cs typeface="B Nazanin" panose="00000400000000000000" pitchFamily="2" charset="-78"/>
              </a:rPr>
              <a:t>مکتب روابط انسانی</a:t>
            </a:r>
            <a:r>
              <a:rPr lang="fa-IR" dirty="0">
                <a:solidFill>
                  <a:schemeClr val="tx1"/>
                </a:solidFill>
                <a:cs typeface="B Nazanin" panose="00000400000000000000" pitchFamily="2" charset="-78"/>
              </a:rPr>
              <a:t>»  ، یا </a:t>
            </a:r>
            <a:r>
              <a:rPr lang="fa-IR" b="1" dirty="0">
                <a:solidFill>
                  <a:schemeClr val="tx1"/>
                </a:solidFill>
                <a:cs typeface="B Nazanin" panose="00000400000000000000" pitchFamily="2" charset="-78"/>
              </a:rPr>
              <a:t>مکتب رفتار گرایان </a:t>
            </a:r>
            <a:r>
              <a:rPr lang="fa-IR" dirty="0">
                <a:solidFill>
                  <a:schemeClr val="tx1"/>
                </a:solidFill>
                <a:cs typeface="B Nazanin" panose="00000400000000000000" pitchFamily="2" charset="-78"/>
              </a:rPr>
              <a:t>هم نامیده می‌شود ، تا حدی از آن جهت به وجود آمد که </a:t>
            </a:r>
            <a:r>
              <a:rPr lang="fa-IR" u="sng" dirty="0">
                <a:solidFill>
                  <a:schemeClr val="tx1"/>
                </a:solidFill>
                <a:cs typeface="B Nazanin" panose="00000400000000000000" pitchFamily="2" charset="-78"/>
              </a:rPr>
              <a:t>روش کلاسیک </a:t>
            </a:r>
            <a:r>
              <a:rPr lang="fa-IR" dirty="0">
                <a:solidFill>
                  <a:schemeClr val="tx1"/>
                </a:solidFill>
                <a:cs typeface="B Nazanin" panose="00000400000000000000" pitchFamily="2" charset="-78"/>
              </a:rPr>
              <a:t>، از نظر ایجاد هماهنگی در محل کار و در فرآیند تولید ، نتوانست به مقدار کافی کارآمد باشد . </a:t>
            </a:r>
            <a:endParaRPr lang="fa-IR" dirty="0" smtClean="0">
              <a:solidFill>
                <a:schemeClr val="tx1"/>
              </a:solidFill>
              <a:cs typeface="B Nazanin" panose="00000400000000000000" pitchFamily="2" charset="-78"/>
            </a:endParaRPr>
          </a:p>
          <a:p>
            <a:pPr marL="0" indent="0" algn="justLow" rtl="1">
              <a:buNone/>
            </a:pPr>
            <a:r>
              <a:rPr lang="fa-IR" dirty="0" smtClean="0">
                <a:solidFill>
                  <a:schemeClr val="tx1"/>
                </a:solidFill>
                <a:cs typeface="B Nazanin" panose="00000400000000000000" pitchFamily="2" charset="-78"/>
              </a:rPr>
              <a:t>آنچه </a:t>
            </a:r>
            <a:r>
              <a:rPr lang="fa-IR" dirty="0">
                <a:solidFill>
                  <a:schemeClr val="tx1"/>
                </a:solidFill>
                <a:cs typeface="B Nazanin" panose="00000400000000000000" pitchFamily="2" charset="-78"/>
              </a:rPr>
              <a:t>باعث ناکامی یا استیصال مدیران می‌شد این بود که مردم همواره دارای الگوهای مورد انتظار یا </a:t>
            </a:r>
            <a:r>
              <a:rPr lang="fa-IR" u="sng" dirty="0">
                <a:solidFill>
                  <a:schemeClr val="tx1"/>
                </a:solidFill>
                <a:cs typeface="B Nazanin" panose="00000400000000000000" pitchFamily="2" charset="-78"/>
              </a:rPr>
              <a:t>پیش بینی </a:t>
            </a:r>
            <a:r>
              <a:rPr lang="fa-IR" dirty="0">
                <a:solidFill>
                  <a:schemeClr val="tx1"/>
                </a:solidFill>
                <a:cs typeface="B Nazanin" panose="00000400000000000000" pitchFamily="2" charset="-78"/>
              </a:rPr>
              <a:t>شده نبودند . از این رو بسیار توجّه می‌شد ، به مدیران کمک شود تا بتوانند از نظر جنبه‌های مردمی سازمان ، به نحوی مؤثّرتر عمل نمایند </a:t>
            </a:r>
            <a:r>
              <a:rPr lang="fa-IR" dirty="0" smtClean="0">
                <a:solidFill>
                  <a:schemeClr val="tx1"/>
                </a:solidFill>
                <a:cs typeface="B Nazanin" panose="00000400000000000000" pitchFamily="2" charset="-78"/>
              </a:rPr>
              <a:t>.</a:t>
            </a:r>
          </a:p>
          <a:p>
            <a:pPr marL="0" indent="0" algn="justLow" rtl="1">
              <a:buNone/>
            </a:pPr>
            <a:r>
              <a:rPr lang="fa-IR" dirty="0" smtClean="0">
                <a:solidFill>
                  <a:schemeClr val="tx1"/>
                </a:solidFill>
                <a:cs typeface="B Nazanin" panose="00000400000000000000" pitchFamily="2" charset="-78"/>
              </a:rPr>
              <a:t>بنیان </a:t>
            </a:r>
            <a:r>
              <a:rPr lang="fa-IR" dirty="0">
                <a:solidFill>
                  <a:schemeClr val="tx1"/>
                </a:solidFill>
                <a:cs typeface="B Nazanin" panose="00000400000000000000" pitchFamily="2" charset="-78"/>
              </a:rPr>
              <a:t>گـــذار « مکتب روابـط انسانی » یا « نئوکلاسیک » یک استــرالیایی به نام « </a:t>
            </a:r>
            <a:r>
              <a:rPr lang="fa-IR" b="1" dirty="0">
                <a:solidFill>
                  <a:schemeClr val="tx1"/>
                </a:solidFill>
                <a:cs typeface="B Nazanin" panose="00000400000000000000" pitchFamily="2" charset="-78"/>
              </a:rPr>
              <a:t>التون مایو</a:t>
            </a:r>
            <a:r>
              <a:rPr lang="fa-IR" dirty="0">
                <a:solidFill>
                  <a:schemeClr val="tx1"/>
                </a:solidFill>
                <a:cs typeface="B Nazanin" panose="00000400000000000000" pitchFamily="2" charset="-78"/>
              </a:rPr>
              <a:t>» می‌باشد که بیشترین دوران زندگی خود را در دانشگا ه هاروارد مشغول بود . </a:t>
            </a:r>
            <a:endParaRPr lang="en-US" dirty="0">
              <a:solidFill>
                <a:schemeClr val="tx1"/>
              </a:solidFill>
              <a:cs typeface="B Nazanin" panose="00000400000000000000" pitchFamily="2" charset="-78"/>
            </a:endParaRPr>
          </a:p>
          <a:p>
            <a:pPr marL="0" indent="0" algn="justLow" rtl="1">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D9DFF719-6647-4DC5-BDAD-1EA4F377C98E}"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74</a:t>
            </a:fld>
            <a:endParaRPr lang="en-US" dirty="0"/>
          </a:p>
        </p:txBody>
      </p:sp>
    </p:spTree>
    <p:extLst>
      <p:ext uri="{BB962C8B-B14F-4D97-AF65-F5344CB8AC3E}">
        <p14:creationId xmlns:p14="http://schemas.microsoft.com/office/powerpoint/2010/main" val="35238728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مطالعات هاثورن :</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fa-IR" dirty="0" smtClean="0">
                <a:solidFill>
                  <a:schemeClr val="tx1"/>
                </a:solidFill>
                <a:cs typeface="B Nazanin" panose="00000400000000000000" pitchFamily="2" charset="-78"/>
              </a:rPr>
              <a:t>« </a:t>
            </a:r>
            <a:r>
              <a:rPr lang="fa-IR" dirty="0">
                <a:solidFill>
                  <a:schemeClr val="tx1"/>
                </a:solidFill>
                <a:cs typeface="B Nazanin" panose="00000400000000000000" pitchFamily="2" charset="-78"/>
              </a:rPr>
              <a:t>آلتون مایو » که بانی « مکتب روابط انسانی » و « جامعه شناسی صنعتی » خوانده می‌شود در کارخانه « هاثورن» با استفاده از یک تیم تحقیقاتی مطالعاتی را دنبال کرد که بعدّها به « مطالعات هاثورن » معروف شد . مشهورترین و کار برجسته‌ای که دررشته مدیریت انجام شد، مطالعات « هاثورن » در شرکت و«وسترن الکتریک» و در «شیکاگو» بود . </a:t>
            </a:r>
            <a:endParaRPr lang="en-US" dirty="0">
              <a:solidFill>
                <a:schemeClr val="tx1"/>
              </a:solidFill>
              <a:cs typeface="B Nazanin" panose="00000400000000000000" pitchFamily="2" charset="-78"/>
            </a:endParaRPr>
          </a:p>
          <a:p>
            <a:pPr marL="0" indent="0" algn="justLow" rtl="1">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927CE4B5-F721-45AA-A8EC-8B5D0BC7EF61}"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75</a:t>
            </a:fld>
            <a:endParaRPr lang="en-US" dirty="0"/>
          </a:p>
        </p:txBody>
      </p:sp>
    </p:spTree>
    <p:extLst>
      <p:ext uri="{BB962C8B-B14F-4D97-AF65-F5344CB8AC3E}">
        <p14:creationId xmlns:p14="http://schemas.microsoft.com/office/powerpoint/2010/main" val="42516317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مکتب سیستمی : </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fa-IR" dirty="0" smtClean="0">
                <a:solidFill>
                  <a:schemeClr val="tx1"/>
                </a:solidFill>
                <a:cs typeface="B Nazanin" panose="00000400000000000000" pitchFamily="2" charset="-78"/>
              </a:rPr>
              <a:t>مکتب </a:t>
            </a:r>
            <a:r>
              <a:rPr lang="fa-IR" dirty="0">
                <a:solidFill>
                  <a:schemeClr val="tx1"/>
                </a:solidFill>
                <a:cs typeface="B Nazanin" panose="00000400000000000000" pitchFamily="2" charset="-78"/>
              </a:rPr>
              <a:t>روابط انسانی که به صورت آنتی تز در </a:t>
            </a:r>
            <a:r>
              <a:rPr lang="fa-IR" dirty="0" smtClean="0">
                <a:solidFill>
                  <a:schemeClr val="tx1"/>
                </a:solidFill>
                <a:cs typeface="B Nazanin" panose="00000400000000000000" pitchFamily="2" charset="-78"/>
              </a:rPr>
              <a:t>برابر </a:t>
            </a:r>
            <a:r>
              <a:rPr lang="fa-IR" dirty="0">
                <a:solidFill>
                  <a:schemeClr val="tx1"/>
                </a:solidFill>
                <a:cs typeface="B Nazanin" panose="00000400000000000000" pitchFamily="2" charset="-78"/>
              </a:rPr>
              <a:t>مکتب کلاسیک به وجود آمده بود و همچنین جریان فکری که منتج به مکتب کمّی در زمان جنگ جهانی دوّم شد، نتوانست کلّیه مسائل سازمان را حل و فصل کند . لذا پس از گذشت زمان ، نظریه جدیدی که شامل مکاتب قبل و کاملتر از آنها بود به عنوان مکتب سیستمی سازمان پدیدار گشت، که به آن « مکتب نظام گرا » یا « تحلیل سیستمی » هم گفته می‌شود . </a:t>
            </a: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876C3274-AE5B-4F38-9E87-AF1DF74DD44A}"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76</a:t>
            </a:fld>
            <a:endParaRPr lang="en-US" dirty="0"/>
          </a:p>
        </p:txBody>
      </p:sp>
    </p:spTree>
    <p:extLst>
      <p:ext uri="{BB962C8B-B14F-4D97-AF65-F5344CB8AC3E}">
        <p14:creationId xmlns:p14="http://schemas.microsoft.com/office/powerpoint/2010/main" val="40341057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سیستم‌های باز و بسته  : </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fa-IR" dirty="0" smtClean="0">
                <a:solidFill>
                  <a:schemeClr val="tx1"/>
                </a:solidFill>
                <a:cs typeface="B Nazanin" panose="00000400000000000000" pitchFamily="2" charset="-78"/>
              </a:rPr>
              <a:t>سیستمی</a:t>
            </a:r>
            <a:r>
              <a:rPr lang="fa-IR" b="1" i="1" dirty="0" smtClean="0">
                <a:solidFill>
                  <a:schemeClr val="tx1"/>
                </a:solidFill>
                <a:cs typeface="B Nazanin" panose="00000400000000000000" pitchFamily="2" charset="-78"/>
              </a:rPr>
              <a:t> </a:t>
            </a:r>
            <a:r>
              <a:rPr lang="fa-IR" b="1" i="1" dirty="0">
                <a:solidFill>
                  <a:schemeClr val="tx1"/>
                </a:solidFill>
                <a:cs typeface="B Nazanin" panose="00000400000000000000" pitchFamily="2" charset="-78"/>
              </a:rPr>
              <a:t>باز</a:t>
            </a:r>
            <a:r>
              <a:rPr lang="fa-IR" dirty="0">
                <a:solidFill>
                  <a:schemeClr val="tx1"/>
                </a:solidFill>
                <a:cs typeface="B Nazanin" panose="00000400000000000000" pitchFamily="2" charset="-78"/>
              </a:rPr>
              <a:t> نامیده می‌شود که با محیط اطراف خود کنش متقابل داشته باشد ، و سیستمی را</a:t>
            </a:r>
            <a:r>
              <a:rPr lang="fa-IR" b="1" i="1" dirty="0">
                <a:solidFill>
                  <a:schemeClr val="tx1"/>
                </a:solidFill>
                <a:cs typeface="B Nazanin" panose="00000400000000000000" pitchFamily="2" charset="-78"/>
              </a:rPr>
              <a:t> بسته</a:t>
            </a:r>
            <a:r>
              <a:rPr lang="fa-IR" dirty="0">
                <a:solidFill>
                  <a:schemeClr val="tx1"/>
                </a:solidFill>
                <a:cs typeface="B Nazanin" panose="00000400000000000000" pitchFamily="2" charset="-78"/>
              </a:rPr>
              <a:t> می نامندکه با محیط خود ارتباط متقابل نداشته باشد . همه سازمانها با محیطشان کنش متقابل دارند . اما میزان این ارتباط متفاوت است . برای نمونه یک کارخانه اتومبیل سازی یا یک دانشگاه سیستم </a:t>
            </a:r>
            <a:r>
              <a:rPr lang="fa-IR" b="1" i="1" dirty="0">
                <a:solidFill>
                  <a:schemeClr val="tx1"/>
                </a:solidFill>
                <a:cs typeface="B Nazanin" panose="00000400000000000000" pitchFamily="2" charset="-78"/>
              </a:rPr>
              <a:t>باز تری</a:t>
            </a:r>
            <a:r>
              <a:rPr lang="fa-IR" dirty="0">
                <a:solidFill>
                  <a:schemeClr val="tx1"/>
                </a:solidFill>
                <a:cs typeface="B Nazanin" panose="00000400000000000000" pitchFamily="2" charset="-78"/>
              </a:rPr>
              <a:t> از یک صومعه یا زندان دارند . </a:t>
            </a:r>
            <a:endParaRPr lang="en-US" dirty="0">
              <a:solidFill>
                <a:schemeClr val="tx1"/>
              </a:solidFill>
              <a:cs typeface="B Nazanin" panose="00000400000000000000" pitchFamily="2" charset="-78"/>
            </a:endParaRPr>
          </a:p>
          <a:p>
            <a:pPr marL="0" indent="0" algn="justLow">
              <a:buNone/>
            </a:pPr>
            <a:r>
              <a:rPr lang="fa-IR" dirty="0">
                <a:solidFill>
                  <a:schemeClr val="tx1"/>
                </a:solidFill>
                <a:cs typeface="B Nazanin" panose="00000400000000000000" pitchFamily="2" charset="-78"/>
              </a:rPr>
              <a:t>سیستم‌های </a:t>
            </a:r>
            <a:r>
              <a:rPr lang="fa-IR" b="1" i="1" dirty="0">
                <a:solidFill>
                  <a:schemeClr val="tx1"/>
                </a:solidFill>
                <a:cs typeface="B Nazanin" panose="00000400000000000000" pitchFamily="2" charset="-78"/>
              </a:rPr>
              <a:t>بسته</a:t>
            </a:r>
            <a:r>
              <a:rPr lang="fa-IR" dirty="0">
                <a:solidFill>
                  <a:schemeClr val="tx1"/>
                </a:solidFill>
                <a:cs typeface="B Nazanin" panose="00000400000000000000" pitchFamily="2" charset="-78"/>
              </a:rPr>
              <a:t> بیشتر به سیستمهای مکانیکی در فیزیک و علوم تجربی اطلاق می‌شود . این سیستم‌ها صرفاً" با استفاده از نیروهای داخلی و بدون ارتباط با محیط خارج می‌توانند به کار خود ادامه دهند . در نظریه‌های کلاسیک ، سازمان را به عنوان سیستم </a:t>
            </a:r>
            <a:r>
              <a:rPr lang="fa-IR" b="1" i="1" dirty="0">
                <a:solidFill>
                  <a:schemeClr val="tx1"/>
                </a:solidFill>
                <a:cs typeface="B Nazanin" panose="00000400000000000000" pitchFamily="2" charset="-78"/>
              </a:rPr>
              <a:t>بسته‌ای</a:t>
            </a:r>
            <a:r>
              <a:rPr lang="fa-IR" dirty="0">
                <a:solidFill>
                  <a:schemeClr val="tx1"/>
                </a:solidFill>
                <a:cs typeface="B Nazanin" panose="00000400000000000000" pitchFamily="2" charset="-78"/>
              </a:rPr>
              <a:t> تلقی می‌کردند که فقط متکی بر عوامل و نیروهای داخلی است و بدون</a:t>
            </a:r>
            <a:r>
              <a:rPr lang="fa-IR" b="1" i="1" dirty="0">
                <a:solidFill>
                  <a:schemeClr val="tx1"/>
                </a:solidFill>
                <a:cs typeface="B Nazanin" panose="00000400000000000000" pitchFamily="2" charset="-78"/>
              </a:rPr>
              <a:t> </a:t>
            </a:r>
            <a:r>
              <a:rPr lang="fa-IR" dirty="0">
                <a:solidFill>
                  <a:schemeClr val="tx1"/>
                </a:solidFill>
                <a:cs typeface="B Nazanin" panose="00000400000000000000" pitchFamily="2" charset="-78"/>
              </a:rPr>
              <a:t>ارتباط با محیط خارج می‌تواند مسائل خود را از طریق سلسله مراتب و تقسیم کار و روابط رسمی در داخل دستگاه حل و فصل کند . در حالی که در نظریه‌های جدید مدیریت ، سازمان ، سیستم </a:t>
            </a:r>
            <a:r>
              <a:rPr lang="fa-IR" b="1" i="1" dirty="0">
                <a:solidFill>
                  <a:schemeClr val="tx1"/>
                </a:solidFill>
                <a:cs typeface="B Nazanin" panose="00000400000000000000" pitchFamily="2" charset="-78"/>
              </a:rPr>
              <a:t>بازی</a:t>
            </a:r>
            <a:r>
              <a:rPr lang="fa-IR" dirty="0">
                <a:solidFill>
                  <a:schemeClr val="tx1"/>
                </a:solidFill>
                <a:cs typeface="B Nazanin" panose="00000400000000000000" pitchFamily="2" charset="-78"/>
              </a:rPr>
              <a:t> است که به طور دائم با محیط اطراف خود در تعامل است . </a:t>
            </a:r>
            <a:r>
              <a:rPr lang="en-US" dirty="0">
                <a:solidFill>
                  <a:schemeClr val="tx1"/>
                </a:solidFill>
                <a:cs typeface="B Nazanin" panose="00000400000000000000" pitchFamily="2" charset="-78"/>
              </a:rPr>
              <a:t>Open</a:t>
            </a:r>
          </a:p>
          <a:p>
            <a:endParaRPr lang="en-US" dirty="0"/>
          </a:p>
        </p:txBody>
      </p:sp>
      <p:sp>
        <p:nvSpPr>
          <p:cNvPr id="4" name="Date Placeholder 3"/>
          <p:cNvSpPr>
            <a:spLocks noGrp="1"/>
          </p:cNvSpPr>
          <p:nvPr>
            <p:ph type="dt" sz="half" idx="10"/>
          </p:nvPr>
        </p:nvSpPr>
        <p:spPr/>
        <p:txBody>
          <a:bodyPr/>
          <a:lstStyle/>
          <a:p>
            <a:fld id="{6B5963B3-05BD-424A-88FF-59B2400D63B0}"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77</a:t>
            </a:fld>
            <a:endParaRPr lang="en-US" dirty="0"/>
          </a:p>
        </p:txBody>
      </p:sp>
    </p:spTree>
    <p:extLst>
      <p:ext uri="{BB962C8B-B14F-4D97-AF65-F5344CB8AC3E}">
        <p14:creationId xmlns:p14="http://schemas.microsoft.com/office/powerpoint/2010/main" val="11728943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جلسه </a:t>
            </a:r>
            <a:r>
              <a:rPr lang="fa-IR" b="1" dirty="0" smtClean="0">
                <a:solidFill>
                  <a:schemeClr val="tx1"/>
                </a:solidFill>
                <a:cs typeface="B Nazanin" panose="00000400000000000000" pitchFamily="2" charset="-78"/>
              </a:rPr>
              <a:t>پانزدهم</a:t>
            </a:r>
            <a:endParaRPr lang="en-US" dirty="0"/>
          </a:p>
        </p:txBody>
      </p:sp>
      <p:sp>
        <p:nvSpPr>
          <p:cNvPr id="3" name="Content Placeholder 2"/>
          <p:cNvSpPr>
            <a:spLocks noGrp="1"/>
          </p:cNvSpPr>
          <p:nvPr>
            <p:ph idx="1"/>
          </p:nvPr>
        </p:nvSpPr>
        <p:spPr/>
        <p:txBody>
          <a:bodyPr>
            <a:normAutofit/>
          </a:bodyPr>
          <a:lstStyle/>
          <a:p>
            <a:pPr algn="r" rtl="1"/>
            <a:r>
              <a:rPr lang="fa-IR" sz="2500" b="1" dirty="0" smtClean="0">
                <a:cs typeface="B Nazanin" panose="00000400000000000000" pitchFamily="2" charset="-78"/>
              </a:rPr>
              <a:t>مکتب اقتضایی</a:t>
            </a:r>
          </a:p>
          <a:p>
            <a:pPr algn="r" rtl="1"/>
            <a:r>
              <a:rPr lang="fa-IR" sz="2500" b="1" dirty="0" smtClean="0">
                <a:cs typeface="B Nazanin" panose="00000400000000000000" pitchFamily="2" charset="-78"/>
              </a:rPr>
              <a:t>تصمیم گیری سازمانی</a:t>
            </a:r>
          </a:p>
          <a:p>
            <a:pPr algn="r" rtl="1"/>
            <a:r>
              <a:rPr lang="fa-IR" sz="2500" b="1" dirty="0" smtClean="0">
                <a:cs typeface="B Nazanin" panose="00000400000000000000" pitchFamily="2" charset="-78"/>
              </a:rPr>
              <a:t>عوامل موثر بر تصمیم گیری سازمانی</a:t>
            </a:r>
          </a:p>
          <a:p>
            <a:pPr algn="r" rtl="1"/>
            <a:r>
              <a:rPr lang="fa-IR" sz="2500" b="1" dirty="0" smtClean="0">
                <a:cs typeface="B Nazanin" panose="00000400000000000000" pitchFamily="2" charset="-78"/>
              </a:rPr>
              <a:t>طبقه بندی تصمیم ها</a:t>
            </a:r>
          </a:p>
          <a:p>
            <a:pPr algn="r" rtl="1"/>
            <a:endParaRPr lang="fa-IR" sz="2500" b="1" dirty="0" smtClean="0">
              <a:cs typeface="B Nazanin" panose="00000400000000000000" pitchFamily="2" charset="-78"/>
            </a:endParaRPr>
          </a:p>
          <a:p>
            <a:pPr algn="r" rtl="1"/>
            <a:endParaRPr lang="en-US" sz="2500" b="1" dirty="0">
              <a:cs typeface="B Nazanin" panose="00000400000000000000" pitchFamily="2" charset="-78"/>
            </a:endParaRPr>
          </a:p>
        </p:txBody>
      </p:sp>
      <p:sp>
        <p:nvSpPr>
          <p:cNvPr id="4" name="Date Placeholder 3"/>
          <p:cNvSpPr>
            <a:spLocks noGrp="1"/>
          </p:cNvSpPr>
          <p:nvPr>
            <p:ph type="dt" sz="half" idx="10"/>
          </p:nvPr>
        </p:nvSpPr>
        <p:spPr/>
        <p:txBody>
          <a:bodyPr/>
          <a:lstStyle/>
          <a:p>
            <a:fld id="{542DB59E-22D8-48AD-931C-F685844A109B}"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78</a:t>
            </a:fld>
            <a:endParaRPr lang="en-US" dirty="0"/>
          </a:p>
        </p:txBody>
      </p:sp>
    </p:spTree>
    <p:extLst>
      <p:ext uri="{BB962C8B-B14F-4D97-AF65-F5344CB8AC3E}">
        <p14:creationId xmlns:p14="http://schemas.microsoft.com/office/powerpoint/2010/main" val="29552061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i="1" dirty="0">
                <a:solidFill>
                  <a:schemeClr val="tx1"/>
                </a:solidFill>
                <a:cs typeface="B Nazanin" panose="00000400000000000000" pitchFamily="2" charset="-78"/>
              </a:rPr>
              <a:t>مکتب اقتضایی : </a:t>
            </a:r>
            <a:r>
              <a:rPr lang="en-US" b="1" i="1" dirty="0">
                <a:solidFill>
                  <a:schemeClr val="tx1"/>
                </a:solidFill>
                <a:cs typeface="B Nazanin" panose="00000400000000000000" pitchFamily="2" charset="-78"/>
              </a:rPr>
              <a:t/>
            </a:r>
            <a:br>
              <a:rPr lang="en-US" b="1" i="1"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fa-IR" dirty="0" smtClean="0">
                <a:solidFill>
                  <a:schemeClr val="tx1"/>
                </a:solidFill>
                <a:cs typeface="B Nazanin" panose="00000400000000000000" pitchFamily="2" charset="-78"/>
              </a:rPr>
              <a:t>عوامل </a:t>
            </a:r>
            <a:r>
              <a:rPr lang="fa-IR" dirty="0">
                <a:solidFill>
                  <a:schemeClr val="tx1"/>
                </a:solidFill>
                <a:cs typeface="B Nazanin" panose="00000400000000000000" pitchFamily="2" charset="-78"/>
              </a:rPr>
              <a:t>بی شماری از قبیل ، پیشرفت سریع تکنولوژی ، گسترش و پیچیده‌تر شدن سازمان‌ها ، تغییر در مدیریت سازمان‌های جامعه نوین را ضروری ساخته است . این نیاز به تغییر ، علم مدیریت را با شتاب زیاد به پیش می‌برد و این دانش را به سمت حل مشکلات واقعی مدیریت سوق می‌دهد . </a:t>
            </a:r>
            <a:endParaRPr lang="en-US" dirty="0">
              <a:solidFill>
                <a:schemeClr val="tx1"/>
              </a:solidFill>
              <a:cs typeface="B Nazanin" panose="00000400000000000000" pitchFamily="2" charset="-78"/>
            </a:endParaRPr>
          </a:p>
          <a:p>
            <a:pPr marL="0" indent="0" algn="justLow" rtl="1">
              <a:buNone/>
            </a:pPr>
            <a:r>
              <a:rPr lang="fa-IR" dirty="0">
                <a:solidFill>
                  <a:schemeClr val="tx1"/>
                </a:solidFill>
                <a:cs typeface="B Nazanin" panose="00000400000000000000" pitchFamily="2" charset="-78"/>
              </a:rPr>
              <a:t>در عصری که توفیق در گرو محیط‌های گوناگونی می‌باشد که ما را از هر جهت احاطه کرده است زمانی که تحوّل و تغییر به گونه‌ای فزاینده ، همه جا را در برگرفته است، ارائه یک شیوه و الگو خاص مدیریتی که قادر باشد در شرایط متغیر و پویا و متحوّل، در برابر نفوذ محیط‌های مختلف و متنوّع موجود ، پاسخگو و کار ساز باشد ، غیر عملی است . در چنین شرایطی به طور کلّی بایستی از مطلق نگری اجتناب کرده و به دنبال الگو و روشی بود که در مقابل شرایط متغیر امروز ، بتواند از طریق تلفیق و ترکیب و با انعطاف پذیری کافی به نیازهای ما ، پاسخی مناسب و درخور بدهد . </a:t>
            </a:r>
            <a:endParaRPr lang="en-US" dirty="0">
              <a:solidFill>
                <a:schemeClr val="tx1"/>
              </a:solidFill>
              <a:cs typeface="B Nazanin" panose="00000400000000000000" pitchFamily="2" charset="-78"/>
            </a:endParaRPr>
          </a:p>
          <a:p>
            <a:pPr marL="0" indent="0" algn="justLow">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5659650A-0D4C-4E4F-B998-57DDD03C6602}"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79</a:t>
            </a:fld>
            <a:endParaRPr lang="en-US" dirty="0"/>
          </a:p>
        </p:txBody>
      </p:sp>
    </p:spTree>
    <p:extLst>
      <p:ext uri="{BB962C8B-B14F-4D97-AF65-F5344CB8AC3E}">
        <p14:creationId xmlns:p14="http://schemas.microsoft.com/office/powerpoint/2010/main" val="6842277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انواع واحدهای سازمانی :</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a:xfrm>
            <a:off x="677334" y="1737894"/>
            <a:ext cx="8596668" cy="3880773"/>
          </a:xfrm>
        </p:spPr>
        <p:txBody>
          <a:bodyPr/>
          <a:lstStyle/>
          <a:p>
            <a:pPr marL="0" indent="0" algn="just" rtl="1">
              <a:buNone/>
            </a:pPr>
            <a:r>
              <a:rPr lang="ar-SA" dirty="0" smtClean="0">
                <a:solidFill>
                  <a:schemeClr val="tx1"/>
                </a:solidFill>
                <a:cs typeface="B Nazanin" panose="00000400000000000000" pitchFamily="2" charset="-78"/>
              </a:rPr>
              <a:t>یک </a:t>
            </a:r>
            <a:r>
              <a:rPr lang="ar-SA" dirty="0">
                <a:solidFill>
                  <a:schemeClr val="tx1"/>
                </a:solidFill>
                <a:cs typeface="B Nazanin" panose="00000400000000000000" pitchFamily="2" charset="-78"/>
              </a:rPr>
              <a:t>سازمان از دو نوع واحد متمایز زیر تشکیل می‌شود:</a:t>
            </a:r>
            <a:endParaRPr lang="en-US" dirty="0">
              <a:solidFill>
                <a:schemeClr val="tx1"/>
              </a:solidFill>
              <a:cs typeface="B Nazanin" panose="00000400000000000000" pitchFamily="2" charset="-78"/>
            </a:endParaRPr>
          </a:p>
          <a:p>
            <a:pPr marL="0" lvl="0" indent="0" algn="just" rtl="1">
              <a:buNone/>
            </a:pPr>
            <a:r>
              <a:rPr lang="ar-SA" b="1" dirty="0">
                <a:solidFill>
                  <a:schemeClr val="tx1"/>
                </a:solidFill>
                <a:cs typeface="B Nazanin" panose="00000400000000000000" pitchFamily="2" charset="-78"/>
              </a:rPr>
              <a:t>واحدهای صف</a:t>
            </a:r>
            <a:r>
              <a:rPr lang="ar-SA" dirty="0">
                <a:solidFill>
                  <a:schemeClr val="tx1"/>
                </a:solidFill>
                <a:cs typeface="B Nazanin" panose="00000400000000000000" pitchFamily="2" charset="-78"/>
              </a:rPr>
              <a:t>: این واحدها مأمور </a:t>
            </a:r>
            <a:r>
              <a:rPr lang="ar-SA" u="sng" dirty="0">
                <a:solidFill>
                  <a:schemeClr val="tx1"/>
                </a:solidFill>
                <a:cs typeface="B Nazanin" panose="00000400000000000000" pitchFamily="2" charset="-78"/>
              </a:rPr>
              <a:t>اجرای عملیّاتی </a:t>
            </a:r>
            <a:r>
              <a:rPr lang="ar-SA" dirty="0">
                <a:solidFill>
                  <a:schemeClr val="tx1"/>
                </a:solidFill>
                <a:cs typeface="B Nazanin" panose="00000400000000000000" pitchFamily="2" charset="-78"/>
              </a:rPr>
              <a:t>هستند. دستورهایی که به این واحدها داده می‌شود از سرپرستان و مدیران یا فرماندهی صادر می‌گردد. واحدهای تولید و فروش یک موسسه تولیدی، نمونه‌های کوچکی از واحدهای صف هستند.</a:t>
            </a:r>
            <a:endParaRPr lang="en-US" dirty="0">
              <a:solidFill>
                <a:schemeClr val="tx1"/>
              </a:solidFill>
              <a:cs typeface="B Nazanin" panose="00000400000000000000" pitchFamily="2" charset="-78"/>
            </a:endParaRPr>
          </a:p>
          <a:p>
            <a:pPr marL="0" lvl="0" indent="0" algn="just" rtl="1">
              <a:buNone/>
            </a:pPr>
            <a:r>
              <a:rPr lang="ar-SA" b="1" dirty="0">
                <a:solidFill>
                  <a:schemeClr val="tx1"/>
                </a:solidFill>
                <a:cs typeface="B Nazanin" panose="00000400000000000000" pitchFamily="2" charset="-78"/>
              </a:rPr>
              <a:t>واحدهای ستاد</a:t>
            </a:r>
            <a:r>
              <a:rPr lang="ar-SA" dirty="0">
                <a:solidFill>
                  <a:schemeClr val="tx1"/>
                </a:solidFill>
                <a:cs typeface="B Nazanin" panose="00000400000000000000" pitchFamily="2" charset="-78"/>
              </a:rPr>
              <a:t>: وظیفه این واحدها محدود به فراهم آوردن وسایل پیشرفت و تسهیل کار واحدهای صف از طریق انجام </a:t>
            </a:r>
            <a:r>
              <a:rPr lang="ar-SA" u="sng" dirty="0">
                <a:solidFill>
                  <a:schemeClr val="tx1"/>
                </a:solidFill>
                <a:cs typeface="B Nazanin" panose="00000400000000000000" pitchFamily="2" charset="-78"/>
              </a:rPr>
              <a:t>خدمات مشورتی و کمکی یا تخصّصی </a:t>
            </a:r>
            <a:r>
              <a:rPr lang="ar-SA" dirty="0">
                <a:solidFill>
                  <a:schemeClr val="tx1"/>
                </a:solidFill>
                <a:cs typeface="B Nazanin" panose="00000400000000000000" pitchFamily="2" charset="-78"/>
              </a:rPr>
              <a:t>است. به‌علاوه، </a:t>
            </a:r>
            <a:r>
              <a:rPr lang="ar-SA" u="sng" dirty="0">
                <a:solidFill>
                  <a:schemeClr val="tx1"/>
                </a:solidFill>
                <a:cs typeface="B Nazanin" panose="00000400000000000000" pitchFamily="2" charset="-78"/>
              </a:rPr>
              <a:t>هدف‌های عمده سیاست‌های کلّی سازمان </a:t>
            </a:r>
            <a:r>
              <a:rPr lang="ar-SA" dirty="0">
                <a:solidFill>
                  <a:schemeClr val="tx1"/>
                </a:solidFill>
                <a:cs typeface="B Nazanin" panose="00000400000000000000" pitchFamily="2" charset="-78"/>
              </a:rPr>
              <a:t>نیز توسط واحدهای ستادی تعیین می‌شد. ضمن اینکه رفع نیازهای منطقی کارکنان واحدهای صف نیز تا حد امکان جزو وظایف واحدهای ستادی است.</a:t>
            </a:r>
            <a:endParaRPr lang="en-US" dirty="0">
              <a:solidFill>
                <a:schemeClr val="tx1"/>
              </a:solidFill>
              <a:cs typeface="B Nazanin" panose="00000400000000000000" pitchFamily="2" charset="-78"/>
            </a:endParaRPr>
          </a:p>
          <a:p>
            <a:pPr marL="0" indent="0" algn="just" rtl="1">
              <a:buNone/>
            </a:pPr>
            <a:endParaRPr lang="en-US" dirty="0">
              <a:solidFill>
                <a:schemeClr val="tx1"/>
              </a:solidFill>
              <a:cs typeface="B Nazanin" panose="00000400000000000000" pitchFamily="2" charset="-78"/>
            </a:endParaRPr>
          </a:p>
        </p:txBody>
      </p:sp>
      <p:pic>
        <p:nvPicPr>
          <p:cNvPr id="4" name="Picture 3"/>
          <p:cNvPicPr>
            <a:picLocks noChangeAspect="1"/>
          </p:cNvPicPr>
          <p:nvPr/>
        </p:nvPicPr>
        <p:blipFill>
          <a:blip r:embed="rId4"/>
          <a:stretch>
            <a:fillRect/>
          </a:stretch>
        </p:blipFill>
        <p:spPr>
          <a:xfrm>
            <a:off x="3336851" y="4200453"/>
            <a:ext cx="3638095" cy="2295238"/>
          </a:xfrm>
          <a:prstGeom prst="rect">
            <a:avLst/>
          </a:prstGeom>
        </p:spPr>
      </p:pic>
      <p:sp>
        <p:nvSpPr>
          <p:cNvPr id="5" name="Date Placeholder 4"/>
          <p:cNvSpPr>
            <a:spLocks noGrp="1"/>
          </p:cNvSpPr>
          <p:nvPr>
            <p:ph type="dt" sz="half" idx="10"/>
          </p:nvPr>
        </p:nvSpPr>
        <p:spPr/>
        <p:txBody>
          <a:bodyPr/>
          <a:lstStyle/>
          <a:p>
            <a:fld id="{3147772F-1AFA-4E56-9A38-81AA18D31D8B}" type="datetime1">
              <a:rPr lang="en-US" smtClean="0"/>
              <a:t>3/10/2020</a:t>
            </a:fld>
            <a:endParaRPr lang="en-US" dirty="0"/>
          </a:p>
        </p:txBody>
      </p:sp>
      <p:sp>
        <p:nvSpPr>
          <p:cNvPr id="6" name="Footer Placeholder 5"/>
          <p:cNvSpPr>
            <a:spLocks noGrp="1"/>
          </p:cNvSpPr>
          <p:nvPr>
            <p:ph type="ftr" sz="quarter" idx="11"/>
          </p:nvPr>
        </p:nvSpPr>
        <p:spPr/>
        <p:txBody>
          <a:bodyPr/>
          <a:lstStyle/>
          <a:p>
            <a:r>
              <a:rPr lang="fa-IR" smtClean="0"/>
              <a:t>جزوه اصول سرپرستی (دکتر متینه مقدم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22066312"/>
      </p:ext>
    </p:extLst>
  </p:cSld>
  <p:clrMapOvr>
    <a:masterClrMapping/>
  </p:clrMapOvr>
  <mc:AlternateContent xmlns:mc="http://schemas.openxmlformats.org/markup-compatibility/2006" xmlns:p14="http://schemas.microsoft.com/office/powerpoint/2010/main">
    <mc:Choice Requires="p14">
      <p:transition spd="slow" p14:dur="2000" advTm="57526"/>
    </mc:Choice>
    <mc:Fallback xmlns="">
      <p:transition spd="slow" advTm="57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تصمیم گیری سازمانی : </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ar-SA" dirty="0" smtClean="0">
                <a:cs typeface="B Nazanin" panose="00000400000000000000" pitchFamily="2" charset="-78"/>
              </a:rPr>
              <a:t>از </a:t>
            </a:r>
            <a:r>
              <a:rPr lang="ar-SA" dirty="0">
                <a:cs typeface="B Nazanin" panose="00000400000000000000" pitchFamily="2" charset="-78"/>
              </a:rPr>
              <a:t>آنجا كه</a:t>
            </a:r>
            <a:r>
              <a:rPr lang="ar-SA" b="1" dirty="0">
                <a:cs typeface="B Nazanin" panose="00000400000000000000" pitchFamily="2" charset="-78"/>
              </a:rPr>
              <a:t> تصميم‌گيري</a:t>
            </a:r>
            <a:r>
              <a:rPr lang="ar-SA" dirty="0">
                <a:cs typeface="B Nazanin" panose="00000400000000000000" pitchFamily="2" charset="-78"/>
              </a:rPr>
              <a:t> صحيح بعنوان مهم‌ترین وظيفه و مسئوليت اصلي يك مدير مطرح مي‌شود، لذا بايد تصميمات مناسب براي موضوعات پيچيده را با ساده نمودن و هدايت مراحل تصميم‌گيري اتّخاذ كنيم.</a:t>
            </a:r>
            <a:endParaRPr lang="en-US" dirty="0">
              <a:cs typeface="B Nazanin" panose="00000400000000000000" pitchFamily="2" charset="-78"/>
            </a:endParaRPr>
          </a:p>
          <a:p>
            <a:pPr marL="0" indent="0" algn="justLow" rtl="1">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79C3BF2C-9B75-41E4-B7B9-5656D20D10ED}"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80</a:t>
            </a:fld>
            <a:endParaRPr lang="en-US" dirty="0"/>
          </a:p>
        </p:txBody>
      </p:sp>
    </p:spTree>
    <p:extLst>
      <p:ext uri="{BB962C8B-B14F-4D97-AF65-F5344CB8AC3E}">
        <p14:creationId xmlns:p14="http://schemas.microsoft.com/office/powerpoint/2010/main" val="29524989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عوامل تأثیر گذار بر تصمیم گیری سازمانی :</a:t>
            </a:r>
            <a:r>
              <a:rPr lang="en-US" b="1" i="1" dirty="0">
                <a:solidFill>
                  <a:schemeClr val="tx1"/>
                </a:solidFill>
                <a:cs typeface="B Nazanin" panose="00000400000000000000" pitchFamily="2" charset="-78"/>
              </a:rPr>
              <a:t/>
            </a:r>
            <a:br>
              <a:rPr lang="en-US" b="1" i="1"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normAutofit/>
          </a:bodyPr>
          <a:lstStyle/>
          <a:p>
            <a:pPr marL="0" indent="0" algn="justLow" rtl="1">
              <a:buNone/>
            </a:pPr>
            <a:r>
              <a:rPr lang="ar-SA" dirty="0">
                <a:cs typeface="B Nazanin" panose="00000400000000000000" pitchFamily="2" charset="-78"/>
              </a:rPr>
              <a:t> </a:t>
            </a:r>
            <a:endParaRPr lang="en-US" dirty="0">
              <a:cs typeface="B Nazanin" panose="00000400000000000000" pitchFamily="2" charset="-78"/>
            </a:endParaRPr>
          </a:p>
          <a:p>
            <a:pPr marL="0" indent="0" algn="justLow" rtl="1">
              <a:buNone/>
            </a:pPr>
            <a:r>
              <a:rPr lang="ar-SA" b="1" i="1" dirty="0" smtClean="0">
                <a:cs typeface="B Nazanin" panose="00000400000000000000" pitchFamily="2" charset="-78"/>
              </a:rPr>
              <a:t>1- </a:t>
            </a:r>
            <a:r>
              <a:rPr lang="ar-SA" b="1" i="1" dirty="0">
                <a:cs typeface="B Nazanin" panose="00000400000000000000" pitchFamily="2" charset="-78"/>
              </a:rPr>
              <a:t>عوامل عقلایی: </a:t>
            </a:r>
            <a:r>
              <a:rPr lang="ar-SA" dirty="0">
                <a:cs typeface="B Nazanin" panose="00000400000000000000" pitchFamily="2" charset="-78"/>
              </a:rPr>
              <a:t>منظور، عوامل قابل اندازه گیری از قبیل هزینه، زمان، پیش بینی‌ها و غیره می‌باشد. یک تمایل عمومی وجود دارد که بیشتر بدین عوامل پرداخته و عوامل غیر کمی را از یاد ببریم.</a:t>
            </a:r>
            <a:endParaRPr lang="en-US" dirty="0">
              <a:cs typeface="B Nazanin" panose="00000400000000000000" pitchFamily="2" charset="-78"/>
            </a:endParaRPr>
          </a:p>
          <a:p>
            <a:pPr marL="0" indent="0" algn="justLow" rtl="1">
              <a:buNone/>
            </a:pPr>
            <a:r>
              <a:rPr lang="ar-SA" b="1" i="1" dirty="0">
                <a:cs typeface="B Nazanin" panose="00000400000000000000" pitchFamily="2" charset="-78"/>
              </a:rPr>
              <a:t>2- عوامل روانشناختی:</a:t>
            </a:r>
            <a:r>
              <a:rPr lang="ar-SA" b="1" dirty="0">
                <a:cs typeface="B Nazanin" panose="00000400000000000000" pitchFamily="2" charset="-78"/>
              </a:rPr>
              <a:t> </a:t>
            </a:r>
            <a:r>
              <a:rPr lang="ar-SA" dirty="0">
                <a:cs typeface="B Nazanin" panose="00000400000000000000" pitchFamily="2" charset="-78"/>
              </a:rPr>
              <a:t>مشارکت انسان در پدیده تصمیمگیری روشن است. عواملی از قبیل شخصیّت تصمیم گیر، توانائی‌های او، تجربیات، درک، ارزش‌ها، آمال و نقش او از جمله عوامل مهم در تصمیم گیری می‌باشند.</a:t>
            </a:r>
            <a:endParaRPr lang="en-US" dirty="0">
              <a:cs typeface="B Nazanin" panose="00000400000000000000" pitchFamily="2" charset="-78"/>
            </a:endParaRPr>
          </a:p>
          <a:p>
            <a:pPr marL="0" indent="0" algn="justLow" rtl="1">
              <a:buNone/>
            </a:pPr>
            <a:r>
              <a:rPr lang="ar-SA" b="1" i="1" dirty="0">
                <a:cs typeface="B Nazanin" panose="00000400000000000000" pitchFamily="2" charset="-78"/>
              </a:rPr>
              <a:t>3- عوامل اجتماعی: </a:t>
            </a:r>
            <a:r>
              <a:rPr lang="ar-SA" dirty="0">
                <a:cs typeface="B Nazanin" panose="00000400000000000000" pitchFamily="2" charset="-78"/>
              </a:rPr>
              <a:t>موافقت دیگران بخصوص کسانی که تصمیم به نوعی بر آنان تأثیر می‌گذارد، از مسائل مهم تصمیم گیری است. توجّه به این عوامل از مقاومت دیگران در برابر تصمیم می‌کاهد.</a:t>
            </a:r>
            <a:endParaRPr lang="en-US" dirty="0">
              <a:cs typeface="B Nazanin" panose="00000400000000000000" pitchFamily="2" charset="-78"/>
            </a:endParaRPr>
          </a:p>
          <a:p>
            <a:pPr marL="0" indent="0" algn="justLow" rtl="1">
              <a:buNone/>
            </a:pPr>
            <a:r>
              <a:rPr lang="ar-SA" b="1" i="1" dirty="0">
                <a:cs typeface="B Nazanin" panose="00000400000000000000" pitchFamily="2" charset="-78"/>
              </a:rPr>
              <a:t>4- عوامل فرهنگی: </a:t>
            </a:r>
            <a:r>
              <a:rPr lang="ar-SA" dirty="0">
                <a:cs typeface="B Nazanin" panose="00000400000000000000" pitchFamily="2" charset="-78"/>
              </a:rPr>
              <a:t>محیط دارای لایه‌های فرهنگی متعدّدی است که به نام فرهنگ منطقه، فرهنگ کشور و فرهنگ جهانی خوانده می‌شود. همچنین فرهنگ خود سازمان نیز باید مطمح نظر قرار گیرد. این فرهنگها بر تصمیم فردی و یا سازمانی ما در قالب هنجارهای مورد قبول جامعه، رویه‌ها و ارزش‌ها تأثیر می‌گذارند.</a:t>
            </a:r>
            <a:endParaRPr lang="en-US" dirty="0">
              <a:cs typeface="B Nazanin" panose="00000400000000000000" pitchFamily="2" charset="-78"/>
            </a:endParaRPr>
          </a:p>
          <a:p>
            <a:pPr marL="0" indent="0" algn="justLow" rtl="1">
              <a:buNone/>
            </a:pPr>
            <a:r>
              <a:rPr lang="ar-SA" dirty="0">
                <a:cs typeface="B Nazanin" panose="00000400000000000000" pitchFamily="2" charset="-78"/>
              </a:rPr>
              <a:t> </a:t>
            </a:r>
            <a:endParaRPr lang="en-US" dirty="0">
              <a:cs typeface="B Nazanin" panose="00000400000000000000" pitchFamily="2" charset="-78"/>
            </a:endParaRPr>
          </a:p>
          <a:p>
            <a:pPr marL="0" indent="0" algn="justLow">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8465CBC7-5AA4-4B04-BB76-FA68F476AA7C}"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81</a:t>
            </a:fld>
            <a:endParaRPr lang="en-US" dirty="0"/>
          </a:p>
        </p:txBody>
      </p:sp>
    </p:spTree>
    <p:extLst>
      <p:ext uri="{BB962C8B-B14F-4D97-AF65-F5344CB8AC3E}">
        <p14:creationId xmlns:p14="http://schemas.microsoft.com/office/powerpoint/2010/main" val="25938407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طبقه بندی تصمیم‌ها : </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normAutofit/>
          </a:bodyPr>
          <a:lstStyle/>
          <a:p>
            <a:pPr marL="0" indent="0" algn="justLow" rtl="1">
              <a:buNone/>
            </a:pPr>
            <a:r>
              <a:rPr lang="ar-SA" dirty="0" smtClean="0">
                <a:cs typeface="B Nazanin" panose="00000400000000000000" pitchFamily="2" charset="-78"/>
              </a:rPr>
              <a:t>تصمیماتی </a:t>
            </a:r>
            <a:r>
              <a:rPr lang="ar-SA" dirty="0">
                <a:cs typeface="B Nazanin" panose="00000400000000000000" pitchFamily="2" charset="-78"/>
              </a:rPr>
              <a:t>که افراد می‌گیرند بسته به میزان </a:t>
            </a:r>
            <a:r>
              <a:rPr lang="ar-SA" u="sng" dirty="0">
                <a:cs typeface="B Nazanin" panose="00000400000000000000" pitchFamily="2" charset="-78"/>
              </a:rPr>
              <a:t>دانش</a:t>
            </a:r>
            <a:r>
              <a:rPr lang="ar-SA" dirty="0">
                <a:cs typeface="B Nazanin" panose="00000400000000000000" pitchFamily="2" charset="-78"/>
              </a:rPr>
              <a:t> </a:t>
            </a:r>
            <a:r>
              <a:rPr lang="ar-SA" dirty="0" smtClean="0">
                <a:cs typeface="B Nazanin" panose="00000400000000000000" pitchFamily="2" charset="-78"/>
              </a:rPr>
              <a:t>و</a:t>
            </a:r>
            <a:r>
              <a:rPr lang="fa-IR" dirty="0" smtClean="0">
                <a:cs typeface="B Nazanin" panose="00000400000000000000" pitchFamily="2" charset="-78"/>
              </a:rPr>
              <a:t> </a:t>
            </a:r>
            <a:r>
              <a:rPr lang="ar-SA" u="sng" dirty="0" smtClean="0">
                <a:cs typeface="B Nazanin" panose="00000400000000000000" pitchFamily="2" charset="-78"/>
              </a:rPr>
              <a:t>اطّلاعات</a:t>
            </a:r>
            <a:r>
              <a:rPr lang="ar-SA" dirty="0" smtClean="0">
                <a:cs typeface="B Nazanin" panose="00000400000000000000" pitchFamily="2" charset="-78"/>
              </a:rPr>
              <a:t> </a:t>
            </a:r>
            <a:r>
              <a:rPr lang="ar-SA" dirty="0">
                <a:cs typeface="B Nazanin" panose="00000400000000000000" pitchFamily="2" charset="-78"/>
              </a:rPr>
              <a:t>آن‌ها درآن وضعیّت،ونیز میزان اطمینان به نتایج حاصل از شقوق مختلف به 3 دسته تقسیم می‌شوند:</a:t>
            </a:r>
            <a:endParaRPr lang="en-US" dirty="0">
              <a:cs typeface="B Nazanin" panose="00000400000000000000" pitchFamily="2" charset="-78"/>
            </a:endParaRPr>
          </a:p>
          <a:p>
            <a:pPr marL="0" indent="0" algn="justLow" rtl="1">
              <a:buNone/>
            </a:pPr>
            <a:r>
              <a:rPr lang="ar-SA" b="1" i="1" dirty="0">
                <a:cs typeface="B Nazanin" panose="00000400000000000000" pitchFamily="2" charset="-78"/>
              </a:rPr>
              <a:t>1- تصمیم گیری درشرایط عدم اطمینان</a:t>
            </a:r>
            <a:endParaRPr lang="en-US" b="1" dirty="0">
              <a:cs typeface="B Nazanin" panose="00000400000000000000" pitchFamily="2" charset="-78"/>
            </a:endParaRPr>
          </a:p>
          <a:p>
            <a:pPr marL="0" indent="0" algn="justLow" rtl="1">
              <a:buNone/>
            </a:pPr>
            <a:r>
              <a:rPr lang="ar-SA" dirty="0">
                <a:cs typeface="B Nazanin" panose="00000400000000000000" pitchFamily="2" charset="-78"/>
              </a:rPr>
              <a:t>دراین نوع تصمیم گیری،تصمیم گیرنده نمی‌داند کدام یک ازحالات طبیعت رخ می‌دهد درضمن نمی‌تواند احتمال وقوع هریک رامشخّص کند.</a:t>
            </a:r>
            <a:endParaRPr lang="en-US" dirty="0">
              <a:cs typeface="B Nazanin" panose="00000400000000000000" pitchFamily="2" charset="-78"/>
            </a:endParaRPr>
          </a:p>
          <a:p>
            <a:pPr marL="0" indent="0" algn="justLow" rtl="1">
              <a:buNone/>
            </a:pPr>
            <a:r>
              <a:rPr lang="ar-SA" b="1" i="1" dirty="0">
                <a:cs typeface="B Nazanin" panose="00000400000000000000" pitchFamily="2" charset="-78"/>
              </a:rPr>
              <a:t>2- تصمیم گیری درشرایط ریسک (احتمالی)</a:t>
            </a:r>
            <a:endParaRPr lang="en-US" b="1" dirty="0">
              <a:cs typeface="B Nazanin" panose="00000400000000000000" pitchFamily="2" charset="-78"/>
            </a:endParaRPr>
          </a:p>
          <a:p>
            <a:pPr marL="0" indent="0" algn="justLow" rtl="1">
              <a:buNone/>
            </a:pPr>
            <a:r>
              <a:rPr lang="ar-SA" dirty="0">
                <a:cs typeface="B Nazanin" panose="00000400000000000000" pitchFamily="2" charset="-78"/>
              </a:rPr>
              <a:t>درصورتی که تصمیم گیرنده بتواند احتمال وقوع حالات مختلف طبیعت رابرای مساله تصمیم تعیین کند تصمیم گیری از نوع ریسک خواهد بود.</a:t>
            </a:r>
            <a:endParaRPr lang="en-US" dirty="0">
              <a:cs typeface="B Nazanin" panose="00000400000000000000" pitchFamily="2" charset="-78"/>
            </a:endParaRPr>
          </a:p>
          <a:p>
            <a:pPr marL="0" indent="0" algn="justLow" rtl="1">
              <a:buNone/>
            </a:pPr>
            <a:r>
              <a:rPr lang="ar-SA" dirty="0" smtClean="0">
                <a:cs typeface="B Nazanin" panose="00000400000000000000" pitchFamily="2" charset="-78"/>
              </a:rPr>
              <a:t>دراین </a:t>
            </a:r>
            <a:r>
              <a:rPr lang="ar-SA" dirty="0">
                <a:cs typeface="B Nazanin" panose="00000400000000000000" pitchFamily="2" charset="-78"/>
              </a:rPr>
              <a:t>شرایط تصمیم </a:t>
            </a:r>
            <a:r>
              <a:rPr lang="ar-SA" dirty="0" smtClean="0">
                <a:cs typeface="B Nazanin" panose="00000400000000000000" pitchFamily="2" charset="-78"/>
              </a:rPr>
              <a:t>گ</a:t>
            </a:r>
            <a:r>
              <a:rPr lang="ar-SA" b="1" i="1" dirty="0">
                <a:cs typeface="B Nazanin" panose="00000400000000000000" pitchFamily="2" charset="-78"/>
              </a:rPr>
              <a:t>3- تصمیم گیری درشرایط اطمینان</a:t>
            </a:r>
            <a:endParaRPr lang="en-US" b="1" dirty="0">
              <a:cs typeface="B Nazanin" panose="00000400000000000000" pitchFamily="2" charset="-78"/>
            </a:endParaRPr>
          </a:p>
          <a:p>
            <a:pPr marL="0" indent="0" algn="justLow" rtl="1">
              <a:buNone/>
            </a:pPr>
            <a:r>
              <a:rPr lang="ar-SA" dirty="0" smtClean="0">
                <a:cs typeface="B Nazanin" panose="00000400000000000000" pitchFamily="2" charset="-78"/>
              </a:rPr>
              <a:t>یرندگان </a:t>
            </a:r>
            <a:r>
              <a:rPr lang="ar-SA" dirty="0">
                <a:cs typeface="B Nazanin" panose="00000400000000000000" pitchFamily="2" charset="-78"/>
              </a:rPr>
              <a:t>با اطمینان پیامدهای هرگزینه یا تصمیم رامیدانند بنابراین گزینه‌ای را انتخاب می‌کنند که منافع آنها را حدّاکثر کند.</a:t>
            </a:r>
            <a:endParaRPr lang="en-US" dirty="0">
              <a:cs typeface="B Nazanin" panose="00000400000000000000" pitchFamily="2" charset="-78"/>
            </a:endParaRPr>
          </a:p>
          <a:p>
            <a:pPr marL="0" indent="0" algn="justLow">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C99A53B3-3F8A-492D-AED1-872436100AE1}"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82</a:t>
            </a:fld>
            <a:endParaRPr lang="en-US" dirty="0"/>
          </a:p>
        </p:txBody>
      </p:sp>
    </p:spTree>
    <p:extLst>
      <p:ext uri="{BB962C8B-B14F-4D97-AF65-F5344CB8AC3E}">
        <p14:creationId xmlns:p14="http://schemas.microsoft.com/office/powerpoint/2010/main" val="35267929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جلسه </a:t>
            </a:r>
            <a:r>
              <a:rPr lang="fa-IR" b="1" dirty="0" smtClean="0">
                <a:solidFill>
                  <a:schemeClr val="tx1"/>
                </a:solidFill>
                <a:cs typeface="B Nazanin" panose="00000400000000000000" pitchFamily="2" charset="-78"/>
              </a:rPr>
              <a:t>شانزدهم</a:t>
            </a:r>
            <a:endParaRPr lang="en-US" dirty="0"/>
          </a:p>
        </p:txBody>
      </p:sp>
      <p:sp>
        <p:nvSpPr>
          <p:cNvPr id="3" name="Content Placeholder 2"/>
          <p:cNvSpPr>
            <a:spLocks noGrp="1"/>
          </p:cNvSpPr>
          <p:nvPr>
            <p:ph idx="1"/>
          </p:nvPr>
        </p:nvSpPr>
        <p:spPr/>
        <p:txBody>
          <a:bodyPr>
            <a:normAutofit/>
          </a:bodyPr>
          <a:lstStyle/>
          <a:p>
            <a:pPr algn="justLow" rtl="1"/>
            <a:r>
              <a:rPr lang="fa-IR" sz="2500" b="1" dirty="0" smtClean="0">
                <a:solidFill>
                  <a:schemeClr val="tx1"/>
                </a:solidFill>
                <a:cs typeface="B Nazanin" panose="00000400000000000000" pitchFamily="2" charset="-78"/>
              </a:rPr>
              <a:t>شیوه های تصمیم گیری</a:t>
            </a:r>
          </a:p>
          <a:p>
            <a:pPr algn="justLow" rtl="1"/>
            <a:r>
              <a:rPr lang="fa-IR" sz="2500" b="1" dirty="0" smtClean="0">
                <a:solidFill>
                  <a:schemeClr val="tx1"/>
                </a:solidFill>
                <a:cs typeface="B Nazanin" panose="00000400000000000000" pitchFamily="2" charset="-78"/>
              </a:rPr>
              <a:t>طوفان مغزی</a:t>
            </a:r>
          </a:p>
          <a:p>
            <a:pPr algn="justLow" rtl="1"/>
            <a:r>
              <a:rPr lang="fa-IR" sz="2500" b="1" dirty="0" smtClean="0">
                <a:solidFill>
                  <a:schemeClr val="tx1"/>
                </a:solidFill>
                <a:cs typeface="B Nazanin" panose="00000400000000000000" pitchFamily="2" charset="-78"/>
              </a:rPr>
              <a:t>مزایا و معایب طوفان مغزی</a:t>
            </a:r>
          </a:p>
          <a:p>
            <a:pPr algn="justLow" rtl="1"/>
            <a:r>
              <a:rPr lang="fa-IR" sz="2500" b="1" dirty="0" smtClean="0">
                <a:solidFill>
                  <a:schemeClr val="tx1"/>
                </a:solidFill>
                <a:cs typeface="B Nazanin" panose="00000400000000000000" pitchFamily="2" charset="-78"/>
              </a:rPr>
              <a:t>تکنیک دلفی</a:t>
            </a:r>
          </a:p>
          <a:p>
            <a:pPr algn="justLow" rtl="1"/>
            <a:endParaRPr lang="en-US" sz="2500" b="1"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05376B76-C18E-4AD0-B399-27B5488771A3}"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83</a:t>
            </a:fld>
            <a:endParaRPr lang="en-US" dirty="0"/>
          </a:p>
        </p:txBody>
      </p:sp>
    </p:spTree>
    <p:extLst>
      <p:ext uri="{BB962C8B-B14F-4D97-AF65-F5344CB8AC3E}">
        <p14:creationId xmlns:p14="http://schemas.microsoft.com/office/powerpoint/2010/main" val="21573500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برخي شیوه‌های تصميم‌گيري </a:t>
            </a:r>
            <a:r>
              <a:rPr lang="ar-SA" i="1" dirty="0" smtClean="0">
                <a:solidFill>
                  <a:schemeClr val="tx1"/>
                </a:solidFill>
                <a:cs typeface="B Nazanin" panose="00000400000000000000" pitchFamily="2" charset="-78"/>
              </a:rPr>
              <a:t>:</a:t>
            </a:r>
            <a:r>
              <a:rPr lang="en-US" b="1" i="1" dirty="0">
                <a:solidFill>
                  <a:schemeClr val="tx1"/>
                </a:solidFill>
                <a:cs typeface="B Nazanin" panose="00000400000000000000" pitchFamily="2" charset="-78"/>
              </a:rPr>
              <a:t/>
            </a:r>
            <a:br>
              <a:rPr lang="en-US" b="1" i="1"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algn="justLow" rtl="1"/>
            <a:r>
              <a:rPr lang="ar-SA" b="1" dirty="0" smtClean="0">
                <a:cs typeface="B Nazanin" panose="00000400000000000000" pitchFamily="2" charset="-78"/>
              </a:rPr>
              <a:t>شيوه </a:t>
            </a:r>
            <a:r>
              <a:rPr lang="ar-SA" b="1" dirty="0">
                <a:cs typeface="B Nazanin" panose="00000400000000000000" pitchFamily="2" charset="-78"/>
              </a:rPr>
              <a:t>طوفان مغزي </a:t>
            </a:r>
            <a:endParaRPr lang="en-US" b="1" dirty="0">
              <a:cs typeface="B Nazanin" panose="00000400000000000000" pitchFamily="2" charset="-78"/>
            </a:endParaRPr>
          </a:p>
          <a:p>
            <a:pPr algn="justLow" rtl="1"/>
            <a:r>
              <a:rPr lang="ar-SA" b="1" dirty="0">
                <a:cs typeface="B Nazanin" panose="00000400000000000000" pitchFamily="2" charset="-78"/>
              </a:rPr>
              <a:t> تكنيك دلفی </a:t>
            </a:r>
            <a:endParaRPr lang="en-US" b="1" dirty="0">
              <a:cs typeface="B Nazanin" panose="00000400000000000000" pitchFamily="2" charset="-78"/>
            </a:endParaRPr>
          </a:p>
          <a:p>
            <a:pPr algn="justLow" rtl="1"/>
            <a:r>
              <a:rPr lang="ar-SA" b="1" dirty="0">
                <a:cs typeface="B Nazanin" panose="00000400000000000000" pitchFamily="2" charset="-78"/>
              </a:rPr>
              <a:t> تصمیم گیری در شرایط عدم </a:t>
            </a:r>
            <a:r>
              <a:rPr lang="ar-SA" b="1" dirty="0" smtClean="0">
                <a:cs typeface="B Nazanin" panose="00000400000000000000" pitchFamily="2" charset="-78"/>
              </a:rPr>
              <a:t>اطمینان</a:t>
            </a:r>
            <a:endParaRPr lang="en-US" b="1" dirty="0">
              <a:cs typeface="B Nazanin" panose="00000400000000000000" pitchFamily="2" charset="-78"/>
            </a:endParaRPr>
          </a:p>
        </p:txBody>
      </p:sp>
      <p:sp>
        <p:nvSpPr>
          <p:cNvPr id="4" name="Date Placeholder 3"/>
          <p:cNvSpPr>
            <a:spLocks noGrp="1"/>
          </p:cNvSpPr>
          <p:nvPr>
            <p:ph type="dt" sz="half" idx="10"/>
          </p:nvPr>
        </p:nvSpPr>
        <p:spPr/>
        <p:txBody>
          <a:bodyPr/>
          <a:lstStyle/>
          <a:p>
            <a:fld id="{0D64272B-B69D-45DC-A706-ECCEC235EBA9}"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84</a:t>
            </a:fld>
            <a:endParaRPr lang="en-US" dirty="0"/>
          </a:p>
        </p:txBody>
      </p:sp>
    </p:spTree>
    <p:extLst>
      <p:ext uri="{BB962C8B-B14F-4D97-AF65-F5344CB8AC3E}">
        <p14:creationId xmlns:p14="http://schemas.microsoft.com/office/powerpoint/2010/main" val="2096427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طوفان مغزي:</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fa-IR" dirty="0" smtClean="0">
                <a:cs typeface="B Nazanin" panose="00000400000000000000" pitchFamily="2" charset="-78"/>
              </a:rPr>
              <a:t>از </a:t>
            </a:r>
            <a:r>
              <a:rPr lang="fa-IR" dirty="0">
                <a:cs typeface="B Nazanin" panose="00000400000000000000" pitchFamily="2" charset="-78"/>
              </a:rPr>
              <a:t>مشهورترين فنون براي ايجاد خلاقيت است زيرا فن نسبتاً ساده</a:t>
            </a:r>
            <a:r>
              <a:rPr lang="ar-SA" dirty="0">
                <a:cs typeface="B Nazanin" panose="00000400000000000000" pitchFamily="2" charset="-78"/>
              </a:rPr>
              <a:t>‌</a:t>
            </a:r>
            <a:r>
              <a:rPr lang="fa-IR" dirty="0">
                <a:cs typeface="B Nazanin" panose="00000400000000000000" pitchFamily="2" charset="-78"/>
              </a:rPr>
              <a:t>اي است که فشارهاي وارد براي هماهنگي در گروه را کاهش مي‌دهد تا ايجاد راه‌حلهاي تازه به تأخیر نيفتد. </a:t>
            </a:r>
            <a:r>
              <a:rPr lang="ar-SA" dirty="0">
                <a:cs typeface="B Nazanin" panose="00000400000000000000" pitchFamily="2" charset="-78"/>
              </a:rPr>
              <a:t>بارش مغزي "</a:t>
            </a:r>
            <a:r>
              <a:rPr lang="en-US" dirty="0">
                <a:cs typeface="B Nazanin" panose="00000400000000000000" pitchFamily="2" charset="-78"/>
              </a:rPr>
              <a:t>Brain Storming</a:t>
            </a:r>
            <a:r>
              <a:rPr lang="ar-SA" dirty="0">
                <a:cs typeface="B Nazanin" panose="00000400000000000000" pitchFamily="2" charset="-78"/>
              </a:rPr>
              <a:t>" يکي از شناخته شده ترين شیوه‌های برگزاري جلسات هم فکري و مشاوره بوده و کاربرد جهاني دارد</a:t>
            </a:r>
            <a:r>
              <a:rPr lang="ar-SA" dirty="0" smtClean="0">
                <a:cs typeface="B Nazanin" panose="00000400000000000000" pitchFamily="2" charset="-78"/>
              </a:rPr>
              <a:t>.</a:t>
            </a:r>
            <a:endParaRPr lang="fa-IR" dirty="0" smtClean="0">
              <a:cs typeface="B Nazanin" panose="00000400000000000000" pitchFamily="2" charset="-78"/>
            </a:endParaRPr>
          </a:p>
          <a:p>
            <a:pPr marL="0" indent="0" algn="justLow" rtl="1">
              <a:buNone/>
            </a:pPr>
            <a:r>
              <a:rPr lang="ar-SA" dirty="0" smtClean="0">
                <a:cs typeface="B Nazanin" panose="00000400000000000000" pitchFamily="2" charset="-78"/>
              </a:rPr>
              <a:t> </a:t>
            </a:r>
            <a:r>
              <a:rPr lang="ar-SA" dirty="0">
                <a:cs typeface="B Nazanin" panose="00000400000000000000" pitchFamily="2" charset="-78"/>
              </a:rPr>
              <a:t>اين روش داراي مزايا و ويژگيهايي منحصر به فرد است. در واقع بسياري از تکنیک‌های ديگر منشعب از اين روش است. </a:t>
            </a: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4B030F2C-56DE-45DD-8B89-12BC296981C2}"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85</a:t>
            </a:fld>
            <a:endParaRPr lang="en-US" dirty="0"/>
          </a:p>
        </p:txBody>
      </p:sp>
    </p:spTree>
    <p:extLst>
      <p:ext uri="{BB962C8B-B14F-4D97-AF65-F5344CB8AC3E}">
        <p14:creationId xmlns:p14="http://schemas.microsoft.com/office/powerpoint/2010/main" val="110512247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مزایا و معایب طوفان مغزی</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b="1" dirty="0"/>
          </a:p>
        </p:txBody>
      </p:sp>
      <p:sp>
        <p:nvSpPr>
          <p:cNvPr id="3" name="Content Placeholder 2"/>
          <p:cNvSpPr>
            <a:spLocks noGrp="1"/>
          </p:cNvSpPr>
          <p:nvPr>
            <p:ph idx="1"/>
          </p:nvPr>
        </p:nvSpPr>
        <p:spPr/>
        <p:txBody>
          <a:bodyPr>
            <a:normAutofit fontScale="92500" lnSpcReduction="10000"/>
          </a:bodyPr>
          <a:lstStyle/>
          <a:p>
            <a:pPr marL="0" indent="0" algn="justLow" rtl="1">
              <a:buNone/>
            </a:pPr>
            <a:r>
              <a:rPr lang="ar-SA" b="1" dirty="0" smtClean="0">
                <a:solidFill>
                  <a:schemeClr val="tx1"/>
                </a:solidFill>
                <a:cs typeface="B Nazanin" panose="00000400000000000000" pitchFamily="2" charset="-78"/>
              </a:rPr>
              <a:t>مزایا</a:t>
            </a:r>
            <a:r>
              <a:rPr lang="ar-SA" b="1" dirty="0">
                <a:solidFill>
                  <a:schemeClr val="tx1"/>
                </a:solidFill>
                <a:cs typeface="B Nazanin" panose="00000400000000000000" pitchFamily="2" charset="-78"/>
              </a:rPr>
              <a:t>:</a:t>
            </a:r>
            <a:endParaRPr lang="en-US" b="1" dirty="0">
              <a:solidFill>
                <a:schemeClr val="tx1"/>
              </a:solidFill>
              <a:cs typeface="B Nazanin" panose="00000400000000000000" pitchFamily="2" charset="-78"/>
            </a:endParaRPr>
          </a:p>
          <a:p>
            <a:pPr marL="0" indent="0" algn="just" rtl="1">
              <a:buNone/>
            </a:pPr>
            <a:r>
              <a:rPr lang="ar-SA" dirty="0">
                <a:solidFill>
                  <a:schemeClr val="tx1"/>
                </a:solidFill>
                <a:cs typeface="B Nazanin" panose="00000400000000000000" pitchFamily="2" charset="-78"/>
              </a:rPr>
              <a:t>1. </a:t>
            </a:r>
            <a:r>
              <a:rPr lang="ar-SA" dirty="0" smtClean="0">
                <a:solidFill>
                  <a:schemeClr val="tx1"/>
                </a:solidFill>
                <a:cs typeface="B Nazanin" panose="00000400000000000000" pitchFamily="2" charset="-78"/>
              </a:rPr>
              <a:t>با </a:t>
            </a:r>
            <a:r>
              <a:rPr lang="ar-SA" dirty="0">
                <a:solidFill>
                  <a:schemeClr val="tx1"/>
                </a:solidFill>
                <a:cs typeface="B Nazanin" panose="00000400000000000000" pitchFamily="2" charset="-78"/>
              </a:rPr>
              <a:t>توجّه به اصل هم افزايي باعث می‌شود خلاقيت گروهي مؤثّرتر از خلّاقيت فردي عمل کند.</a:t>
            </a:r>
            <a:endParaRPr lang="en-US" dirty="0">
              <a:solidFill>
                <a:schemeClr val="tx1"/>
              </a:solidFill>
              <a:cs typeface="B Nazanin" panose="00000400000000000000" pitchFamily="2" charset="-78"/>
            </a:endParaRPr>
          </a:p>
          <a:p>
            <a:pPr marL="0" indent="0" algn="just" rtl="1">
              <a:buNone/>
            </a:pPr>
            <a:r>
              <a:rPr lang="ar-SA" dirty="0">
                <a:solidFill>
                  <a:schemeClr val="tx1"/>
                </a:solidFill>
                <a:cs typeface="B Nazanin" panose="00000400000000000000" pitchFamily="2" charset="-78"/>
              </a:rPr>
              <a:t>2</a:t>
            </a:r>
            <a:r>
              <a:rPr lang="ar-SA" dirty="0" smtClean="0">
                <a:solidFill>
                  <a:schemeClr val="tx1"/>
                </a:solidFill>
                <a:cs typeface="B Nazanin" panose="00000400000000000000" pitchFamily="2" charset="-78"/>
              </a:rPr>
              <a:t>. </a:t>
            </a:r>
            <a:r>
              <a:rPr lang="ar-SA" dirty="0">
                <a:solidFill>
                  <a:schemeClr val="tx1"/>
                </a:solidFill>
                <a:cs typeface="B Nazanin" panose="00000400000000000000" pitchFamily="2" charset="-78"/>
              </a:rPr>
              <a:t>با اين روش، در مدت زمان نسبتاً کوتاهي، شمار زيادي پيشنهاد حاصل می‌شود </a:t>
            </a:r>
            <a:r>
              <a:rPr lang="ar-SA" dirty="0" smtClean="0">
                <a:solidFill>
                  <a:schemeClr val="tx1"/>
                </a:solidFill>
                <a:cs typeface="B Nazanin" panose="00000400000000000000" pitchFamily="2" charset="-78"/>
              </a:rPr>
              <a:t>.</a:t>
            </a:r>
            <a:endParaRPr lang="fa-IR" dirty="0" smtClean="0">
              <a:solidFill>
                <a:schemeClr val="tx1"/>
              </a:solidFill>
              <a:cs typeface="B Nazanin" panose="00000400000000000000" pitchFamily="2" charset="-78"/>
            </a:endParaRPr>
          </a:p>
          <a:p>
            <a:pPr marL="0" indent="0" algn="just" rtl="1">
              <a:buNone/>
            </a:pPr>
            <a:endParaRPr lang="en-US" dirty="0">
              <a:solidFill>
                <a:schemeClr val="tx1"/>
              </a:solidFill>
              <a:cs typeface="B Nazanin" panose="00000400000000000000" pitchFamily="2" charset="-78"/>
            </a:endParaRPr>
          </a:p>
          <a:p>
            <a:pPr marL="0" indent="0" algn="just" rtl="1">
              <a:buNone/>
            </a:pPr>
            <a:r>
              <a:rPr lang="ar-SA" b="1" dirty="0">
                <a:solidFill>
                  <a:schemeClr val="tx1"/>
                </a:solidFill>
                <a:cs typeface="B Nazanin" panose="00000400000000000000" pitchFamily="2" charset="-78"/>
              </a:rPr>
              <a:t>معایب:</a:t>
            </a:r>
            <a:endParaRPr lang="en-US" b="1" dirty="0">
              <a:solidFill>
                <a:schemeClr val="tx1"/>
              </a:solidFill>
              <a:cs typeface="B Nazanin" panose="00000400000000000000" pitchFamily="2" charset="-78"/>
            </a:endParaRPr>
          </a:p>
          <a:p>
            <a:pPr marL="0" indent="0" algn="just" rtl="1">
              <a:buNone/>
            </a:pPr>
            <a:r>
              <a:rPr lang="ar-SA" dirty="0">
                <a:solidFill>
                  <a:schemeClr val="tx1"/>
                </a:solidFill>
                <a:cs typeface="B Nazanin" panose="00000400000000000000" pitchFamily="2" charset="-78"/>
              </a:rPr>
              <a:t>1. </a:t>
            </a:r>
            <a:r>
              <a:rPr lang="ar-SA" dirty="0" smtClean="0">
                <a:solidFill>
                  <a:schemeClr val="tx1"/>
                </a:solidFill>
                <a:cs typeface="B Nazanin" panose="00000400000000000000" pitchFamily="2" charset="-78"/>
              </a:rPr>
              <a:t> </a:t>
            </a:r>
            <a:r>
              <a:rPr lang="ar-SA" dirty="0">
                <a:solidFill>
                  <a:schemeClr val="tx1"/>
                </a:solidFill>
                <a:cs typeface="B Nazanin" panose="00000400000000000000" pitchFamily="2" charset="-78"/>
              </a:rPr>
              <a:t>ممکن است ايجاد شرايط جهت اظهار نظر آزاد و بي واسطه دشوار باشد.</a:t>
            </a:r>
            <a:endParaRPr lang="en-US" dirty="0">
              <a:solidFill>
                <a:schemeClr val="tx1"/>
              </a:solidFill>
              <a:cs typeface="B Nazanin" panose="00000400000000000000" pitchFamily="2" charset="-78"/>
            </a:endParaRPr>
          </a:p>
          <a:p>
            <a:pPr marL="0" indent="0" algn="just" rtl="1">
              <a:buNone/>
            </a:pPr>
            <a:r>
              <a:rPr lang="ar-SA" dirty="0">
                <a:solidFill>
                  <a:schemeClr val="tx1"/>
                </a:solidFill>
                <a:cs typeface="B Nazanin" panose="00000400000000000000" pitchFamily="2" charset="-78"/>
              </a:rPr>
              <a:t>2</a:t>
            </a:r>
            <a:r>
              <a:rPr lang="ar-SA" dirty="0" smtClean="0">
                <a:solidFill>
                  <a:schemeClr val="tx1"/>
                </a:solidFill>
                <a:cs typeface="B Nazanin" panose="00000400000000000000" pitchFamily="2" charset="-78"/>
              </a:rPr>
              <a:t>. گروه </a:t>
            </a:r>
            <a:r>
              <a:rPr lang="ar-SA" dirty="0">
                <a:solidFill>
                  <a:schemeClr val="tx1"/>
                </a:solidFill>
                <a:cs typeface="B Nazanin" panose="00000400000000000000" pitchFamily="2" charset="-78"/>
              </a:rPr>
              <a:t>معمولاً تحت فشار اکثریّت قرار گرفته و موجب می‌شود فرد با نظر اکثریّت موافقت کند، حتّی اگر قوياً احساس کند که نظر اکثریّت اشتباه است.</a:t>
            </a:r>
            <a:endParaRPr lang="en-US" dirty="0">
              <a:solidFill>
                <a:schemeClr val="tx1"/>
              </a:solidFill>
              <a:cs typeface="B Nazanin" panose="00000400000000000000" pitchFamily="2" charset="-78"/>
            </a:endParaRPr>
          </a:p>
          <a:p>
            <a:pPr marL="0" indent="0" algn="just" rtl="1">
              <a:buNone/>
            </a:pPr>
            <a:r>
              <a:rPr lang="ar-SA" dirty="0">
                <a:solidFill>
                  <a:schemeClr val="tx1"/>
                </a:solidFill>
                <a:cs typeface="B Nazanin" panose="00000400000000000000" pitchFamily="2" charset="-78"/>
              </a:rPr>
              <a:t>3</a:t>
            </a:r>
            <a:r>
              <a:rPr lang="ar-SA" dirty="0" smtClean="0">
                <a:solidFill>
                  <a:schemeClr val="tx1"/>
                </a:solidFill>
                <a:cs typeface="B Nazanin" panose="00000400000000000000" pitchFamily="2" charset="-78"/>
              </a:rPr>
              <a:t>. اکثر </a:t>
            </a:r>
            <a:r>
              <a:rPr lang="ar-SA" dirty="0">
                <a:solidFill>
                  <a:schemeClr val="tx1"/>
                </a:solidFill>
                <a:cs typeface="B Nazanin" panose="00000400000000000000" pitchFamily="2" charset="-78"/>
              </a:rPr>
              <a:t>اوقات تمايل گروه بر حصول يک توافق است، تا دستيابي به پيشنهادات متنوّعي که به خوبي مورد بررسي قرار گرفته باشند، </a:t>
            </a:r>
            <a:endParaRPr lang="fa-IR" dirty="0">
              <a:solidFill>
                <a:schemeClr val="tx1"/>
              </a:solidFill>
              <a:cs typeface="B Nazanin" panose="00000400000000000000" pitchFamily="2" charset="-78"/>
            </a:endParaRPr>
          </a:p>
          <a:p>
            <a:pPr marL="0" indent="0" algn="just" rtl="1">
              <a:buNone/>
            </a:pPr>
            <a:r>
              <a:rPr lang="fa-IR" dirty="0" smtClean="0">
                <a:solidFill>
                  <a:schemeClr val="tx1"/>
                </a:solidFill>
                <a:cs typeface="B Nazanin" panose="00000400000000000000" pitchFamily="2" charset="-78"/>
              </a:rPr>
              <a:t>4. </a:t>
            </a:r>
            <a:r>
              <a:rPr lang="ar-SA" dirty="0" smtClean="0">
                <a:solidFill>
                  <a:schemeClr val="tx1"/>
                </a:solidFill>
                <a:cs typeface="B Nazanin" panose="00000400000000000000" pitchFamily="2" charset="-78"/>
              </a:rPr>
              <a:t>هنگام </a:t>
            </a:r>
            <a:r>
              <a:rPr lang="ar-SA" dirty="0">
                <a:solidFill>
                  <a:schemeClr val="tx1"/>
                </a:solidFill>
                <a:cs typeface="B Nazanin" panose="00000400000000000000" pitchFamily="2" charset="-78"/>
              </a:rPr>
              <a:t>بارش مغزي، اغلب افراد مواردي بديهی وآشکار را پيشنهاد می‌کنند و اين از تلاش آنها براي بحث بيشتر و در نتيجه ارائه پيشنهادات خلاق می‌کاهد</a:t>
            </a: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59544EB1-0C72-4CE1-8883-98082D5F15AC}"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86</a:t>
            </a:fld>
            <a:endParaRPr lang="en-US" dirty="0"/>
          </a:p>
        </p:txBody>
      </p:sp>
    </p:spTree>
    <p:extLst>
      <p:ext uri="{BB962C8B-B14F-4D97-AF65-F5344CB8AC3E}">
        <p14:creationId xmlns:p14="http://schemas.microsoft.com/office/powerpoint/2010/main" val="30696147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تكنيك دلفي :</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ar-SA" dirty="0" smtClean="0">
                <a:cs typeface="B Nazanin" panose="00000400000000000000" pitchFamily="2" charset="-78"/>
              </a:rPr>
              <a:t>وقتي </a:t>
            </a:r>
            <a:r>
              <a:rPr lang="ar-SA" dirty="0">
                <a:cs typeface="B Nazanin" panose="00000400000000000000" pitchFamily="2" charset="-78"/>
              </a:rPr>
              <a:t>كه افراد روبروي يكديگر قرار می‌گیرند كنشهاي متقابل ممكن است مانع از ابراز صريح و واقعي باورها و نظرهاشان گردد. لذا در اين تكنيك سعي شده ضمن اين كه اعضاي گروه از عقايد يكديگر آگاه می‌شوند از اين مشكلات نيز جلوگيري شود.در اين روش براي تصميم گيري در يك مورد خاص گروهي را انتخاب می‌کنند و نظر آنها را طي پرسشنامه‌ای جويا می‌شوند. سپس نظرها را طبقه بندي می‌کنند و براي تمام اعضاي گروه می‌فرستند. اعضاي گروه نظرهاي ابراز شده را مورد بررسي و ارزيابي قرار داده و به آنها امتياز می‌دهند بدين ترتيب راه حلي كه امتياز بيشتري را به دست آورده به عنوان بهترين تصميم انتخاب می‌شود.</a:t>
            </a:r>
            <a:endParaRPr lang="en-US" dirty="0">
              <a:cs typeface="B Nazanin" panose="00000400000000000000" pitchFamily="2" charset="-78"/>
            </a:endParaRPr>
          </a:p>
          <a:p>
            <a:pPr marL="0" indent="0" algn="justLow" rtl="1">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CC8E112A-5208-4117-B891-820EFBDB0B27}"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87</a:t>
            </a:fld>
            <a:endParaRPr lang="en-US" dirty="0"/>
          </a:p>
        </p:txBody>
      </p:sp>
    </p:spTree>
    <p:extLst>
      <p:ext uri="{BB962C8B-B14F-4D97-AF65-F5344CB8AC3E}">
        <p14:creationId xmlns:p14="http://schemas.microsoft.com/office/powerpoint/2010/main" val="10573168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تکنیک </a:t>
            </a:r>
            <a:r>
              <a:rPr lang="ar-SA" b="1" dirty="0">
                <a:solidFill>
                  <a:schemeClr val="tx1"/>
                </a:solidFill>
                <a:cs typeface="B Nazanin" panose="00000400000000000000" pitchFamily="2" charset="-78"/>
              </a:rPr>
              <a:t>آینده پژوهی </a:t>
            </a:r>
            <a:r>
              <a:rPr lang="en-US" b="1" i="1" dirty="0">
                <a:cs typeface="B Nazanin" panose="00000400000000000000" pitchFamily="2" charset="-78"/>
              </a:rPr>
              <a:t/>
            </a:r>
            <a:br>
              <a:rPr lang="en-US" b="1" i="1" dirty="0">
                <a:cs typeface="B Nazanin" panose="00000400000000000000" pitchFamily="2" charset="-78"/>
              </a:rPr>
            </a:br>
            <a:endParaRPr lang="en-US" dirty="0"/>
          </a:p>
        </p:txBody>
      </p:sp>
      <p:sp>
        <p:nvSpPr>
          <p:cNvPr id="3" name="Content Placeholder 2"/>
          <p:cNvSpPr>
            <a:spLocks noGrp="1"/>
          </p:cNvSpPr>
          <p:nvPr>
            <p:ph idx="1"/>
          </p:nvPr>
        </p:nvSpPr>
        <p:spPr/>
        <p:txBody>
          <a:bodyPr/>
          <a:lstStyle/>
          <a:p>
            <a:pPr marL="0" indent="0" algn="justLow" rtl="1">
              <a:buNone/>
            </a:pPr>
            <a:r>
              <a:rPr lang="ar-SA" dirty="0" smtClean="0">
                <a:cs typeface="B Nazanin" panose="00000400000000000000" pitchFamily="2" charset="-78"/>
              </a:rPr>
              <a:t>تفکر </a:t>
            </a:r>
            <a:r>
              <a:rPr lang="ar-SA" dirty="0">
                <a:cs typeface="B Nazanin" panose="00000400000000000000" pitchFamily="2" charset="-78"/>
              </a:rPr>
              <a:t>درباره‌ی آینده وحوادث آن ، سابقه‌ای به دیرینگی تاریخ خودآگاهی بشردارد، آن گونه که مردم همه‌ی دوران‌ها همواره مشتاق کشف وعلم به آینده‌ی خویش بوده‌اند و معابد یونان باستان و رواج و رونق حرفه‌ی طالع بینی میان همه‌ی ملل واقوام شاهد این واقعیّت است</a:t>
            </a:r>
            <a:r>
              <a:rPr lang="en-US" dirty="0">
                <a:cs typeface="B Nazanin" panose="00000400000000000000" pitchFamily="2" charset="-78"/>
              </a:rPr>
              <a:t>.</a:t>
            </a:r>
          </a:p>
          <a:p>
            <a:pPr marL="0" indent="0" algn="justLow" rtl="1">
              <a:buNone/>
            </a:pPr>
            <a:r>
              <a:rPr lang="ar-SA" dirty="0">
                <a:cs typeface="B Nazanin" panose="00000400000000000000" pitchFamily="2" charset="-78"/>
              </a:rPr>
              <a:t>این علاقه‌ی ذاتی ومیل طبیعی به شناخت آینده دردوران کهن ، به تدریج جای خویش رابه ضرورت شناخت آینده دردوران معاصرداده است ؛ زیرا لازمه‌ی زندگی دردنیای پر سر و صدا و سیال امروزــ که گاهی حاوی تغییراتی غافلگیرکننده وبی ارتباط با زمینه‌ی قبلی است ــ همانا مطالعه‌ی آینده به مثابه یک علم مدرن وامکان شناخت فرصت‌ها وتهدیدات پیش روی است</a:t>
            </a:r>
            <a:r>
              <a:rPr lang="en-US" dirty="0">
                <a:cs typeface="B Nazanin" panose="00000400000000000000" pitchFamily="2" charset="-78"/>
              </a:rPr>
              <a:t>.</a:t>
            </a:r>
          </a:p>
          <a:p>
            <a:pPr marL="0" indent="0" algn="justLow" rtl="1">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5AAAA3A0-D264-4BF0-8BD7-C9D38C6935DD}"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88</a:t>
            </a:fld>
            <a:endParaRPr lang="en-US" dirty="0"/>
          </a:p>
        </p:txBody>
      </p:sp>
    </p:spTree>
    <p:extLst>
      <p:ext uri="{BB962C8B-B14F-4D97-AF65-F5344CB8AC3E}">
        <p14:creationId xmlns:p14="http://schemas.microsoft.com/office/powerpoint/2010/main" val="255435198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اصول موضوعه آینده پژوهی</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ar-SA" dirty="0" smtClean="0">
                <a:cs typeface="B Nazanin" panose="00000400000000000000" pitchFamily="2" charset="-78"/>
              </a:rPr>
              <a:t>آینده </a:t>
            </a:r>
            <a:r>
              <a:rPr lang="ar-SA" dirty="0">
                <a:cs typeface="B Nazanin" panose="00000400000000000000" pitchFamily="2" charset="-78"/>
              </a:rPr>
              <a:t>پژوهی برچند فرضیه درباره‌ی جهان هستی ونقش انسان استوار است. دراینجا برخی ازاین اصول اساسی را ــ که نشانه‌ی اصلی تفکرآینده پژوهان مدرن است مرورمی کنیم</a:t>
            </a:r>
            <a:r>
              <a:rPr lang="en-US" dirty="0" smtClean="0">
                <a:cs typeface="B Nazanin" panose="00000400000000000000" pitchFamily="2" charset="-78"/>
              </a:rPr>
              <a:t>:</a:t>
            </a:r>
          </a:p>
          <a:p>
            <a:pPr marL="0" indent="0" algn="justLow" rtl="1">
              <a:buNone/>
            </a:pPr>
            <a:endParaRPr lang="en-US" dirty="0">
              <a:cs typeface="B Nazanin" panose="00000400000000000000" pitchFamily="2" charset="-78"/>
            </a:endParaRPr>
          </a:p>
          <a:p>
            <a:pPr marL="0" indent="0" algn="justLow" rtl="1">
              <a:buNone/>
            </a:pPr>
            <a:r>
              <a:rPr lang="ar-SA" b="1" dirty="0">
                <a:cs typeface="B Nazanin" panose="00000400000000000000" pitchFamily="2" charset="-78"/>
              </a:rPr>
              <a:t>۱- ارتباط گذشته وحال</a:t>
            </a:r>
            <a:endParaRPr lang="en-US" dirty="0">
              <a:cs typeface="B Nazanin" panose="00000400000000000000" pitchFamily="2" charset="-78"/>
            </a:endParaRPr>
          </a:p>
          <a:p>
            <a:pPr marL="0" indent="0" algn="justLow" rtl="1">
              <a:buNone/>
            </a:pPr>
            <a:r>
              <a:rPr lang="ar-SA" dirty="0">
                <a:cs typeface="B Nazanin" panose="00000400000000000000" pitchFamily="2" charset="-78"/>
              </a:rPr>
              <a:t>این اصل تقریباً میان تمام آینده پژوهان مشترک است که جهان هستی یک پارچه است نه آمیخته‌ای از اجزای مستقل وبی ارتباط با یکدیگر.ازدیدگاه آینده پژوهی ، انسان مثل همه کائنات، بخشی از هستی را تشکیل می‌دهد</a:t>
            </a:r>
            <a:r>
              <a:rPr lang="en-US" dirty="0">
                <a:cs typeface="B Nazanin" panose="00000400000000000000" pitchFamily="2" charset="-78"/>
              </a:rPr>
              <a:t>.</a:t>
            </a:r>
          </a:p>
          <a:p>
            <a:pPr marL="0" indent="0" algn="justLow" rtl="1">
              <a:buNone/>
            </a:pPr>
            <a:r>
              <a:rPr lang="ar-SA" dirty="0">
                <a:cs typeface="B Nazanin" panose="00000400000000000000" pitchFamily="2" charset="-78"/>
              </a:rPr>
              <a:t>به عقیده آینده پژوهان ، جهان آینده ازدرون جهان حال خلق می‌شود ؛ ازاین رو با نگاه دقیق به رویدادهای جهان طی چند سال گذشته می‌توانیم نکات بسیاری رادرباره آینده دریابیم</a:t>
            </a:r>
            <a:r>
              <a:rPr lang="en-US" dirty="0">
                <a:cs typeface="B Nazanin" panose="00000400000000000000" pitchFamily="2" charset="-78"/>
              </a:rPr>
              <a:t>.</a:t>
            </a:r>
          </a:p>
          <a:p>
            <a:pPr marL="0" indent="0" algn="justLow" rtl="1">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E64F12B0-DB7C-4D02-9CF3-1678DF84F500}"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89</a:t>
            </a:fld>
            <a:endParaRPr lang="en-US" dirty="0"/>
          </a:p>
        </p:txBody>
      </p:sp>
    </p:spTree>
    <p:extLst>
      <p:ext uri="{BB962C8B-B14F-4D97-AF65-F5344CB8AC3E}">
        <p14:creationId xmlns:p14="http://schemas.microsoft.com/office/powerpoint/2010/main" val="2000008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انواع </a:t>
            </a:r>
            <a:r>
              <a:rPr lang="fa-IR" b="1" dirty="0" smtClean="0">
                <a:solidFill>
                  <a:schemeClr val="tx1"/>
                </a:solidFill>
                <a:cs typeface="B Nazanin" panose="00000400000000000000" pitchFamily="2" charset="-78"/>
              </a:rPr>
              <a:t>سازمان ها</a:t>
            </a:r>
            <a:r>
              <a:rPr lang="ar-SA" b="1" dirty="0" smtClean="0">
                <a:solidFill>
                  <a:schemeClr val="tx1"/>
                </a:solidFill>
                <a:cs typeface="B Nazanin" panose="00000400000000000000" pitchFamily="2" charset="-78"/>
              </a:rPr>
              <a:t>‎‎‎</a:t>
            </a:r>
            <a:r>
              <a:rPr lang="en-US" b="1" dirty="0">
                <a:solidFill>
                  <a:schemeClr val="tx1"/>
                </a:solidFill>
                <a:cs typeface="B Nazanin" panose="00000400000000000000" pitchFamily="2" charset="-78"/>
              </a:rPr>
              <a:t/>
            </a:r>
            <a:br>
              <a:rPr lang="en-US" b="1" dirty="0">
                <a:solidFill>
                  <a:schemeClr val="tx1"/>
                </a:solidFill>
                <a:cs typeface="B Nazanin" panose="00000400000000000000" pitchFamily="2" charset="-78"/>
              </a:rPr>
            </a:br>
            <a:endParaRPr lang="en-US" b="1" dirty="0">
              <a:solidFill>
                <a:schemeClr val="tx1"/>
              </a:solidFill>
              <a:cs typeface="B Nazanin" panose="00000400000000000000" pitchFamily="2" charset="-78"/>
            </a:endParaRPr>
          </a:p>
        </p:txBody>
      </p:sp>
      <p:sp>
        <p:nvSpPr>
          <p:cNvPr id="3" name="Content Placeholder 2"/>
          <p:cNvSpPr>
            <a:spLocks noGrp="1"/>
          </p:cNvSpPr>
          <p:nvPr>
            <p:ph idx="1"/>
          </p:nvPr>
        </p:nvSpPr>
        <p:spPr/>
        <p:txBody>
          <a:bodyPr>
            <a:normAutofit lnSpcReduction="10000"/>
          </a:bodyPr>
          <a:lstStyle/>
          <a:p>
            <a:pPr marL="0" indent="0" algn="just" rtl="1">
              <a:buNone/>
            </a:pPr>
            <a:r>
              <a:rPr lang="fa-IR" dirty="0" smtClean="0">
                <a:solidFill>
                  <a:schemeClr val="tx1"/>
                </a:solidFill>
                <a:cs typeface="B Nazanin" panose="00000400000000000000" pitchFamily="2" charset="-78"/>
              </a:rPr>
              <a:t>یکی </a:t>
            </a:r>
            <a:r>
              <a:rPr lang="fa-IR" dirty="0">
                <a:solidFill>
                  <a:schemeClr val="tx1"/>
                </a:solidFill>
                <a:cs typeface="B Nazanin" panose="00000400000000000000" pitchFamily="2" charset="-78"/>
              </a:rPr>
              <a:t>از مشهورترین انواع دسته‌بندی سازمان‌ها ، تقسیم آن به سازمان‌های رسمی و غیررسمی </a:t>
            </a:r>
            <a:r>
              <a:rPr lang="fa-IR" dirty="0" smtClean="0">
                <a:solidFill>
                  <a:schemeClr val="tx1"/>
                </a:solidFill>
                <a:cs typeface="B Nazanin" panose="00000400000000000000" pitchFamily="2" charset="-78"/>
              </a:rPr>
              <a:t>می‌باشد</a:t>
            </a:r>
            <a:endParaRPr lang="en-US" dirty="0" smtClean="0">
              <a:solidFill>
                <a:schemeClr val="tx1"/>
              </a:solidFill>
              <a:cs typeface="B Nazanin" panose="00000400000000000000" pitchFamily="2" charset="-78"/>
            </a:endParaRPr>
          </a:p>
          <a:p>
            <a:pPr marL="0" indent="0" algn="just" rtl="1">
              <a:buNone/>
            </a:pPr>
            <a:r>
              <a:rPr lang="fa-IR" dirty="0" smtClean="0">
                <a:solidFill>
                  <a:schemeClr val="tx1"/>
                </a:solidFill>
                <a:cs typeface="B Nazanin" panose="00000400000000000000" pitchFamily="2" charset="-78"/>
              </a:rPr>
              <a:t> </a:t>
            </a:r>
            <a:r>
              <a:rPr lang="fa-IR" dirty="0">
                <a:solidFill>
                  <a:schemeClr val="tx1"/>
                </a:solidFill>
                <a:cs typeface="B Nazanin" panose="00000400000000000000" pitchFamily="2" charset="-78"/>
              </a:rPr>
              <a:t>این دو دسته‌بندی افراطی برحسب روابط و ضوابط حاکم بر سازمان تعیین‌شده است که البته در هیچ سازمانی کلّا و به‌طور </a:t>
            </a:r>
            <a:r>
              <a:rPr lang="fa-IR" u="sng" dirty="0">
                <a:solidFill>
                  <a:schemeClr val="tx1"/>
                </a:solidFill>
                <a:cs typeface="B Nazanin" panose="00000400000000000000" pitchFamily="2" charset="-78"/>
              </a:rPr>
              <a:t>مطلق سازمان رسمی و غیررسمی وجود نداشته بلکه ترکیبی </a:t>
            </a:r>
            <a:r>
              <a:rPr lang="fa-IR" dirty="0">
                <a:solidFill>
                  <a:schemeClr val="tx1"/>
                </a:solidFill>
                <a:cs typeface="B Nazanin" panose="00000400000000000000" pitchFamily="2" charset="-78"/>
              </a:rPr>
              <a:t>از این دو حالت موجود است . </a:t>
            </a:r>
            <a:endParaRPr lang="en-US" dirty="0">
              <a:solidFill>
                <a:schemeClr val="tx1"/>
              </a:solidFill>
              <a:cs typeface="B Nazanin" panose="00000400000000000000" pitchFamily="2" charset="-78"/>
            </a:endParaRPr>
          </a:p>
          <a:p>
            <a:pPr marL="0" indent="0" algn="just" rtl="1">
              <a:buNone/>
            </a:pPr>
            <a:r>
              <a:rPr lang="fa-IR" dirty="0">
                <a:solidFill>
                  <a:schemeClr val="tx1"/>
                </a:solidFill>
                <a:cs typeface="B Nazanin" panose="00000400000000000000" pitchFamily="2" charset="-78"/>
              </a:rPr>
              <a:t> </a:t>
            </a:r>
            <a:endParaRPr lang="en-US" dirty="0">
              <a:solidFill>
                <a:schemeClr val="tx1"/>
              </a:solidFill>
              <a:cs typeface="B Nazanin" panose="00000400000000000000" pitchFamily="2" charset="-78"/>
            </a:endParaRPr>
          </a:p>
          <a:p>
            <a:pPr marL="0" indent="0" algn="just" rtl="1">
              <a:buNone/>
            </a:pPr>
            <a:r>
              <a:rPr lang="fa-IR" b="1" dirty="0">
                <a:solidFill>
                  <a:schemeClr val="tx1"/>
                </a:solidFill>
                <a:cs typeface="B Nazanin" panose="00000400000000000000" pitchFamily="2" charset="-78"/>
              </a:rPr>
              <a:t>الف - سازمان رسمی : </a:t>
            </a:r>
            <a:endParaRPr lang="en-US" b="1" i="1" dirty="0">
              <a:solidFill>
                <a:schemeClr val="tx1"/>
              </a:solidFill>
              <a:cs typeface="B Nazanin" panose="00000400000000000000" pitchFamily="2" charset="-78"/>
            </a:endParaRPr>
          </a:p>
          <a:p>
            <a:pPr marL="0" indent="0" algn="just" rtl="1">
              <a:buNone/>
            </a:pPr>
            <a:r>
              <a:rPr lang="fa-IR" dirty="0">
                <a:solidFill>
                  <a:schemeClr val="tx1"/>
                </a:solidFill>
                <a:cs typeface="B Nazanin" panose="00000400000000000000" pitchFamily="2" charset="-78"/>
              </a:rPr>
              <a:t>سازمان رسمی نظامی است که بر مبنای </a:t>
            </a:r>
            <a:r>
              <a:rPr lang="fa-IR" u="sng" dirty="0">
                <a:solidFill>
                  <a:schemeClr val="tx1"/>
                </a:solidFill>
                <a:cs typeface="B Nazanin" panose="00000400000000000000" pitchFamily="2" charset="-78"/>
              </a:rPr>
              <a:t>هدف خاصّی </a:t>
            </a:r>
            <a:r>
              <a:rPr lang="fa-IR" dirty="0">
                <a:solidFill>
                  <a:schemeClr val="tx1"/>
                </a:solidFill>
                <a:cs typeface="B Nazanin" panose="00000400000000000000" pitchFamily="2" charset="-78"/>
              </a:rPr>
              <a:t>تشکیل و در آن</a:t>
            </a:r>
            <a:r>
              <a:rPr lang="fa-IR" u="sng" dirty="0">
                <a:solidFill>
                  <a:schemeClr val="tx1"/>
                </a:solidFill>
                <a:cs typeface="B Nazanin" panose="00000400000000000000" pitchFamily="2" charset="-78"/>
              </a:rPr>
              <a:t> حدود وظایف و اختیارات </a:t>
            </a:r>
            <a:r>
              <a:rPr lang="fa-IR" dirty="0">
                <a:solidFill>
                  <a:schemeClr val="tx1"/>
                </a:solidFill>
                <a:cs typeface="B Nazanin" panose="00000400000000000000" pitchFamily="2" charset="-78"/>
              </a:rPr>
              <a:t>، </a:t>
            </a:r>
            <a:r>
              <a:rPr lang="fa-IR" u="sng" dirty="0">
                <a:solidFill>
                  <a:schemeClr val="tx1"/>
                </a:solidFill>
                <a:cs typeface="B Nazanin" panose="00000400000000000000" pitchFamily="2" charset="-78"/>
              </a:rPr>
              <a:t>کانال‌های ارتباطی و سلسله‌مراتب سازمانی از قبل تعیین و مشخّص‌شده</a:t>
            </a:r>
            <a:r>
              <a:rPr lang="fa-IR" dirty="0">
                <a:solidFill>
                  <a:schemeClr val="tx1"/>
                </a:solidFill>
                <a:cs typeface="B Nazanin" panose="00000400000000000000" pitchFamily="2" charset="-78"/>
              </a:rPr>
              <a:t> است افراد موظف هستند تا خود را با شبکه روابط رسمی سازمان منطبق ساخته و از آن پیروی نمایند . </a:t>
            </a:r>
            <a:endParaRPr lang="en-US" dirty="0">
              <a:solidFill>
                <a:schemeClr val="tx1"/>
              </a:solidFill>
              <a:cs typeface="B Nazanin" panose="00000400000000000000" pitchFamily="2" charset="-78"/>
            </a:endParaRPr>
          </a:p>
          <a:p>
            <a:pPr marL="0" indent="0" algn="just" rtl="1">
              <a:buNone/>
            </a:pPr>
            <a:r>
              <a:rPr lang="fa-IR" dirty="0">
                <a:solidFill>
                  <a:schemeClr val="tx1"/>
                </a:solidFill>
                <a:cs typeface="B Nazanin" panose="00000400000000000000" pitchFamily="2" charset="-78"/>
              </a:rPr>
              <a:t>سازمان رسمی آن است که به‌طور قانونی بنیان‌گذاری و تصویب می‌شود ؛ تعداد مشاغل ، حدود وظایف و اختیارات ، و نحوه انجام فعّالیّت‌ها در آن مشخّص می‌گردد . البته گاهی گفته می‌شود که سازمان‌های رسمی حالتی « </a:t>
            </a:r>
            <a:r>
              <a:rPr lang="fa-IR" u="sng" dirty="0">
                <a:solidFill>
                  <a:schemeClr val="tx1"/>
                </a:solidFill>
                <a:cs typeface="B Nazanin" panose="00000400000000000000" pitchFamily="2" charset="-78"/>
              </a:rPr>
              <a:t>تخیّلی</a:t>
            </a:r>
            <a:r>
              <a:rPr lang="fa-IR" dirty="0">
                <a:solidFill>
                  <a:schemeClr val="tx1"/>
                </a:solidFill>
                <a:cs typeface="B Nazanin" panose="00000400000000000000" pitchFamily="2" charset="-78"/>
              </a:rPr>
              <a:t> » دارند ؛ زیرا سازمان‌ها به آن‌گونه که در سازمان رسمی پیش‌بینی‌شده است ، عمل نمی‌کنند و این سازمان غیررسمی است که حالت واقعی عملکرد سازمان‌ها را نشان می‌دهد .</a:t>
            </a:r>
            <a:endParaRPr lang="en-US" dirty="0">
              <a:solidFill>
                <a:schemeClr val="tx1"/>
              </a:solidFill>
              <a:cs typeface="B Nazanin" panose="00000400000000000000" pitchFamily="2" charset="-78"/>
            </a:endParaRPr>
          </a:p>
          <a:p>
            <a:pPr marL="0" indent="0" algn="just" rtl="1">
              <a:buNone/>
            </a:pP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8071010A-D297-41E3-8372-ABD5D767BA18}"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03193341"/>
      </p:ext>
    </p:extLst>
  </p:cSld>
  <p:clrMapOvr>
    <a:masterClrMapping/>
  </p:clrMapOvr>
  <mc:AlternateContent xmlns:mc="http://schemas.openxmlformats.org/markup-compatibility/2006" xmlns:p14="http://schemas.microsoft.com/office/powerpoint/2010/main">
    <mc:Choice Requires="p14">
      <p:transition spd="slow" p14:dur="2000" advTm="40873"/>
    </mc:Choice>
    <mc:Fallback xmlns="">
      <p:transition spd="slow" advTm="40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اصول موضوعه آینده پژوهی</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p>
        </p:txBody>
      </p:sp>
      <p:sp>
        <p:nvSpPr>
          <p:cNvPr id="3" name="Content Placeholder 2"/>
          <p:cNvSpPr>
            <a:spLocks noGrp="1"/>
          </p:cNvSpPr>
          <p:nvPr>
            <p:ph idx="1"/>
          </p:nvPr>
        </p:nvSpPr>
        <p:spPr/>
        <p:txBody>
          <a:bodyPr>
            <a:normAutofit/>
          </a:bodyPr>
          <a:lstStyle/>
          <a:p>
            <a:pPr marL="0" indent="0" algn="justLow" rtl="1">
              <a:buNone/>
            </a:pPr>
            <a:r>
              <a:rPr lang="fa-IR" b="1" dirty="0" smtClean="0">
                <a:cs typeface="B Nazanin" panose="00000400000000000000" pitchFamily="2" charset="-78"/>
              </a:rPr>
              <a:t>2-</a:t>
            </a:r>
            <a:r>
              <a:rPr lang="ar-SA" b="1" dirty="0">
                <a:cs typeface="B Nazanin" panose="00000400000000000000" pitchFamily="2" charset="-78"/>
              </a:rPr>
              <a:t>عنصرحیاتی درمطالعات آینده پژوهی</a:t>
            </a:r>
            <a:endParaRPr lang="en-US" dirty="0">
              <a:cs typeface="B Nazanin" panose="00000400000000000000" pitchFamily="2" charset="-78"/>
            </a:endParaRPr>
          </a:p>
          <a:p>
            <a:pPr marL="0" indent="0" algn="justLow" rtl="1">
              <a:buNone/>
            </a:pPr>
            <a:r>
              <a:rPr lang="ar-SA" dirty="0">
                <a:cs typeface="B Nazanin" panose="00000400000000000000" pitchFamily="2" charset="-78"/>
              </a:rPr>
              <a:t>درآینده های کوتاه مدت ( کمترازپنج سال) نمی‌توان تغییرات عمده درجهان امروز را متصور شد، همچنین دردوره ی زمانی بیش ازپنجاه سال تغییرات عمده‌ای به وقوع خواهد پیوست که به احتمال قوی نمی‌تواند درتصمیم گیری‌های امروزما تأثیرچندانی داشته باشند</a:t>
            </a:r>
            <a:r>
              <a:rPr lang="en-US" dirty="0">
                <a:cs typeface="B Nazanin" panose="00000400000000000000" pitchFamily="2" charset="-78"/>
              </a:rPr>
              <a:t>.</a:t>
            </a:r>
          </a:p>
          <a:p>
            <a:pPr marL="0" indent="0" algn="justLow" rtl="1">
              <a:buNone/>
            </a:pPr>
            <a:r>
              <a:rPr lang="ar-SA" dirty="0">
                <a:cs typeface="B Nazanin" panose="00000400000000000000" pitchFamily="2" charset="-78"/>
              </a:rPr>
              <a:t>به همین دلیل، آینده پژوهان بربازه های زمانی بین </a:t>
            </a:r>
            <a:r>
              <a:rPr lang="fa-IR" dirty="0">
                <a:cs typeface="B Nazanin" panose="00000400000000000000" pitchFamily="2" charset="-78"/>
              </a:rPr>
              <a:t>۵</a:t>
            </a:r>
            <a:r>
              <a:rPr lang="ar-SA" dirty="0">
                <a:cs typeface="B Nazanin" panose="00000400000000000000" pitchFamily="2" charset="-78"/>
              </a:rPr>
              <a:t> تا</a:t>
            </a:r>
            <a:r>
              <a:rPr lang="fa-IR" dirty="0">
                <a:cs typeface="B Nazanin" panose="00000400000000000000" pitchFamily="2" charset="-78"/>
              </a:rPr>
              <a:t>۵۰</a:t>
            </a:r>
            <a:r>
              <a:rPr lang="ar-SA" dirty="0">
                <a:cs typeface="B Nazanin" panose="00000400000000000000" pitchFamily="2" charset="-78"/>
              </a:rPr>
              <a:t>سال تأکید می‌کنند و برنامه‌ها واهداف خودرا درهمین دوره‌ی زمانی تعریف می‌کنند.آن‌ها معتقدند که تصمیم‌های امروز، جهان فردا را تشکیل می‌دهد</a:t>
            </a:r>
            <a:r>
              <a:rPr lang="en-US" dirty="0">
                <a:cs typeface="B Nazanin" panose="00000400000000000000" pitchFamily="2" charset="-78"/>
              </a:rPr>
              <a:t>.</a:t>
            </a:r>
          </a:p>
          <a:p>
            <a:pPr marL="0" indent="0" algn="justLow" rtl="1">
              <a:buNone/>
            </a:pPr>
            <a:r>
              <a:rPr lang="fa-IR" b="1" dirty="0">
                <a:cs typeface="B Nazanin" panose="00000400000000000000" pitchFamily="2" charset="-78"/>
              </a:rPr>
              <a:t>۳</a:t>
            </a:r>
            <a:r>
              <a:rPr lang="ar-SA" b="1" dirty="0">
                <a:cs typeface="B Nazanin" panose="00000400000000000000" pitchFamily="2" charset="-78"/>
              </a:rPr>
              <a:t>-اهمّیّت ایده‌های مربوط به آینده</a:t>
            </a:r>
            <a:endParaRPr lang="en-US" dirty="0">
              <a:cs typeface="B Nazanin" panose="00000400000000000000" pitchFamily="2" charset="-78"/>
            </a:endParaRPr>
          </a:p>
          <a:p>
            <a:pPr marL="0" indent="0" algn="justLow" rtl="1">
              <a:buNone/>
            </a:pPr>
            <a:r>
              <a:rPr lang="ar-SA" dirty="0">
                <a:cs typeface="B Nazanin" panose="00000400000000000000" pitchFamily="2" charset="-78"/>
              </a:rPr>
              <a:t>جایی که آینده وجود ندارد باید آن را ابداع کرد ؛ یعنی باید ایده‌هایی رامطرح ساخت که رویدادهای احتمالی آینده را نشان دهند.اهمّیّت این ایده‌ها ازآنجا است که تفکّر ما آمیزه‌ای از ادراک گذشته وتصویرهای ذهنی ما از رویدادهای محتمل آینده است. ایده‌ها به دو دسته تقّسیم می‌شوند: مفاهیم ونظریه ها</a:t>
            </a:r>
            <a:r>
              <a:rPr lang="en-US" dirty="0">
                <a:cs typeface="B Nazanin" panose="00000400000000000000" pitchFamily="2" charset="-78"/>
              </a:rPr>
              <a:t>.</a:t>
            </a:r>
          </a:p>
          <a:p>
            <a:pPr marL="0" indent="0" algn="justLow">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BF553538-131A-420F-A7C8-D2F2B66D1C69}"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90</a:t>
            </a:fld>
            <a:endParaRPr lang="en-US" dirty="0"/>
          </a:p>
        </p:txBody>
      </p:sp>
    </p:spTree>
    <p:extLst>
      <p:ext uri="{BB962C8B-B14F-4D97-AF65-F5344CB8AC3E}">
        <p14:creationId xmlns:p14="http://schemas.microsoft.com/office/powerpoint/2010/main" val="178916304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سرگذشت پژوهی :</a:t>
            </a:r>
            <a:r>
              <a:rPr lang="en-US" b="1" i="1" dirty="0">
                <a:solidFill>
                  <a:schemeClr val="tx1"/>
                </a:solidFill>
                <a:cs typeface="B Nazanin" panose="00000400000000000000" pitchFamily="2" charset="-78"/>
              </a:rPr>
              <a:t/>
            </a:r>
            <a:br>
              <a:rPr lang="en-US" b="1" i="1"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ar-SA" dirty="0" smtClean="0">
                <a:cs typeface="B Nazanin" panose="00000400000000000000" pitchFamily="2" charset="-78"/>
              </a:rPr>
              <a:t>تحقیقات </a:t>
            </a:r>
            <a:r>
              <a:rPr lang="ar-SA" dirty="0">
                <a:cs typeface="B Nazanin" panose="00000400000000000000" pitchFamily="2" charset="-78"/>
              </a:rPr>
              <a:t>مردم نگاری تنها با مشاهده مشارکتی و مصاحبه غیر سازمان یافته انجام نمی‌گیرد بلکه برای دسترسی به جهان بینی و روابط متقابل اجتماعی آنها فنون دیگری هم وجود دارد(مک نیل ، روش تحقیق در علوم اجتماعی ( جامعه شناسی ، ترجمۀ رحیم فرخ نیا ، 1374 ). یکی از فنون مردم نگاری ، استفاده از سرگذشت زندگی افراد است که در آن نحوه درک ، واکنش وتمایلات ، مشارکت وتغییراتی را که در زندگی آنها رخ داده است ، آشکار می‌کند(فرخ نیا ،1381 ).یک چنین شرح حال‌هایی می‌توانند گوناگونی‌هایی را که در چهارچوب هر اجتماعی وجود دارد نشان دهند زیرا در اینجا تأکید بر این است که آدم‌های متفاوت چگونه با برخی مسائل واحد برخورد می‌کنند و آنها را به تفسیر می‌کشند(کتاک ،1386 )</a:t>
            </a:r>
            <a:r>
              <a:rPr lang="en-US" dirty="0">
                <a:cs typeface="B Nazanin" panose="00000400000000000000" pitchFamily="2" charset="-78"/>
              </a:rPr>
              <a:t>.</a:t>
            </a:r>
          </a:p>
          <a:p>
            <a:pPr marL="0" indent="0" algn="justLow" rtl="1">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3408A721-3B50-4533-B4C9-A0D1FBD9F2A2}"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91</a:t>
            </a:fld>
            <a:endParaRPr lang="en-US" dirty="0"/>
          </a:p>
        </p:txBody>
      </p:sp>
    </p:spTree>
    <p:extLst>
      <p:ext uri="{BB962C8B-B14F-4D97-AF65-F5344CB8AC3E}">
        <p14:creationId xmlns:p14="http://schemas.microsoft.com/office/powerpoint/2010/main" val="37781654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cs typeface="B Nazanin" panose="00000400000000000000" pitchFamily="2" charset="-78"/>
              </a:rPr>
              <a:t>کاربرد سرگذشت پژوهی</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lstStyle/>
          <a:p>
            <a:pPr marL="0" indent="0" algn="justLow" rtl="1">
              <a:buNone/>
            </a:pPr>
            <a:r>
              <a:rPr lang="ar-SA" dirty="0" smtClean="0">
                <a:cs typeface="B Nazanin" panose="00000400000000000000" pitchFamily="2" charset="-78"/>
              </a:rPr>
              <a:t>کاربرد </a:t>
            </a:r>
            <a:r>
              <a:rPr lang="ar-SA" dirty="0">
                <a:cs typeface="B Nazanin" panose="00000400000000000000" pitchFamily="2" charset="-78"/>
              </a:rPr>
              <a:t>سرگذشت در جامعه شناسی نوین با مکتب شیکاگو در دهۀ 1930 آغازشد . از آنجا که علاقۀ عمدۀ جامعه شناسان مکتب شیکاگو بررسی شیوه‌های زندگی مردم از دیدگاه خود آنها بود ، سعی کردند با کاربرد سرگذشت‌ها دربارۀ گذشته مردم مورد بررسی اطّلاعاتی کسب کنند.در سال‌های اخیر نیز ، فن سرگذشت نویسی در تحقیق جامعه شناختی احیا شده است و کسانی که می‌خواهند درباره جامعه مورد بررسی‌شان«تاریخ شفاهی»تنظیم کنند می‌توانند از آن استفاده کنند. با ترکیب سرگذشت‌ها و مدارک شخصی مانند نامه‌ها و خاطرات شخصی می‌توان نشان داد که مردم عادی در گذشته چگونه زندگی می‌کردند. کاربرد سرگذشت‌ها به عنوان مواد توضیحی و روشنگر در ارتباط با انواع داده‌های دیگری است که به شیوه بازنماتری گردآوری شده می‌باشند</a:t>
            </a:r>
            <a:r>
              <a:rPr lang="en-US" dirty="0">
                <a:cs typeface="B Nazanin" panose="00000400000000000000" pitchFamily="2" charset="-78"/>
              </a:rPr>
              <a:t>)</a:t>
            </a:r>
            <a:r>
              <a:rPr lang="ar-SA" dirty="0">
                <a:cs typeface="B Nazanin" panose="00000400000000000000" pitchFamily="2" charset="-78"/>
              </a:rPr>
              <a:t>مک نیل، روش‌های تحقیق در علوم اجتماعی ، ترجمۀ محسن ثلاثی ، </a:t>
            </a:r>
            <a:r>
              <a:rPr lang="en-US" dirty="0">
                <a:cs typeface="B Nazanin" panose="00000400000000000000" pitchFamily="2" charset="-78"/>
              </a:rPr>
              <a:t>(1378 </a:t>
            </a:r>
            <a:r>
              <a:rPr lang="ar-SA" dirty="0">
                <a:cs typeface="B Nazanin" panose="00000400000000000000" pitchFamily="2" charset="-78"/>
              </a:rPr>
              <a:t>انسان شناسان سرگذشت‌ها را غالباً برای آن گردآوری و ارائه می‌کنند تا توصیف مردم نگارانه را با زندگی‌های افراد مرتبط سازند(ژ.پلتو ،1375)</a:t>
            </a:r>
            <a:r>
              <a:rPr lang="en-US" dirty="0">
                <a:cs typeface="B Nazanin" panose="00000400000000000000" pitchFamily="2" charset="-78"/>
              </a:rPr>
              <a:t>.</a:t>
            </a:r>
          </a:p>
          <a:p>
            <a:pPr marL="0" indent="0" algn="justLow">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8CCA81B1-78C6-4236-BA0A-1861B10FC5E0}"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92</a:t>
            </a:fld>
            <a:endParaRPr lang="en-US" dirty="0"/>
          </a:p>
        </p:txBody>
      </p:sp>
    </p:spTree>
    <p:extLst>
      <p:ext uri="{BB962C8B-B14F-4D97-AF65-F5344CB8AC3E}">
        <p14:creationId xmlns:p14="http://schemas.microsoft.com/office/powerpoint/2010/main" val="398411926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tx1"/>
                </a:solidFill>
                <a:cs typeface="B Nazanin" panose="00000400000000000000" pitchFamily="2" charset="-78"/>
              </a:rPr>
              <a:t>جمع بندی و سخن آخر :</a:t>
            </a:r>
            <a:r>
              <a:rPr lang="en-US" dirty="0">
                <a:solidFill>
                  <a:schemeClr val="tx1"/>
                </a:solidFill>
                <a:cs typeface="B Nazanin" panose="00000400000000000000" pitchFamily="2" charset="-78"/>
              </a:rPr>
              <a:t/>
            </a:r>
            <a:br>
              <a:rPr lang="en-US" dirty="0">
                <a:solidFill>
                  <a:schemeClr val="tx1"/>
                </a:solidFill>
                <a:cs typeface="B Nazanin" panose="00000400000000000000" pitchFamily="2" charset="-78"/>
              </a:rPr>
            </a:br>
            <a:endParaRPr lang="en-US" dirty="0">
              <a:solidFill>
                <a:schemeClr val="tx1"/>
              </a:solidFill>
            </a:endParaRPr>
          </a:p>
        </p:txBody>
      </p:sp>
      <p:sp>
        <p:nvSpPr>
          <p:cNvPr id="3" name="Content Placeholder 2"/>
          <p:cNvSpPr>
            <a:spLocks noGrp="1"/>
          </p:cNvSpPr>
          <p:nvPr>
            <p:ph idx="1"/>
          </p:nvPr>
        </p:nvSpPr>
        <p:spPr/>
        <p:txBody>
          <a:bodyPr>
            <a:normAutofit fontScale="92500"/>
          </a:bodyPr>
          <a:lstStyle/>
          <a:p>
            <a:pPr marL="0" indent="0" algn="justLow" rtl="1">
              <a:buNone/>
            </a:pPr>
            <a:r>
              <a:rPr lang="fa-IR" dirty="0" smtClean="0">
                <a:cs typeface="B Nazanin" panose="00000400000000000000" pitchFamily="2" charset="-78"/>
              </a:rPr>
              <a:t>یکی </a:t>
            </a:r>
            <a:r>
              <a:rPr lang="fa-IR" dirty="0">
                <a:cs typeface="B Nazanin" panose="00000400000000000000" pitchFamily="2" charset="-78"/>
              </a:rPr>
              <a:t>از حوزه‌های پر چالش در سازمان‌ها و به خصوص در حوزه منابع انسانی بحث سرپرستی واحدهاست  زیرا که سرپرستان از یک طرف با مدیران در ارتباط هستند و از طرف دیگر هم با کارکنان پس حتماً باید از توانایی‌های مدیریتی و دانش آن برخوردار باشد </a:t>
            </a:r>
            <a:r>
              <a:rPr lang="en-US" dirty="0">
                <a:cs typeface="B Nazanin" panose="00000400000000000000" pitchFamily="2" charset="-78"/>
              </a:rPr>
              <a:t>.</a:t>
            </a:r>
            <a:r>
              <a:rPr lang="fa-IR" dirty="0">
                <a:cs typeface="B Nazanin" panose="00000400000000000000" pitchFamily="2" charset="-78"/>
              </a:rPr>
              <a:t>مهارت‌هایی مانند برقراری ارتباط، ایجاد کردن انگیزه در کارکنان، نحوه برخورد با کارکنان مشکل دار و مشکل ساز و ... </a:t>
            </a:r>
            <a:endParaRPr lang="en-US" dirty="0">
              <a:cs typeface="B Nazanin" panose="00000400000000000000" pitchFamily="2" charset="-78"/>
            </a:endParaRPr>
          </a:p>
          <a:p>
            <a:pPr marL="0" indent="0" algn="justLow" rtl="1">
              <a:buNone/>
            </a:pPr>
            <a:r>
              <a:rPr lang="fa-IR" dirty="0">
                <a:cs typeface="B Nazanin" panose="00000400000000000000" pitchFamily="2" charset="-78"/>
              </a:rPr>
              <a:t>بنابراین سرپرست کسی است که دیگران را هدایت می‌کند و جالب است بدانید که در کشور امریکا به این گونه افراد پیشرو می گویند. این در حالی است که در کشور ما بعضی از افراد گمان می‌کنند که به دست آوردن پست سرپرستی یا مدیریتی آنها را از دستور گرفتن راحت می‌کند و اما شاید این موضوع را فراموش می‌کنند که سرپرستی خود نیز مسئولیت‌هایی دارد که وظایف آن‌ها را سبک‌تر نمی‌کند بلکه مسئولیّت‌های مضاعفی را نیز بر آن می‌افزاید.</a:t>
            </a:r>
            <a:endParaRPr lang="en-US" dirty="0">
              <a:cs typeface="B Nazanin" panose="00000400000000000000" pitchFamily="2" charset="-78"/>
            </a:endParaRPr>
          </a:p>
          <a:p>
            <a:pPr marL="0" indent="0" algn="justLow" rtl="1">
              <a:buNone/>
            </a:pPr>
            <a:r>
              <a:rPr lang="fa-IR" dirty="0">
                <a:cs typeface="B Nazanin" panose="00000400000000000000" pitchFamily="2" charset="-78"/>
              </a:rPr>
              <a:t>با توجه به اینکه سرپرستی نقش حساس و مهم در سازمان‌هاست و بی شک باید گفت که حلقه‌ی ارتباطی بسیار مهم در زنجیره مدیریت و سازمان به حساب می‌آیند و از آنجایی که میل به هدف‌های سازمان به این بستگی دارد که کارها در سطح اجرایی چگونه انجام می‌شود، بنابراین موقعیّت سرپرستان خط اوّل سازمان اهمیت بیشتری می‌یابد.</a:t>
            </a:r>
            <a:r>
              <a:rPr lang="ar-SA" dirty="0">
                <a:cs typeface="B Nazanin" panose="00000400000000000000" pitchFamily="2" charset="-78"/>
              </a:rPr>
              <a:t> حال اگر سازمان بخواهد که کارآمد باشد و در مسیر تحقق اهداف خود گام بردارد ناچار باید منابع خود را به خوبی سرپرستی کند منابعی چون اطّلاعاتی، مادّی، مالی و انسانی که در کشور ما و بخصوص در سازمان‌های ما معمولاً به صورت محدود یا ناهماهنگ در مسیر تحقق هدف‌ها گام برمی‌دارند اینجاست که جایگاه سرپرستان و هدایت کارکنان در راستای اهداف سازمان بیشتر مشخص می‌شود</a:t>
            </a:r>
            <a:r>
              <a:rPr lang="en-US" dirty="0">
                <a:cs typeface="B Nazanin" panose="00000400000000000000" pitchFamily="2" charset="-78"/>
              </a:rPr>
              <a:t>.</a:t>
            </a:r>
          </a:p>
          <a:p>
            <a:pPr marL="0" indent="0" algn="justLow">
              <a:buNone/>
            </a:pPr>
            <a:endParaRPr lang="en-US" dirty="0">
              <a:cs typeface="B Nazanin" panose="00000400000000000000" pitchFamily="2" charset="-78"/>
            </a:endParaRPr>
          </a:p>
        </p:txBody>
      </p:sp>
      <p:sp>
        <p:nvSpPr>
          <p:cNvPr id="4" name="Date Placeholder 3"/>
          <p:cNvSpPr>
            <a:spLocks noGrp="1"/>
          </p:cNvSpPr>
          <p:nvPr>
            <p:ph type="dt" sz="half" idx="10"/>
          </p:nvPr>
        </p:nvSpPr>
        <p:spPr/>
        <p:txBody>
          <a:bodyPr/>
          <a:lstStyle/>
          <a:p>
            <a:fld id="{99318BE8-E9E6-412B-B428-7B35E98919AE}"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93</a:t>
            </a:fld>
            <a:endParaRPr lang="en-US" dirty="0"/>
          </a:p>
        </p:txBody>
      </p:sp>
    </p:spTree>
    <p:extLst>
      <p:ext uri="{BB962C8B-B14F-4D97-AF65-F5344CB8AC3E}">
        <p14:creationId xmlns:p14="http://schemas.microsoft.com/office/powerpoint/2010/main" val="37468751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chemeClr val="tx1"/>
                </a:solidFill>
                <a:cs typeface="B Nazanin" panose="00000400000000000000" pitchFamily="2" charset="-78"/>
              </a:rPr>
              <a:t>منابع </a:t>
            </a:r>
            <a:endParaRPr lang="en-US" b="1" dirty="0">
              <a:solidFill>
                <a:schemeClr val="tx1"/>
              </a:solidFill>
              <a:cs typeface="B Nazanin" panose="00000400000000000000" pitchFamily="2" charset="-78"/>
            </a:endParaRPr>
          </a:p>
        </p:txBody>
      </p:sp>
      <p:sp>
        <p:nvSpPr>
          <p:cNvPr id="3" name="Content Placeholder 2"/>
          <p:cNvSpPr>
            <a:spLocks noGrp="1"/>
          </p:cNvSpPr>
          <p:nvPr>
            <p:ph idx="1"/>
          </p:nvPr>
        </p:nvSpPr>
        <p:spPr/>
        <p:txBody>
          <a:bodyPr>
            <a:normAutofit fontScale="85000" lnSpcReduction="10000"/>
          </a:bodyPr>
          <a:lstStyle/>
          <a:p>
            <a:pPr lvl="0" algn="justLow" rtl="1"/>
            <a:r>
              <a:rPr lang="fa-IR" dirty="0">
                <a:solidFill>
                  <a:schemeClr val="tx1"/>
                </a:solidFill>
                <a:cs typeface="B Nazanin" panose="00000400000000000000" pitchFamily="2" charset="-78"/>
              </a:rPr>
              <a:t>الواني، سيـد مهدي و حسن دانايي فرد . </a:t>
            </a:r>
            <a:r>
              <a:rPr lang="fa-IR" i="1" dirty="0">
                <a:solidFill>
                  <a:schemeClr val="tx1"/>
                </a:solidFill>
                <a:cs typeface="B Nazanin" panose="00000400000000000000" pitchFamily="2" charset="-78"/>
              </a:rPr>
              <a:t>گفتـارهايي در فـلـسفه تئوری‌های سـازمان دولـتـي </a:t>
            </a:r>
            <a:r>
              <a:rPr lang="fa-IR" dirty="0">
                <a:solidFill>
                  <a:schemeClr val="tx1"/>
                </a:solidFill>
                <a:cs typeface="B Nazanin" panose="00000400000000000000" pitchFamily="2" charset="-78"/>
              </a:rPr>
              <a:t>، چاپ اوّل ، تهران ، صفار 1380 .</a:t>
            </a:r>
            <a:endParaRPr lang="en-US" dirty="0">
              <a:solidFill>
                <a:schemeClr val="tx1"/>
              </a:solidFill>
              <a:cs typeface="B Nazanin" panose="00000400000000000000" pitchFamily="2" charset="-78"/>
            </a:endParaRPr>
          </a:p>
          <a:p>
            <a:pPr lvl="0" algn="justLow" rtl="1"/>
            <a:r>
              <a:rPr lang="ar-SA" dirty="0">
                <a:solidFill>
                  <a:schemeClr val="tx1"/>
                </a:solidFill>
                <a:cs typeface="B Nazanin" panose="00000400000000000000" pitchFamily="2" charset="-78"/>
              </a:rPr>
              <a:t>الفبای آینده پژوهی:علم وهنرکشف آینده وشکل بخشیدن به دنیای مطلوب فردا،عقیل ملکی فروهمکاران،تهران، کرانه علم</a:t>
            </a:r>
            <a:r>
              <a:rPr lang="en-US" dirty="0">
                <a:solidFill>
                  <a:schemeClr val="tx1"/>
                </a:solidFill>
                <a:cs typeface="B Nazanin" panose="00000400000000000000" pitchFamily="2" charset="-78"/>
              </a:rPr>
              <a:t>.</a:t>
            </a:r>
          </a:p>
          <a:p>
            <a:pPr lvl="0" algn="justLow" rtl="1"/>
            <a:r>
              <a:rPr lang="ar-SA" dirty="0">
                <a:solidFill>
                  <a:schemeClr val="tx1"/>
                </a:solidFill>
                <a:cs typeface="B Nazanin" panose="00000400000000000000" pitchFamily="2" charset="-78"/>
              </a:rPr>
              <a:t>آموزش و پرورش و آموزش عالی، عبداله علی اسماعیلی، دکتری آموزش عالی</a:t>
            </a:r>
            <a:r>
              <a:rPr lang="en-US" dirty="0">
                <a:solidFill>
                  <a:schemeClr val="tx1"/>
                </a:solidFill>
                <a:cs typeface="B Nazanin" panose="00000400000000000000" pitchFamily="2" charset="-78"/>
              </a:rPr>
              <a:t>.</a:t>
            </a:r>
          </a:p>
          <a:p>
            <a:pPr lvl="0" algn="justLow" rtl="1"/>
            <a:r>
              <a:rPr lang="ar-SA" dirty="0">
                <a:solidFill>
                  <a:schemeClr val="tx1"/>
                </a:solidFill>
                <a:cs typeface="B Nazanin" panose="00000400000000000000" pitchFamily="2" charset="-78"/>
              </a:rPr>
              <a:t>استيفن پي. رابينز و ديويد اي. دي سنزو. مباني مديريت</a:t>
            </a:r>
            <a:endParaRPr lang="en-US" dirty="0">
              <a:solidFill>
                <a:schemeClr val="tx1"/>
              </a:solidFill>
              <a:cs typeface="B Nazanin" panose="00000400000000000000" pitchFamily="2" charset="-78"/>
            </a:endParaRPr>
          </a:p>
          <a:p>
            <a:pPr lvl="0" algn="justLow" rtl="1"/>
            <a:r>
              <a:rPr lang="fa-IR" dirty="0">
                <a:solidFill>
                  <a:schemeClr val="tx1"/>
                </a:solidFill>
                <a:cs typeface="B Nazanin" panose="00000400000000000000" pitchFamily="2" charset="-78"/>
              </a:rPr>
              <a:t>بي دنهارت ، رابرت . </a:t>
            </a:r>
            <a:r>
              <a:rPr lang="fa-IR" i="1" dirty="0">
                <a:solidFill>
                  <a:schemeClr val="tx1"/>
                </a:solidFill>
                <a:cs typeface="B Nazanin" panose="00000400000000000000" pitchFamily="2" charset="-78"/>
              </a:rPr>
              <a:t>تئوری‌های سـازمان دولتي</a:t>
            </a:r>
            <a:r>
              <a:rPr lang="fa-IR" dirty="0">
                <a:solidFill>
                  <a:schemeClr val="tx1"/>
                </a:solidFill>
                <a:cs typeface="B Nazanin" panose="00000400000000000000" pitchFamily="2" charset="-78"/>
              </a:rPr>
              <a:t> ، ترجمه دكتر سيد مهدي الواني و حسن دانايي فرد ، تهران ، صفار ، 1382 .</a:t>
            </a:r>
            <a:endParaRPr lang="en-US" dirty="0">
              <a:solidFill>
                <a:schemeClr val="tx1"/>
              </a:solidFill>
              <a:cs typeface="B Nazanin" panose="00000400000000000000" pitchFamily="2" charset="-78"/>
            </a:endParaRPr>
          </a:p>
          <a:p>
            <a:pPr lvl="0" algn="justLow" rtl="1"/>
            <a:r>
              <a:rPr lang="fa-IR" dirty="0">
                <a:solidFill>
                  <a:schemeClr val="tx1"/>
                </a:solidFill>
                <a:cs typeface="B Nazanin" panose="00000400000000000000" pitchFamily="2" charset="-78"/>
              </a:rPr>
              <a:t>برايسون ، جان ام . </a:t>
            </a:r>
            <a:r>
              <a:rPr lang="fa-IR" i="1" dirty="0">
                <a:solidFill>
                  <a:schemeClr val="tx1"/>
                </a:solidFill>
                <a:cs typeface="B Nazanin" panose="00000400000000000000" pitchFamily="2" charset="-78"/>
              </a:rPr>
              <a:t>بـرنامه ريـزي اسـتراتژيك</a:t>
            </a:r>
            <a:r>
              <a:rPr lang="fa-IR" dirty="0">
                <a:solidFill>
                  <a:schemeClr val="tx1"/>
                </a:solidFill>
                <a:cs typeface="B Nazanin" panose="00000400000000000000" pitchFamily="2" charset="-78"/>
              </a:rPr>
              <a:t> ، مترجم دكتر عباس منوريان ، چاپ دوّم تهران ، مركز آموزش مديريت دولتي ، 1381 .</a:t>
            </a:r>
            <a:endParaRPr lang="en-US" dirty="0">
              <a:solidFill>
                <a:schemeClr val="tx1"/>
              </a:solidFill>
              <a:cs typeface="B Nazanin" panose="00000400000000000000" pitchFamily="2" charset="-78"/>
            </a:endParaRPr>
          </a:p>
          <a:p>
            <a:pPr lvl="0" algn="justLow" rtl="1"/>
            <a:r>
              <a:rPr lang="ar-SA" dirty="0">
                <a:solidFill>
                  <a:schemeClr val="tx1"/>
                </a:solidFill>
                <a:cs typeface="B Nazanin" panose="00000400000000000000" pitchFamily="2" charset="-78"/>
              </a:rPr>
              <a:t>پيتر دراكر- رشته علمي به نام خلاقيت- مترجم سيدصالح واحدي- مجله تدبير شماره </a:t>
            </a:r>
            <a:r>
              <a:rPr lang="fa-IR" dirty="0">
                <a:solidFill>
                  <a:schemeClr val="tx1"/>
                </a:solidFill>
                <a:cs typeface="B Nazanin" panose="00000400000000000000" pitchFamily="2" charset="-78"/>
              </a:rPr>
              <a:t>۴۳</a:t>
            </a:r>
            <a:endParaRPr lang="en-US" dirty="0">
              <a:solidFill>
                <a:schemeClr val="tx1"/>
              </a:solidFill>
              <a:cs typeface="B Nazanin" panose="00000400000000000000" pitchFamily="2" charset="-78"/>
            </a:endParaRPr>
          </a:p>
          <a:p>
            <a:pPr lvl="0" algn="justLow" rtl="1"/>
            <a:r>
              <a:rPr lang="ar-SA" dirty="0">
                <a:solidFill>
                  <a:schemeClr val="tx1"/>
                </a:solidFill>
                <a:cs typeface="B Nazanin" panose="00000400000000000000" pitchFamily="2" charset="-78"/>
              </a:rPr>
              <a:t>تقسیم کار اجتماعی، امیل دورکیم، ترجمه آقای دکتر ابراهیمی</a:t>
            </a:r>
            <a:r>
              <a:rPr lang="en-US" dirty="0">
                <a:solidFill>
                  <a:schemeClr val="tx1"/>
                </a:solidFill>
                <a:cs typeface="B Nazanin" panose="00000400000000000000" pitchFamily="2" charset="-78"/>
              </a:rPr>
              <a:t>.</a:t>
            </a:r>
          </a:p>
          <a:p>
            <a:pPr lvl="0" algn="justLow" rtl="1"/>
            <a:r>
              <a:rPr lang="fa-IR" dirty="0">
                <a:solidFill>
                  <a:schemeClr val="tx1"/>
                </a:solidFill>
                <a:cs typeface="B Nazanin" panose="00000400000000000000" pitchFamily="2" charset="-78"/>
              </a:rPr>
              <a:t>فرد ، آر ، ديويد . </a:t>
            </a:r>
            <a:r>
              <a:rPr lang="fa-IR" i="1" dirty="0">
                <a:solidFill>
                  <a:schemeClr val="tx1"/>
                </a:solidFill>
                <a:cs typeface="B Nazanin" panose="00000400000000000000" pitchFamily="2" charset="-78"/>
              </a:rPr>
              <a:t>مديـريت اسـتراتژيك</a:t>
            </a:r>
            <a:r>
              <a:rPr lang="fa-IR" dirty="0">
                <a:solidFill>
                  <a:schemeClr val="tx1"/>
                </a:solidFill>
                <a:cs typeface="B Nazanin" panose="00000400000000000000" pitchFamily="2" charset="-78"/>
              </a:rPr>
              <a:t> ، ترجمه دكتر علي پارسائيان و دكتر سيد محمد اعرابي ، چاپ دهم ، تهران ، دفتر پژوهش‌های فرهنگي ، 1379 </a:t>
            </a:r>
            <a:endParaRPr lang="en-US" dirty="0">
              <a:solidFill>
                <a:schemeClr val="tx1"/>
              </a:solidFill>
              <a:cs typeface="B Nazanin" panose="00000400000000000000" pitchFamily="2" charset="-78"/>
            </a:endParaRPr>
          </a:p>
          <a:p>
            <a:pPr lvl="0" algn="justLow" rtl="1"/>
            <a:r>
              <a:rPr lang="fa-IR" dirty="0">
                <a:solidFill>
                  <a:schemeClr val="tx1"/>
                </a:solidFill>
                <a:cs typeface="B Nazanin" panose="00000400000000000000" pitchFamily="2" charset="-78"/>
              </a:rPr>
              <a:t>جو هچ ، ماري . </a:t>
            </a:r>
            <a:r>
              <a:rPr lang="fa-IR" i="1" dirty="0">
                <a:solidFill>
                  <a:schemeClr val="tx1"/>
                </a:solidFill>
                <a:cs typeface="B Nazanin" panose="00000400000000000000" pitchFamily="2" charset="-78"/>
              </a:rPr>
              <a:t>تـئوري ســازمـان</a:t>
            </a:r>
            <a:r>
              <a:rPr lang="fa-IR" dirty="0">
                <a:solidFill>
                  <a:schemeClr val="tx1"/>
                </a:solidFill>
                <a:cs typeface="B Nazanin" panose="00000400000000000000" pitchFamily="2" charset="-78"/>
              </a:rPr>
              <a:t> ، ترجمه حسن دانايي فرد ،چاپ اوّل ،جلـد 1 ، تهران ، نشر افكار ، 1385 .</a:t>
            </a:r>
            <a:endParaRPr lang="en-US" dirty="0">
              <a:solidFill>
                <a:schemeClr val="tx1"/>
              </a:solidFill>
              <a:cs typeface="B Nazanin" panose="00000400000000000000" pitchFamily="2" charset="-78"/>
            </a:endParaRPr>
          </a:p>
          <a:p>
            <a:pPr algn="justLow" rtl="1"/>
            <a:r>
              <a:rPr lang="fa-IR" dirty="0">
                <a:solidFill>
                  <a:schemeClr val="tx1"/>
                </a:solidFill>
                <a:cs typeface="B Nazanin" panose="00000400000000000000" pitchFamily="2" charset="-78"/>
              </a:rPr>
              <a:t>جو هچ ، ماري . </a:t>
            </a:r>
            <a:r>
              <a:rPr lang="fa-IR" i="1" dirty="0">
                <a:solidFill>
                  <a:schemeClr val="tx1"/>
                </a:solidFill>
                <a:cs typeface="B Nazanin" panose="00000400000000000000" pitchFamily="2" charset="-78"/>
              </a:rPr>
              <a:t>تـئوري سـازمـان</a:t>
            </a:r>
            <a:r>
              <a:rPr lang="fa-IR" dirty="0">
                <a:solidFill>
                  <a:schemeClr val="tx1"/>
                </a:solidFill>
                <a:cs typeface="B Nazanin" panose="00000400000000000000" pitchFamily="2" charset="-78"/>
              </a:rPr>
              <a:t> ، ترجمه حسن دانايي فرد ،چاپ اوّل ، جلـد 2 ، تهران ، نشر افكار ، 1385 .</a:t>
            </a:r>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F508782D-E413-44C6-917D-ABF2E0004557}"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94</a:t>
            </a:fld>
            <a:endParaRPr lang="en-US" dirty="0"/>
          </a:p>
        </p:txBody>
      </p:sp>
    </p:spTree>
    <p:extLst>
      <p:ext uri="{BB962C8B-B14F-4D97-AF65-F5344CB8AC3E}">
        <p14:creationId xmlns:p14="http://schemas.microsoft.com/office/powerpoint/2010/main" val="286994972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lvl="0" algn="justLow" rtl="1"/>
            <a:r>
              <a:rPr lang="ar-SA" dirty="0">
                <a:solidFill>
                  <a:schemeClr val="tx1"/>
                </a:solidFill>
                <a:cs typeface="B Nazanin" panose="00000400000000000000" pitchFamily="2" charset="-78"/>
              </a:rPr>
              <a:t>جليل صمدآقايي- سازمان‌هاي كارآفريني- ناشر مركز آموزش مديريت دولتي</a:t>
            </a:r>
            <a:endParaRPr lang="en-US" dirty="0">
              <a:solidFill>
                <a:schemeClr val="tx1"/>
              </a:solidFill>
              <a:cs typeface="B Nazanin" panose="00000400000000000000" pitchFamily="2" charset="-78"/>
            </a:endParaRPr>
          </a:p>
          <a:p>
            <a:pPr lvl="0" algn="justLow" rtl="1"/>
            <a:r>
              <a:rPr lang="ar-SA" dirty="0">
                <a:solidFill>
                  <a:schemeClr val="tx1"/>
                </a:solidFill>
                <a:cs typeface="B Nazanin" panose="00000400000000000000" pitchFamily="2" charset="-78"/>
              </a:rPr>
              <a:t>دكتر سيد مهدي الواني- مديريت عمومي- نشر ني</a:t>
            </a:r>
            <a:endParaRPr lang="en-US" dirty="0">
              <a:solidFill>
                <a:schemeClr val="tx1"/>
              </a:solidFill>
              <a:cs typeface="B Nazanin" panose="00000400000000000000" pitchFamily="2" charset="-78"/>
            </a:endParaRPr>
          </a:p>
          <a:p>
            <a:pPr lvl="0" algn="justLow" rtl="1"/>
            <a:r>
              <a:rPr lang="ar-SA" dirty="0">
                <a:solidFill>
                  <a:schemeClr val="tx1"/>
                </a:solidFill>
                <a:cs typeface="B Nazanin" panose="00000400000000000000" pitchFamily="2" charset="-78"/>
              </a:rPr>
              <a:t>دکتر داوود محمدی-اصول و مبانی سازمان مدیریت وسرپرستی</a:t>
            </a:r>
            <a:endParaRPr lang="en-US" dirty="0">
              <a:solidFill>
                <a:schemeClr val="tx1"/>
              </a:solidFill>
              <a:cs typeface="B Nazanin" panose="00000400000000000000" pitchFamily="2" charset="-78"/>
            </a:endParaRPr>
          </a:p>
          <a:p>
            <a:pPr lvl="0" algn="justLow" rtl="1"/>
            <a:r>
              <a:rPr lang="ar-SA" dirty="0">
                <a:solidFill>
                  <a:schemeClr val="tx1"/>
                </a:solidFill>
                <a:cs typeface="B Nazanin" panose="00000400000000000000" pitchFamily="2" charset="-78"/>
              </a:rPr>
              <a:t>دیوید ای.تن-کیم.اس کمرون-مترجم:دکتر بدرالدین اورعی یزدانی</a:t>
            </a:r>
            <a:endParaRPr lang="en-US" dirty="0">
              <a:solidFill>
                <a:schemeClr val="tx1"/>
              </a:solidFill>
              <a:cs typeface="B Nazanin" panose="00000400000000000000" pitchFamily="2" charset="-78"/>
            </a:endParaRPr>
          </a:p>
          <a:p>
            <a:pPr lvl="0" algn="justLow" rtl="1"/>
            <a:r>
              <a:rPr lang="ar-SA" dirty="0">
                <a:solidFill>
                  <a:schemeClr val="tx1"/>
                </a:solidFill>
                <a:cs typeface="B Nazanin" panose="00000400000000000000" pitchFamily="2" charset="-78"/>
              </a:rPr>
              <a:t>روش‌های آینده نگاری تکنولوژی ، گروه آینده اندیشی بنیادتوسعه فردا، بنیادتوسعه ی فردا</a:t>
            </a:r>
            <a:r>
              <a:rPr lang="en-US" dirty="0">
                <a:solidFill>
                  <a:schemeClr val="tx1"/>
                </a:solidFill>
                <a:cs typeface="B Nazanin" panose="00000400000000000000" pitchFamily="2" charset="-78"/>
              </a:rPr>
              <a:t>.</a:t>
            </a:r>
          </a:p>
          <a:p>
            <a:pPr lvl="0" algn="justLow" rtl="1"/>
            <a:r>
              <a:rPr lang="ar-SA" dirty="0">
                <a:solidFill>
                  <a:schemeClr val="tx1"/>
                </a:solidFill>
                <a:cs typeface="B Nazanin" panose="00000400000000000000" pitchFamily="2" charset="-78"/>
              </a:rPr>
              <a:t>ژ.پلتو ،پرتی (1375 ) ، روش تحقیق در انسان شناسی ، ترجمۀ محسن ثلاثی ، تهران : انتشارات علمی</a:t>
            </a:r>
            <a:r>
              <a:rPr lang="en-US" dirty="0">
                <a:solidFill>
                  <a:schemeClr val="tx1"/>
                </a:solidFill>
                <a:cs typeface="B Nazanin" panose="00000400000000000000" pitchFamily="2" charset="-78"/>
              </a:rPr>
              <a:t> .</a:t>
            </a:r>
          </a:p>
          <a:p>
            <a:pPr lvl="0" algn="justLow" rtl="1"/>
            <a:r>
              <a:rPr lang="ar-SA" dirty="0">
                <a:solidFill>
                  <a:schemeClr val="tx1"/>
                </a:solidFill>
                <a:cs typeface="B Nazanin" panose="00000400000000000000" pitchFamily="2" charset="-78"/>
              </a:rPr>
              <a:t>ساروخانی ، باقر (1386 ) ، روش‌های تحقیق در علوم اجتماعی ، جلد اوّل ، چاپ سیزدهم ، تهران : پژوهشگاه علوم انسانی و مطالعات فرهنگی </a:t>
            </a:r>
            <a:r>
              <a:rPr lang="en-US" dirty="0">
                <a:solidFill>
                  <a:schemeClr val="tx1"/>
                </a:solidFill>
                <a:cs typeface="B Nazanin" panose="00000400000000000000" pitchFamily="2" charset="-78"/>
              </a:rPr>
              <a:t>.</a:t>
            </a:r>
          </a:p>
          <a:p>
            <a:pPr lvl="0" algn="justLow" rtl="1"/>
            <a:r>
              <a:rPr lang="ar-SA" dirty="0">
                <a:solidFill>
                  <a:schemeClr val="tx1"/>
                </a:solidFill>
                <a:cs typeface="B Nazanin" panose="00000400000000000000" pitchFamily="2" charset="-78"/>
              </a:rPr>
              <a:t>سنجقی، محمد ابراهیم (سال1379) نقش و کارکرد عوامل فرهنگی در رهبری تحوّل آفرین، دانش مدیریت، شماره50</a:t>
            </a:r>
            <a:endParaRPr lang="en-US" dirty="0">
              <a:solidFill>
                <a:schemeClr val="tx1"/>
              </a:solidFill>
              <a:cs typeface="B Nazanin" panose="00000400000000000000" pitchFamily="2" charset="-78"/>
            </a:endParaRPr>
          </a:p>
          <a:p>
            <a:pPr lvl="0" algn="justLow" rtl="1"/>
            <a:r>
              <a:rPr lang="ar-SA" dirty="0">
                <a:solidFill>
                  <a:schemeClr val="tx1"/>
                </a:solidFill>
                <a:cs typeface="B Nazanin" panose="00000400000000000000" pitchFamily="2" charset="-78"/>
              </a:rPr>
              <a:t>ساعتچی،محمود،عزیز پورشوبی،علی اکبر(سال1384) طرّاحی الگوی رهبری اثربخش دانشگاهی،مجله دانشوررفتار، شماره11</a:t>
            </a:r>
            <a:endParaRPr lang="en-US" dirty="0">
              <a:solidFill>
                <a:schemeClr val="tx1"/>
              </a:solidFill>
              <a:cs typeface="B Nazanin" panose="00000400000000000000" pitchFamily="2" charset="-78"/>
            </a:endParaRPr>
          </a:p>
          <a:p>
            <a:pPr lvl="0" algn="justLow" rtl="1"/>
            <a:r>
              <a:rPr lang="ar-SA" dirty="0">
                <a:solidFill>
                  <a:schemeClr val="tx1"/>
                </a:solidFill>
                <a:cs typeface="B Nazanin" panose="00000400000000000000" pitchFamily="2" charset="-78"/>
              </a:rPr>
              <a:t>شوک آینده،الوین تافلر؛ ترجمه:حشمت الله کامرانی ،نشرسعلم</a:t>
            </a:r>
            <a:endParaRPr lang="en-US" dirty="0">
              <a:solidFill>
                <a:schemeClr val="tx1"/>
              </a:solidFill>
              <a:cs typeface="B Nazanin" panose="00000400000000000000" pitchFamily="2" charset="-78"/>
            </a:endParaRPr>
          </a:p>
          <a:p>
            <a:pPr lvl="0" algn="justLow" rtl="1"/>
            <a:r>
              <a:rPr lang="ar-SA" dirty="0">
                <a:solidFill>
                  <a:schemeClr val="tx1"/>
                </a:solidFill>
                <a:cs typeface="B Nazanin" panose="00000400000000000000" pitchFamily="2" charset="-78"/>
              </a:rPr>
              <a:t>علي نيلي آرام- خلاقيت و نوآوري در سازمان مجله تدبير شماره </a:t>
            </a:r>
            <a:r>
              <a:rPr lang="fa-IR" dirty="0">
                <a:solidFill>
                  <a:schemeClr val="tx1"/>
                </a:solidFill>
                <a:cs typeface="B Nazanin" panose="00000400000000000000" pitchFamily="2" charset="-78"/>
              </a:rPr>
              <a:t>۸۵</a:t>
            </a:r>
            <a:endParaRPr lang="en-US" dirty="0">
              <a:solidFill>
                <a:schemeClr val="tx1"/>
              </a:solidFill>
              <a:cs typeface="B Nazanin" panose="00000400000000000000" pitchFamily="2" charset="-78"/>
            </a:endParaRPr>
          </a:p>
          <a:p>
            <a:pPr lvl="0" algn="justLow" rtl="1"/>
            <a:r>
              <a:rPr lang="ar-SA" dirty="0">
                <a:solidFill>
                  <a:schemeClr val="tx1"/>
                </a:solidFill>
                <a:cs typeface="B Nazanin" panose="00000400000000000000" pitchFamily="2" charset="-78"/>
              </a:rPr>
              <a:t>فرخ نیا ، رحیم (1381 ) ، مقدمه‌ای بر مردم شناسی ، چاپ دوّم ، همدان : انتشارات دانشگاه بوعلی سینا</a:t>
            </a:r>
            <a:r>
              <a:rPr lang="en-US" dirty="0">
                <a:solidFill>
                  <a:schemeClr val="tx1"/>
                </a:solidFill>
                <a:cs typeface="B Nazanin" panose="00000400000000000000" pitchFamily="2" charset="-78"/>
              </a:rPr>
              <a:t>.</a:t>
            </a:r>
          </a:p>
          <a:p>
            <a:pPr lvl="0" algn="justLow" rtl="1"/>
            <a:r>
              <a:rPr lang="ar-SA" dirty="0">
                <a:solidFill>
                  <a:schemeClr val="tx1"/>
                </a:solidFill>
                <a:cs typeface="B Nazanin" panose="00000400000000000000" pitchFamily="2" charset="-78"/>
              </a:rPr>
              <a:t>کتاک ، کُنراد فیلیپ (1386 ) ، انسان شناسی ؛ کشف تفاوت‌های انسانی ، ترجمۀ محسن ثلاثی ، تهران : انتشارات علمی</a:t>
            </a:r>
            <a:r>
              <a:rPr lang="en-US" dirty="0">
                <a:solidFill>
                  <a:schemeClr val="tx1"/>
                </a:solidFill>
                <a:cs typeface="B Nazanin" panose="00000400000000000000" pitchFamily="2" charset="-78"/>
              </a:rPr>
              <a:t> .</a:t>
            </a:r>
          </a:p>
          <a:p>
            <a:pPr algn="justLow" rtl="1"/>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E9E96551-F2B2-40BF-922C-AF3837407ECD}"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95</a:t>
            </a:fld>
            <a:endParaRPr lang="en-US" dirty="0"/>
          </a:p>
        </p:txBody>
      </p:sp>
    </p:spTree>
    <p:extLst>
      <p:ext uri="{BB962C8B-B14F-4D97-AF65-F5344CB8AC3E}">
        <p14:creationId xmlns:p14="http://schemas.microsoft.com/office/powerpoint/2010/main" val="39360840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lvl="0" algn="justLow" rtl="1"/>
            <a:r>
              <a:rPr lang="ar-SA" dirty="0">
                <a:solidFill>
                  <a:schemeClr val="tx1"/>
                </a:solidFill>
                <a:cs typeface="B Nazanin" panose="00000400000000000000" pitchFamily="2" charset="-78"/>
              </a:rPr>
              <a:t>کمالیان،سیدوحید، اسماعیلی،حمید رضا(سال2006میلادی) رهبری کاریزماتیک،دانش مدیریت</a:t>
            </a:r>
            <a:endParaRPr lang="en-US" dirty="0">
              <a:solidFill>
                <a:schemeClr val="tx1"/>
              </a:solidFill>
              <a:cs typeface="B Nazanin" panose="00000400000000000000" pitchFamily="2" charset="-78"/>
            </a:endParaRPr>
          </a:p>
          <a:p>
            <a:pPr lvl="0" algn="justLow" rtl="1"/>
            <a:r>
              <a:rPr lang="fa-IR" dirty="0">
                <a:solidFill>
                  <a:schemeClr val="tx1"/>
                </a:solidFill>
                <a:cs typeface="B Nazanin" panose="00000400000000000000" pitchFamily="2" charset="-78"/>
              </a:rPr>
              <a:t>مدني ، داود </a:t>
            </a:r>
            <a:r>
              <a:rPr lang="fa-IR" i="1" dirty="0">
                <a:solidFill>
                  <a:schemeClr val="tx1"/>
                </a:solidFill>
                <a:cs typeface="B Nazanin" panose="00000400000000000000" pitchFamily="2" charset="-78"/>
              </a:rPr>
              <a:t>. نظریه‌های ســازمان و مديـريت دولتـي</a:t>
            </a:r>
            <a:r>
              <a:rPr lang="fa-IR" dirty="0">
                <a:solidFill>
                  <a:schemeClr val="tx1"/>
                </a:solidFill>
                <a:cs typeface="B Nazanin" panose="00000400000000000000" pitchFamily="2" charset="-78"/>
              </a:rPr>
              <a:t> ، چاپ چهارم ، تهران ، پيـام نــور ، 1385 .</a:t>
            </a:r>
            <a:endParaRPr lang="en-US" dirty="0">
              <a:solidFill>
                <a:schemeClr val="tx1"/>
              </a:solidFill>
              <a:cs typeface="B Nazanin" panose="00000400000000000000" pitchFamily="2" charset="-78"/>
            </a:endParaRPr>
          </a:p>
          <a:p>
            <a:pPr lvl="0" algn="justLow" rtl="1"/>
            <a:r>
              <a:rPr lang="fa-IR" dirty="0">
                <a:solidFill>
                  <a:schemeClr val="tx1"/>
                </a:solidFill>
                <a:cs typeface="B Nazanin" panose="00000400000000000000" pitchFamily="2" charset="-78"/>
              </a:rPr>
              <a:t>ملكي فر ، عقيل . </a:t>
            </a:r>
            <a:r>
              <a:rPr lang="fa-IR" i="1" dirty="0">
                <a:solidFill>
                  <a:schemeClr val="tx1"/>
                </a:solidFill>
                <a:cs typeface="B Nazanin" panose="00000400000000000000" pitchFamily="2" charset="-78"/>
              </a:rPr>
              <a:t>الفباي آينده پژوهي ، علم و هـنـر كشـف آينده</a:t>
            </a:r>
            <a:r>
              <a:rPr lang="fa-IR" dirty="0">
                <a:solidFill>
                  <a:schemeClr val="tx1"/>
                </a:solidFill>
                <a:cs typeface="B Nazanin" panose="00000400000000000000" pitchFamily="2" charset="-78"/>
              </a:rPr>
              <a:t> ، چاپ سوّم ، تهران ، كرانه علم ، 1386 .</a:t>
            </a:r>
            <a:endParaRPr lang="en-US" dirty="0">
              <a:solidFill>
                <a:schemeClr val="tx1"/>
              </a:solidFill>
              <a:cs typeface="B Nazanin" panose="00000400000000000000" pitchFamily="2" charset="-78"/>
            </a:endParaRPr>
          </a:p>
          <a:p>
            <a:pPr lvl="0" algn="justLow" rtl="1"/>
            <a:r>
              <a:rPr lang="ar-SA" dirty="0">
                <a:solidFill>
                  <a:schemeClr val="tx1"/>
                </a:solidFill>
                <a:cs typeface="B Nazanin" panose="00000400000000000000" pitchFamily="2" charset="-78"/>
              </a:rPr>
              <a:t>مقاله، آینده شناسی وآینده نگری، موسی اکرمی، منبع: سایت آینده نگری</a:t>
            </a:r>
            <a:r>
              <a:rPr lang="en-US" dirty="0">
                <a:solidFill>
                  <a:schemeClr val="tx1"/>
                </a:solidFill>
                <a:cs typeface="B Nazanin" panose="00000400000000000000" pitchFamily="2" charset="-78"/>
              </a:rPr>
              <a:t>.</a:t>
            </a:r>
          </a:p>
          <a:p>
            <a:pPr lvl="0" algn="justLow" rtl="1"/>
            <a:r>
              <a:rPr lang="ar-SA" dirty="0">
                <a:solidFill>
                  <a:schemeClr val="tx1"/>
                </a:solidFill>
                <a:cs typeface="B Nazanin" panose="00000400000000000000" pitchFamily="2" charset="-78"/>
              </a:rPr>
              <a:t>مقاله،آینده اندیشی هست ها وبایدها، گفتگوبادکترعلی پایا، روزنامه همشهری </a:t>
            </a:r>
            <a:r>
              <a:rPr lang="fa-IR" dirty="0">
                <a:solidFill>
                  <a:schemeClr val="tx1"/>
                </a:solidFill>
                <a:cs typeface="B Nazanin" panose="00000400000000000000" pitchFamily="2" charset="-78"/>
              </a:rPr>
              <a:t>۷</a:t>
            </a:r>
            <a:r>
              <a:rPr lang="ar-SA" dirty="0">
                <a:solidFill>
                  <a:schemeClr val="tx1"/>
                </a:solidFill>
                <a:cs typeface="B Nazanin" panose="00000400000000000000" pitchFamily="2" charset="-78"/>
              </a:rPr>
              <a:t>مرداد</a:t>
            </a:r>
            <a:r>
              <a:rPr lang="fa-IR" dirty="0">
                <a:solidFill>
                  <a:schemeClr val="tx1"/>
                </a:solidFill>
                <a:cs typeface="B Nazanin" panose="00000400000000000000" pitchFamily="2" charset="-78"/>
              </a:rPr>
              <a:t>۱۳۸۳</a:t>
            </a:r>
            <a:r>
              <a:rPr lang="ar-SA" dirty="0">
                <a:solidFill>
                  <a:schemeClr val="tx1"/>
                </a:solidFill>
                <a:cs typeface="B Nazanin" panose="00000400000000000000" pitchFamily="2" charset="-78"/>
              </a:rPr>
              <a:t>٫</a:t>
            </a:r>
            <a:endParaRPr lang="en-US" dirty="0">
              <a:solidFill>
                <a:schemeClr val="tx1"/>
              </a:solidFill>
              <a:cs typeface="B Nazanin" panose="00000400000000000000" pitchFamily="2" charset="-78"/>
            </a:endParaRPr>
          </a:p>
          <a:p>
            <a:pPr lvl="0" algn="justLow" rtl="1"/>
            <a:r>
              <a:rPr lang="ar-SA" dirty="0">
                <a:solidFill>
                  <a:schemeClr val="tx1"/>
                </a:solidFill>
                <a:cs typeface="B Nazanin" panose="00000400000000000000" pitchFamily="2" charset="-78"/>
              </a:rPr>
              <a:t>مک نیل ، پاتریک (1378 ) ، روش‌های تحقیق در علوم اجتماعی ، ترجمۀ محسن ثلاثی ، چاپ دوّم ، تهران : انتشارات آگاه</a:t>
            </a:r>
            <a:r>
              <a:rPr lang="en-US" dirty="0">
                <a:solidFill>
                  <a:schemeClr val="tx1"/>
                </a:solidFill>
                <a:cs typeface="B Nazanin" panose="00000400000000000000" pitchFamily="2" charset="-78"/>
              </a:rPr>
              <a:t>.</a:t>
            </a:r>
          </a:p>
          <a:p>
            <a:pPr lvl="0" algn="justLow" rtl="1"/>
            <a:r>
              <a:rPr lang="ar-SA" dirty="0">
                <a:solidFill>
                  <a:schemeClr val="tx1"/>
                </a:solidFill>
                <a:cs typeface="B Nazanin" panose="00000400000000000000" pitchFamily="2" charset="-78"/>
              </a:rPr>
              <a:t>مک نیل ، پاتریک (1374 ) ، روش تحقیق در علوم اجتماعی ، ترجمۀ رحیم فرخ نیا ، همدان : انتشارات جهاد دانشگاهی همدان</a:t>
            </a:r>
            <a:r>
              <a:rPr lang="en-US" dirty="0">
                <a:solidFill>
                  <a:schemeClr val="tx1"/>
                </a:solidFill>
                <a:cs typeface="B Nazanin" panose="00000400000000000000" pitchFamily="2" charset="-78"/>
              </a:rPr>
              <a:t> .   </a:t>
            </a:r>
          </a:p>
          <a:p>
            <a:pPr lvl="0" algn="justLow" rtl="1"/>
            <a:r>
              <a:rPr lang="ar-SA" dirty="0">
                <a:solidFill>
                  <a:schemeClr val="tx1"/>
                </a:solidFill>
                <a:cs typeface="B Nazanin" panose="00000400000000000000" pitchFamily="2" charset="-78"/>
              </a:rPr>
              <a:t>مدیریت رفتار سازمانی، مورهد و گریفین، ترجمه دکتر سیدمحمد الوانی، دکتر غلامرضا معمارزاده، ١٣٩٠، ويرايش اوّل ، چاپ شانزدهم</a:t>
            </a:r>
            <a:r>
              <a:rPr lang="en-US" dirty="0">
                <a:solidFill>
                  <a:schemeClr val="tx1"/>
                </a:solidFill>
                <a:cs typeface="B Nazanin" panose="00000400000000000000" pitchFamily="2" charset="-78"/>
              </a:rPr>
              <a:t>.</a:t>
            </a:r>
          </a:p>
          <a:p>
            <a:pPr lvl="0" algn="justLow" rtl="1"/>
            <a:r>
              <a:rPr lang="ar-SA" dirty="0">
                <a:solidFill>
                  <a:schemeClr val="tx1"/>
                </a:solidFill>
                <a:cs typeface="B Nazanin" panose="00000400000000000000" pitchFamily="2" charset="-78"/>
              </a:rPr>
              <a:t>مدیریت رفتار سازمانی، دکتر علی رضائیان، انتشارات سمت</a:t>
            </a:r>
            <a:r>
              <a:rPr lang="en-US" dirty="0">
                <a:solidFill>
                  <a:schemeClr val="tx1"/>
                </a:solidFill>
                <a:cs typeface="B Nazanin" panose="00000400000000000000" pitchFamily="2" charset="-78"/>
              </a:rPr>
              <a:t>.</a:t>
            </a:r>
          </a:p>
          <a:p>
            <a:pPr lvl="0" algn="justLow" rtl="1"/>
            <a:r>
              <a:rPr lang="en-US" dirty="0">
                <a:solidFill>
                  <a:schemeClr val="tx1"/>
                </a:solidFill>
                <a:cs typeface="B Nazanin" panose="00000400000000000000" pitchFamily="2" charset="-78"/>
              </a:rPr>
              <a:t> </a:t>
            </a:r>
            <a:r>
              <a:rPr lang="ar-SA" dirty="0">
                <a:solidFill>
                  <a:schemeClr val="tx1"/>
                </a:solidFill>
                <a:cs typeface="B Nazanin" panose="00000400000000000000" pitchFamily="2" charset="-78"/>
              </a:rPr>
              <a:t>مبانی رفتار سازمانی، استفین پی رابینز، ترجمه دکتر علی پارسائیان، دکتر علی اعرابی</a:t>
            </a:r>
            <a:r>
              <a:rPr lang="en-US" dirty="0">
                <a:solidFill>
                  <a:schemeClr val="tx1"/>
                </a:solidFill>
                <a:cs typeface="B Nazanin" panose="00000400000000000000" pitchFamily="2" charset="-78"/>
              </a:rPr>
              <a:t>.</a:t>
            </a:r>
          </a:p>
          <a:p>
            <a:pPr lvl="0" algn="justLow" rtl="1"/>
            <a:r>
              <a:rPr lang="ar-SA" dirty="0">
                <a:solidFill>
                  <a:schemeClr val="tx1"/>
                </a:solidFill>
                <a:cs typeface="B Nazanin" panose="00000400000000000000" pitchFamily="2" charset="-78"/>
              </a:rPr>
              <a:t>موغلی، علی رضا (سال1382) طرّاحی الگوی رهبری تحوّل آفرین در سازمان‌های اداری ایران، دانش مدیریت، شماره 62</a:t>
            </a:r>
            <a:endParaRPr lang="en-US" dirty="0">
              <a:solidFill>
                <a:schemeClr val="tx1"/>
              </a:solidFill>
              <a:cs typeface="B Nazanin" panose="00000400000000000000" pitchFamily="2" charset="-78"/>
            </a:endParaRPr>
          </a:p>
          <a:p>
            <a:pPr algn="justLow"/>
            <a:endParaRPr lang="en-US" dirty="0">
              <a:solidFill>
                <a:schemeClr val="tx1"/>
              </a:solidFill>
              <a:cs typeface="B Nazanin" panose="00000400000000000000" pitchFamily="2" charset="-78"/>
            </a:endParaRPr>
          </a:p>
        </p:txBody>
      </p:sp>
      <p:sp>
        <p:nvSpPr>
          <p:cNvPr id="4" name="Date Placeholder 3"/>
          <p:cNvSpPr>
            <a:spLocks noGrp="1"/>
          </p:cNvSpPr>
          <p:nvPr>
            <p:ph type="dt" sz="half" idx="10"/>
          </p:nvPr>
        </p:nvSpPr>
        <p:spPr/>
        <p:txBody>
          <a:bodyPr/>
          <a:lstStyle/>
          <a:p>
            <a:fld id="{647FA8B8-010F-40D4-B865-B247EBF20293}"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96</a:t>
            </a:fld>
            <a:endParaRPr lang="en-US" dirty="0"/>
          </a:p>
        </p:txBody>
      </p:sp>
    </p:spTree>
    <p:extLst>
      <p:ext uri="{BB962C8B-B14F-4D97-AF65-F5344CB8AC3E}">
        <p14:creationId xmlns:p14="http://schemas.microsoft.com/office/powerpoint/2010/main" val="4897691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b="1" dirty="0">
                <a:solidFill>
                  <a:schemeClr val="tx1"/>
                </a:solidFill>
                <a:latin typeface="Times New Roman" panose="02020603050405020304" pitchFamily="18" charset="0"/>
                <a:cs typeface="Times New Roman" panose="02020603050405020304" pitchFamily="18" charset="0"/>
              </a:rPr>
              <a:t>منابع انگلیسی:</a:t>
            </a:r>
            <a:r>
              <a:rPr lang="en-US" dirty="0">
                <a:solidFill>
                  <a:schemeClr val="tx1"/>
                </a:solidFill>
                <a:latin typeface="Times New Roman" panose="02020603050405020304" pitchFamily="18" charset="0"/>
                <a:cs typeface="Times New Roman" panose="02020603050405020304" pitchFamily="18" charset="0"/>
              </a:rPr>
              <a:t/>
            </a:r>
            <a:br>
              <a:rPr lang="en-US" dirty="0">
                <a:solidFill>
                  <a:schemeClr val="tx1"/>
                </a:solidFill>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idx="1"/>
          </p:nvPr>
        </p:nvSpPr>
        <p:spPr/>
        <p:txBody>
          <a:bodyPr/>
          <a:lstStyle/>
          <a:p>
            <a:pPr lvl="0"/>
            <a:r>
              <a:rPr lang="en-US" dirty="0" smtClean="0">
                <a:solidFill>
                  <a:schemeClr val="tx1"/>
                </a:solidFill>
                <a:latin typeface="Times New Roman" panose="02020603050405020304" pitchFamily="18" charset="0"/>
                <a:cs typeface="Times New Roman" panose="02020603050405020304" pitchFamily="18" charset="0"/>
              </a:rPr>
              <a:t>Michael </a:t>
            </a:r>
            <a:r>
              <a:rPr lang="en-US" dirty="0" err="1">
                <a:solidFill>
                  <a:schemeClr val="tx1"/>
                </a:solidFill>
                <a:latin typeface="Times New Roman" panose="02020603050405020304" pitchFamily="18" charset="0"/>
                <a:cs typeface="Times New Roman" panose="02020603050405020304" pitchFamily="18" charset="0"/>
              </a:rPr>
              <a:t>Michalko</a:t>
            </a:r>
            <a:r>
              <a:rPr lang="en-US" dirty="0">
                <a:solidFill>
                  <a:schemeClr val="tx1"/>
                </a:solidFill>
                <a:latin typeface="Times New Roman" panose="02020603050405020304" pitchFamily="18" charset="0"/>
                <a:cs typeface="Times New Roman" panose="02020603050405020304" pitchFamily="18" charset="0"/>
              </a:rPr>
              <a:t> - </a:t>
            </a:r>
            <a:r>
              <a:rPr lang="en-US" dirty="0" err="1">
                <a:solidFill>
                  <a:schemeClr val="tx1"/>
                </a:solidFill>
                <a:latin typeface="Times New Roman" panose="02020603050405020304" pitchFamily="18" charset="0"/>
                <a:cs typeface="Times New Roman" panose="02020603050405020304" pitchFamily="18" charset="0"/>
              </a:rPr>
              <a:t>Thinkertoys</a:t>
            </a:r>
            <a:r>
              <a:rPr lang="en-US" dirty="0">
                <a:solidFill>
                  <a:schemeClr val="tx1"/>
                </a:solidFill>
                <a:latin typeface="Times New Roman" panose="02020603050405020304" pitchFamily="18" charset="0"/>
                <a:cs typeface="Times New Roman" panose="02020603050405020304" pitchFamily="18" charset="0"/>
              </a:rPr>
              <a:t> (A Handbook of Business Creativity) </a:t>
            </a:r>
          </a:p>
          <a:p>
            <a:pPr lvl="0"/>
            <a:r>
              <a:rPr lang="en-US" dirty="0">
                <a:solidFill>
                  <a:schemeClr val="tx1"/>
                </a:solidFill>
                <a:latin typeface="Times New Roman" panose="02020603050405020304" pitchFamily="18" charset="0"/>
                <a:cs typeface="Times New Roman" panose="02020603050405020304" pitchFamily="18" charset="0"/>
              </a:rPr>
              <a:t>Jason Rich - Brain Storm: Tap into Your Creativity to Generate Awesome Ideas and Remarkable Results</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posted by Mitch </a:t>
            </a:r>
            <a:r>
              <a:rPr lang="en-US" dirty="0" err="1">
                <a:solidFill>
                  <a:schemeClr val="tx1"/>
                </a:solidFill>
                <a:latin typeface="Times New Roman" panose="02020603050405020304" pitchFamily="18" charset="0"/>
                <a:cs typeface="Times New Roman" panose="02020603050405020304" pitchFamily="18" charset="0"/>
              </a:rPr>
              <a:t>Ditkoff</a:t>
            </a:r>
            <a:r>
              <a:rPr lang="ar-SA"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on august </a:t>
            </a:r>
            <a:r>
              <a:rPr lang="ar-SA" dirty="0">
                <a:solidFill>
                  <a:schemeClr val="tx1"/>
                </a:solidFill>
                <a:latin typeface="Times New Roman" panose="02020603050405020304" pitchFamily="18" charset="0"/>
                <a:cs typeface="Times New Roman" panose="02020603050405020304" pitchFamily="18" charset="0"/>
              </a:rPr>
              <a:t>2012 </a:t>
            </a:r>
            <a:r>
              <a:rPr lang="en-US" dirty="0">
                <a:solidFill>
                  <a:schemeClr val="tx1"/>
                </a:solidFill>
                <a:latin typeface="Times New Roman" panose="02020603050405020304" pitchFamily="18" charset="0"/>
                <a:cs typeface="Times New Roman" panose="02020603050405020304" pitchFamily="18" charset="0"/>
              </a:rPr>
              <a:t>The article of the heart of innovation</a:t>
            </a:r>
          </a:p>
          <a:p>
            <a:pPr algn="r" rtl="1"/>
            <a:endParaRPr lang="en-US"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D2388545-D57F-436D-AC27-EE70D93716C2}"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97</a:t>
            </a:fld>
            <a:endParaRPr lang="en-US" dirty="0"/>
          </a:p>
        </p:txBody>
      </p:sp>
    </p:spTree>
    <p:extLst>
      <p:ext uri="{BB962C8B-B14F-4D97-AF65-F5344CB8AC3E}">
        <p14:creationId xmlns:p14="http://schemas.microsoft.com/office/powerpoint/2010/main" val="17811510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fa-IR" sz="10000" b="1" dirty="0" smtClean="0">
                <a:latin typeface="IranNastaliq" panose="02020505000000020003" pitchFamily="18" charset="0"/>
                <a:cs typeface="IranNastaliq" panose="02020505000000020003" pitchFamily="18" charset="0"/>
              </a:rPr>
              <a:t>پایان</a:t>
            </a:r>
            <a:endParaRPr lang="en-US" sz="10000" b="1" dirty="0">
              <a:latin typeface="IranNastaliq" panose="02020505000000020003" pitchFamily="18" charset="0"/>
              <a:cs typeface="IranNastaliq" panose="02020505000000020003" pitchFamily="18" charset="0"/>
            </a:endParaRPr>
          </a:p>
        </p:txBody>
      </p:sp>
      <p:sp>
        <p:nvSpPr>
          <p:cNvPr id="4" name="Date Placeholder 3"/>
          <p:cNvSpPr>
            <a:spLocks noGrp="1"/>
          </p:cNvSpPr>
          <p:nvPr>
            <p:ph type="dt" sz="half" idx="10"/>
          </p:nvPr>
        </p:nvSpPr>
        <p:spPr/>
        <p:txBody>
          <a:bodyPr/>
          <a:lstStyle/>
          <a:p>
            <a:fld id="{9F6D4435-C0EC-4B49-92A4-DEA20807DCB8}" type="datetime1">
              <a:rPr lang="en-US" smtClean="0"/>
              <a:t>3/10/2020</a:t>
            </a:fld>
            <a:endParaRPr lang="en-US" dirty="0"/>
          </a:p>
        </p:txBody>
      </p:sp>
      <p:sp>
        <p:nvSpPr>
          <p:cNvPr id="5" name="Footer Placeholder 4"/>
          <p:cNvSpPr>
            <a:spLocks noGrp="1"/>
          </p:cNvSpPr>
          <p:nvPr>
            <p:ph type="ftr" sz="quarter" idx="11"/>
          </p:nvPr>
        </p:nvSpPr>
        <p:spPr/>
        <p:txBody>
          <a:bodyPr/>
          <a:lstStyle/>
          <a:p>
            <a:r>
              <a:rPr lang="fa-IR" smtClean="0"/>
              <a:t>جزوه اصول سرپرستی (دکتر متینه مقدم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98</a:t>
            </a:fld>
            <a:endParaRPr lang="en-US" dirty="0"/>
          </a:p>
        </p:txBody>
      </p:sp>
    </p:spTree>
    <p:extLst>
      <p:ext uri="{BB962C8B-B14F-4D97-AF65-F5344CB8AC3E}">
        <p14:creationId xmlns:p14="http://schemas.microsoft.com/office/powerpoint/2010/main" val="119214646"/>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820</TotalTime>
  <Words>8199</Words>
  <Application>Microsoft Office PowerPoint</Application>
  <PresentationFormat>Widescreen</PresentationFormat>
  <Paragraphs>772</Paragraphs>
  <Slides>98</Slides>
  <Notes>3</Notes>
  <HiddenSlides>0</HiddenSlides>
  <MMClips>69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98</vt:i4>
      </vt:variant>
    </vt:vector>
  </HeadingPairs>
  <TitlesOfParts>
    <vt:vector size="109" baseType="lpstr">
      <vt:lpstr>Arial</vt:lpstr>
      <vt:lpstr>B Nazanin</vt:lpstr>
      <vt:lpstr>Calibri</vt:lpstr>
      <vt:lpstr>Courier New</vt:lpstr>
      <vt:lpstr>IranNastaliq</vt:lpstr>
      <vt:lpstr>Tahoma</vt:lpstr>
      <vt:lpstr>Times New Roman</vt:lpstr>
      <vt:lpstr>Trebuchet MS</vt:lpstr>
      <vt:lpstr>Wingdings</vt:lpstr>
      <vt:lpstr>Wingdings 3</vt:lpstr>
      <vt:lpstr>Facet</vt:lpstr>
      <vt:lpstr>جزوه اصول سرپرستی برگرفته از کتاب  اصول و مبانی مدیریت و سرپرستی ، تالیف متینه مقدم  ترم بهمن 1398 </vt:lpstr>
      <vt:lpstr>فهرست اسلایدها</vt:lpstr>
      <vt:lpstr>PowerPoint Presentation</vt:lpstr>
      <vt:lpstr>جلسه اول </vt:lpstr>
      <vt:lpstr>سازمان چيست؟                                                 </vt:lpstr>
      <vt:lpstr>تعاريف ديگر سازمان : </vt:lpstr>
      <vt:lpstr>ابعاد سازمان چيست؟ </vt:lpstr>
      <vt:lpstr>انواع واحدهای سازمانی : </vt:lpstr>
      <vt:lpstr>انواع سازمان ها‎‎‎ </vt:lpstr>
      <vt:lpstr>جلسه دوم</vt:lpstr>
      <vt:lpstr>ب- سازمان غیررسمی :  </vt:lpstr>
      <vt:lpstr>خصوصیات سازمان‌های  غیررسمی :  </vt:lpstr>
      <vt:lpstr>دیدگاه اجمالی درباره تفاوت‌های سازمان‌های رسمی و غیررسمی از دیدگاه اصغر مشبکی،1396:  </vt:lpstr>
      <vt:lpstr>PowerPoint Presentation</vt:lpstr>
      <vt:lpstr>مفهوم ساختار سازماني </vt:lpstr>
      <vt:lpstr>جلسه سوم</vt:lpstr>
      <vt:lpstr>اصل مسئوليّت </vt:lpstr>
      <vt:lpstr>تغيير و اصلاح ساختار سازماني </vt:lpstr>
      <vt:lpstr>محيط سازماني: </vt:lpstr>
      <vt:lpstr>انواع محیط</vt:lpstr>
      <vt:lpstr>جلسه چهارم</vt:lpstr>
      <vt:lpstr>مفاهیم مهم در واحدهای سازمانی: </vt:lpstr>
      <vt:lpstr>سازمان‌ها بر چه اساسی تقسیم‌کار می‌کنند: </vt:lpstr>
      <vt:lpstr>صور نابهنجار تقسیم کار: </vt:lpstr>
      <vt:lpstr>معایب و محاسن تقسیم کار: </vt:lpstr>
      <vt:lpstr>اصطلاحات و واژه‌های سازمانی  </vt:lpstr>
      <vt:lpstr>PowerPoint Presentation</vt:lpstr>
      <vt:lpstr>جلسه پنجم</vt:lpstr>
      <vt:lpstr>تعريف مديريت: </vt:lpstr>
      <vt:lpstr>فرآگرد مدیریت: </vt:lpstr>
      <vt:lpstr>کار کرد های مدیریت : </vt:lpstr>
      <vt:lpstr>PowerPoint Presentation</vt:lpstr>
      <vt:lpstr>جلسه ششم</vt:lpstr>
      <vt:lpstr>فرآگرد برنامه ریزی: </vt:lpstr>
      <vt:lpstr>تعریف سازماندهی : </vt:lpstr>
      <vt:lpstr>فرآگرد سازماندهی : </vt:lpstr>
      <vt:lpstr>جلسه هفتم</vt:lpstr>
      <vt:lpstr>رهبری : </vt:lpstr>
      <vt:lpstr>رهبری در سازمانها سه ویژگی دارد : </vt:lpstr>
      <vt:lpstr>هفت نوع سبک رایج رهبری </vt:lpstr>
      <vt:lpstr>۲- سبک رهبری خودکامه  </vt:lpstr>
      <vt:lpstr>جلسه هشتم</vt:lpstr>
      <vt:lpstr>۳- سبک رهبری آزادی‌خواهانه  </vt:lpstr>
      <vt:lpstr>۴-  سبک رهبری استراتژیک  </vt:lpstr>
      <vt:lpstr>۵- سبک رهبری تحوّلی  </vt:lpstr>
      <vt:lpstr>۶-  سبک رهبری عملیّاتی  </vt:lpstr>
      <vt:lpstr> ۷-  سبک رهبری بوروکراتیک و یا رهبری اداری  </vt:lpstr>
      <vt:lpstr>جلسه نهم</vt:lpstr>
      <vt:lpstr>نظارت وکنترل : </vt:lpstr>
      <vt:lpstr>فرآگرد های کنترل سازمانی را می‌توان تحت سه عنوان کلّی طبقه بندی کرد : </vt:lpstr>
      <vt:lpstr>انواع کنترل</vt:lpstr>
      <vt:lpstr>اهمّیّت کنترل : </vt:lpstr>
      <vt:lpstr>جلسه دهم</vt:lpstr>
      <vt:lpstr>فرآیند کنترل: </vt:lpstr>
      <vt:lpstr>برخی از روش‌های مهم کنترل :</vt:lpstr>
      <vt:lpstr>جلسه یازدهم</vt:lpstr>
      <vt:lpstr>انواع دسته بندی  مديران در سازمان‌ها : </vt:lpstr>
      <vt:lpstr>مهارت‌هاي مورد نياز مديران: </vt:lpstr>
      <vt:lpstr>مهارت فنّی </vt:lpstr>
      <vt:lpstr>مهارت انسانی </vt:lpstr>
      <vt:lpstr>مهارت ادراکی </vt:lpstr>
      <vt:lpstr>جلسه دوازدهم</vt:lpstr>
      <vt:lpstr>طبقه بندی رایج نظریه‌های مدیریت : </vt:lpstr>
      <vt:lpstr> مکتب کلاسیک ( سنّتی ) :  </vt:lpstr>
      <vt:lpstr>نظریه مدیریت اداری :  </vt:lpstr>
      <vt:lpstr>اصول مدیریت هنري فایول :</vt:lpstr>
      <vt:lpstr>اصول مدیریت هنري فایول :</vt:lpstr>
      <vt:lpstr>اصول مدیریت هنري فایول :</vt:lpstr>
      <vt:lpstr>جلسه سیزدهم</vt:lpstr>
      <vt:lpstr>نظریه بروکراسی : </vt:lpstr>
      <vt:lpstr>اصول بوروکراسی :  </vt:lpstr>
      <vt:lpstr>اصول بوروکراسی :  </vt:lpstr>
      <vt:lpstr>جلسه چهاردهم</vt:lpstr>
      <vt:lpstr>مکتب نئوکلاسیک : </vt:lpstr>
      <vt:lpstr>مطالعات هاثورن : </vt:lpstr>
      <vt:lpstr>مکتب سیستمی :  </vt:lpstr>
      <vt:lpstr>سیستم‌های باز و بسته  :  </vt:lpstr>
      <vt:lpstr>جلسه پانزدهم</vt:lpstr>
      <vt:lpstr>مکتب اقتضایی :  </vt:lpstr>
      <vt:lpstr>تصمیم گیری سازمانی :  </vt:lpstr>
      <vt:lpstr>عوامل تأثیر گذار بر تصمیم گیری سازمانی : </vt:lpstr>
      <vt:lpstr>طبقه بندی تصمیم‌ها :  </vt:lpstr>
      <vt:lpstr>جلسه شانزدهم</vt:lpstr>
      <vt:lpstr>برخي شیوه‌های تصميم‌گيري : </vt:lpstr>
      <vt:lpstr>طوفان مغزي: </vt:lpstr>
      <vt:lpstr>مزایا و معایب طوفان مغزی </vt:lpstr>
      <vt:lpstr>تكنيك دلفي : </vt:lpstr>
      <vt:lpstr>تکنیک آینده پژوهی  </vt:lpstr>
      <vt:lpstr>اصول موضوعه آینده پژوهی </vt:lpstr>
      <vt:lpstr>اصول موضوعه آینده پژوهی </vt:lpstr>
      <vt:lpstr>سرگذشت پژوهی : </vt:lpstr>
      <vt:lpstr>کاربرد سرگذشت پژوهی </vt:lpstr>
      <vt:lpstr>جمع بندی و سخن آخر : </vt:lpstr>
      <vt:lpstr>منابع </vt:lpstr>
      <vt:lpstr>PowerPoint Presentation</vt:lpstr>
      <vt:lpstr>PowerPoint Presentation</vt:lpstr>
      <vt:lpstr>منابع انگلیسی: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جزوه اصول و مبانی مدیریت و سرپرستی</dc:title>
  <dc:creator>Windows User</dc:creator>
  <cp:lastModifiedBy>Windows User</cp:lastModifiedBy>
  <cp:revision>44</cp:revision>
  <dcterms:created xsi:type="dcterms:W3CDTF">2020-03-08T16:44:34Z</dcterms:created>
  <dcterms:modified xsi:type="dcterms:W3CDTF">2020-03-10T07:47:58Z</dcterms:modified>
</cp:coreProperties>
</file>