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1"/>
  </p:notesMasterIdLst>
  <p:handoutMasterIdLst>
    <p:handoutMasterId r:id="rId22"/>
  </p:handoutMasterIdLst>
  <p:sldIdLst>
    <p:sldId id="433" r:id="rId2"/>
    <p:sldId id="256" r:id="rId3"/>
    <p:sldId id="429" r:id="rId4"/>
    <p:sldId id="352" r:id="rId5"/>
    <p:sldId id="259" r:id="rId6"/>
    <p:sldId id="353" r:id="rId7"/>
    <p:sldId id="431" r:id="rId8"/>
    <p:sldId id="260" r:id="rId9"/>
    <p:sldId id="354" r:id="rId10"/>
    <p:sldId id="261" r:id="rId11"/>
    <p:sldId id="398" r:id="rId12"/>
    <p:sldId id="358" r:id="rId13"/>
    <p:sldId id="264" r:id="rId14"/>
    <p:sldId id="416" r:id="rId15"/>
    <p:sldId id="417" r:id="rId16"/>
    <p:sldId id="418" r:id="rId17"/>
    <p:sldId id="290" r:id="rId18"/>
    <p:sldId id="426" r:id="rId19"/>
    <p:sldId id="43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992" autoAdjust="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5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5F893F-3130-4B7F-AC7E-1D52E35AE551}" type="doc">
      <dgm:prSet loTypeId="urn:microsoft.com/office/officeart/2005/8/layout/pyramid1" loCatId="pyramid" qsTypeId="urn:microsoft.com/office/officeart/2005/8/quickstyle/simple1" qsCatId="simple" csTypeId="urn:microsoft.com/office/officeart/2005/8/colors/colorful4" csCatId="colorful" phldr="1"/>
      <dgm:spPr/>
    </dgm:pt>
    <dgm:pt modelId="{F54CDEF1-C04F-4B67-A2C2-BE16C2C0D2F1}">
      <dgm:prSet phldrT="[Text]" custT="1">
        <dgm:style>
          <a:lnRef idx="1">
            <a:schemeClr val="accent1"/>
          </a:lnRef>
          <a:fillRef idx="2">
            <a:schemeClr val="accent1"/>
          </a:fillRef>
          <a:effectRef idx="1">
            <a:schemeClr val="accent1"/>
          </a:effectRef>
          <a:fontRef idx="minor">
            <a:schemeClr val="dk1"/>
          </a:fontRef>
        </dgm:style>
      </dgm:prSet>
      <dgm:spPr/>
      <dgm:t>
        <a:bodyPr/>
        <a:lstStyle/>
        <a:p>
          <a:pPr defTabSz="1066800">
            <a:lnSpc>
              <a:spcPct val="90000"/>
            </a:lnSpc>
            <a:spcBef>
              <a:spcPct val="0"/>
            </a:spcBef>
            <a:spcAft>
              <a:spcPct val="35000"/>
            </a:spcAft>
          </a:pPr>
          <a:endParaRPr lang="fa-IR" sz="2400" dirty="0" smtClean="0"/>
        </a:p>
        <a:p>
          <a:pPr defTabSz="1066800">
            <a:lnSpc>
              <a:spcPct val="90000"/>
            </a:lnSpc>
            <a:spcBef>
              <a:spcPct val="0"/>
            </a:spcBef>
            <a:spcAft>
              <a:spcPct val="35000"/>
            </a:spcAft>
          </a:pPr>
          <a:endParaRPr lang="fa-IR" sz="2400" dirty="0" smtClean="0"/>
        </a:p>
        <a:p>
          <a:pPr defTabSz="1066800">
            <a:lnSpc>
              <a:spcPct val="90000"/>
            </a:lnSpc>
            <a:spcBef>
              <a:spcPct val="0"/>
            </a:spcBef>
            <a:spcAft>
              <a:spcPct val="35000"/>
            </a:spcAft>
          </a:pPr>
          <a:r>
            <a:rPr lang="fa-IR" sz="2400" dirty="0" smtClean="0"/>
            <a:t>مدیران</a:t>
          </a:r>
          <a:r>
            <a:rPr lang="fa-IR" sz="2400" baseline="0" dirty="0" smtClean="0"/>
            <a:t> عالی</a:t>
          </a:r>
        </a:p>
        <a:p>
          <a:pPr defTabSz="1066800">
            <a:lnSpc>
              <a:spcPct val="90000"/>
            </a:lnSpc>
            <a:spcBef>
              <a:spcPct val="0"/>
            </a:spcBef>
            <a:spcAft>
              <a:spcPct val="35000"/>
            </a:spcAft>
          </a:pPr>
          <a:r>
            <a:rPr lang="fa-IR" sz="2400" baseline="0" dirty="0" smtClean="0"/>
            <a:t>مدیران ارشد</a:t>
          </a:r>
        </a:p>
        <a:p>
          <a:pPr defTabSz="1066800">
            <a:lnSpc>
              <a:spcPct val="90000"/>
            </a:lnSpc>
            <a:spcBef>
              <a:spcPct val="0"/>
            </a:spcBef>
            <a:spcAft>
              <a:spcPct val="35000"/>
            </a:spcAft>
          </a:pPr>
          <a:r>
            <a:rPr lang="fa-IR" sz="2400" baseline="0" dirty="0" smtClean="0"/>
            <a:t>مدیرن میانی</a:t>
          </a:r>
        </a:p>
        <a:p>
          <a:pPr marL="0" marR="0" indent="0" defTabSz="1066800" eaLnBrk="1" fontAlgn="auto" latinLnBrk="0" hangingPunct="1">
            <a:lnSpc>
              <a:spcPct val="90000"/>
            </a:lnSpc>
            <a:spcBef>
              <a:spcPct val="0"/>
            </a:spcBef>
            <a:spcAft>
              <a:spcPct val="35000"/>
            </a:spcAft>
            <a:buClrTx/>
            <a:buSzTx/>
            <a:buFontTx/>
            <a:buNone/>
            <a:tabLst/>
            <a:defRPr/>
          </a:pPr>
          <a:r>
            <a:rPr lang="fa-IR" sz="2400" baseline="0" dirty="0" smtClean="0"/>
            <a:t>سرپرستان</a:t>
          </a:r>
          <a:endParaRPr lang="en-US" sz="2400" dirty="0" smtClean="0"/>
        </a:p>
        <a:p>
          <a:pPr defTabSz="1066800">
            <a:lnSpc>
              <a:spcPct val="90000"/>
            </a:lnSpc>
            <a:spcBef>
              <a:spcPct val="0"/>
            </a:spcBef>
            <a:spcAft>
              <a:spcPct val="35000"/>
            </a:spcAft>
          </a:pPr>
          <a:endParaRPr lang="fa-IR" sz="2400" baseline="0" dirty="0" smtClean="0"/>
        </a:p>
      </dgm:t>
    </dgm:pt>
    <dgm:pt modelId="{1CA8BAE9-E8F5-43C6-B067-3ABD4B6D870B}" type="parTrans" cxnId="{EE7736E8-A729-40C7-BA2D-D44B9CC07E8D}">
      <dgm:prSet/>
      <dgm:spPr/>
      <dgm:t>
        <a:bodyPr/>
        <a:lstStyle/>
        <a:p>
          <a:endParaRPr lang="en-US"/>
        </a:p>
      </dgm:t>
    </dgm:pt>
    <dgm:pt modelId="{328B472F-9849-4031-B787-9B8C32C75264}" type="sibTrans" cxnId="{EE7736E8-A729-40C7-BA2D-D44B9CC07E8D}">
      <dgm:prSet/>
      <dgm:spPr/>
      <dgm:t>
        <a:bodyPr/>
        <a:lstStyle/>
        <a:p>
          <a:endParaRPr lang="en-US"/>
        </a:p>
      </dgm:t>
    </dgm:pt>
    <dgm:pt modelId="{26F8FD05-C304-4BF0-98F5-0F5755AC39C8}" type="pres">
      <dgm:prSet presAssocID="{6D5F893F-3130-4B7F-AC7E-1D52E35AE551}" presName="Name0" presStyleCnt="0">
        <dgm:presLayoutVars>
          <dgm:dir/>
          <dgm:animLvl val="lvl"/>
          <dgm:resizeHandles val="exact"/>
        </dgm:presLayoutVars>
      </dgm:prSet>
      <dgm:spPr/>
    </dgm:pt>
    <dgm:pt modelId="{45755237-539C-4B8F-B13A-E7359BC86DAC}" type="pres">
      <dgm:prSet presAssocID="{F54CDEF1-C04F-4B67-A2C2-BE16C2C0D2F1}" presName="Name8" presStyleCnt="0"/>
      <dgm:spPr/>
    </dgm:pt>
    <dgm:pt modelId="{E78FB81F-BDB7-40F6-B9D8-BF7BCC6F80A5}" type="pres">
      <dgm:prSet presAssocID="{F54CDEF1-C04F-4B67-A2C2-BE16C2C0D2F1}" presName="level" presStyleLbl="node1" presStyleIdx="0" presStyleCnt="1" custLinFactNeighborX="1449" custLinFactNeighborY="-33621">
        <dgm:presLayoutVars>
          <dgm:chMax val="1"/>
          <dgm:bulletEnabled val="1"/>
        </dgm:presLayoutVars>
      </dgm:prSet>
      <dgm:spPr/>
      <dgm:t>
        <a:bodyPr/>
        <a:lstStyle/>
        <a:p>
          <a:endParaRPr lang="en-US"/>
        </a:p>
      </dgm:t>
    </dgm:pt>
    <dgm:pt modelId="{7BC99C80-00E3-4BF8-9C1A-F6E4FF47C139}" type="pres">
      <dgm:prSet presAssocID="{F54CDEF1-C04F-4B67-A2C2-BE16C2C0D2F1}" presName="levelTx" presStyleLbl="revTx" presStyleIdx="0" presStyleCnt="0">
        <dgm:presLayoutVars>
          <dgm:chMax val="1"/>
          <dgm:bulletEnabled val="1"/>
        </dgm:presLayoutVars>
      </dgm:prSet>
      <dgm:spPr/>
      <dgm:t>
        <a:bodyPr/>
        <a:lstStyle/>
        <a:p>
          <a:endParaRPr lang="en-US"/>
        </a:p>
      </dgm:t>
    </dgm:pt>
  </dgm:ptLst>
  <dgm:cxnLst>
    <dgm:cxn modelId="{EE7736E8-A729-40C7-BA2D-D44B9CC07E8D}" srcId="{6D5F893F-3130-4B7F-AC7E-1D52E35AE551}" destId="{F54CDEF1-C04F-4B67-A2C2-BE16C2C0D2F1}" srcOrd="0" destOrd="0" parTransId="{1CA8BAE9-E8F5-43C6-B067-3ABD4B6D870B}" sibTransId="{328B472F-9849-4031-B787-9B8C32C75264}"/>
    <dgm:cxn modelId="{C4A3E011-F0AE-4461-B7F2-EFECA3AED08A}" type="presOf" srcId="{6D5F893F-3130-4B7F-AC7E-1D52E35AE551}" destId="{26F8FD05-C304-4BF0-98F5-0F5755AC39C8}" srcOrd="0" destOrd="0" presId="urn:microsoft.com/office/officeart/2005/8/layout/pyramid1"/>
    <dgm:cxn modelId="{ED307B34-CFEA-4AA1-8A12-2E301142C7C5}" type="presOf" srcId="{F54CDEF1-C04F-4B67-A2C2-BE16C2C0D2F1}" destId="{E78FB81F-BDB7-40F6-B9D8-BF7BCC6F80A5}" srcOrd="0" destOrd="0" presId="urn:microsoft.com/office/officeart/2005/8/layout/pyramid1"/>
    <dgm:cxn modelId="{AD123C81-5A47-4577-AEE0-CDAFD776CA5D}" type="presOf" srcId="{F54CDEF1-C04F-4B67-A2C2-BE16C2C0D2F1}" destId="{7BC99C80-00E3-4BF8-9C1A-F6E4FF47C139}" srcOrd="1" destOrd="0" presId="urn:microsoft.com/office/officeart/2005/8/layout/pyramid1"/>
    <dgm:cxn modelId="{A047639C-BEB9-4C4A-9D59-7F1030BB3487}" type="presParOf" srcId="{26F8FD05-C304-4BF0-98F5-0F5755AC39C8}" destId="{45755237-539C-4B8F-B13A-E7359BC86DAC}" srcOrd="0" destOrd="0" presId="urn:microsoft.com/office/officeart/2005/8/layout/pyramid1"/>
    <dgm:cxn modelId="{73CD2524-0A3C-4500-925E-B7B444A0FEF9}" type="presParOf" srcId="{45755237-539C-4B8F-B13A-E7359BC86DAC}" destId="{E78FB81F-BDB7-40F6-B9D8-BF7BCC6F80A5}" srcOrd="0" destOrd="0" presId="urn:microsoft.com/office/officeart/2005/8/layout/pyramid1"/>
    <dgm:cxn modelId="{2483728C-8DED-4C9D-AAD3-E1A20A8D7BB8}" type="presParOf" srcId="{45755237-539C-4B8F-B13A-E7359BC86DAC}" destId="{7BC99C80-00E3-4BF8-9C1A-F6E4FF47C139}"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a-IR" smtClean="0"/>
              <a:t>اصول سرپرستی</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02A532E-98C7-4E59-962A-8AE01EC5CF55}" type="datetimeFigureOut">
              <a:rPr lang="en-US" smtClean="0"/>
              <a:pPr/>
              <a:t>8/18/2019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64B96E-3E1F-41FD-902A-2A6CA50858D7}" type="slidenum">
              <a:rPr lang="en-US" smtClean="0"/>
              <a:pPr/>
              <a:t>‹#›</a:t>
            </a:fld>
            <a:endParaRPr lang="en-US"/>
          </a:p>
        </p:txBody>
      </p:sp>
    </p:spTree>
    <p:extLst>
      <p:ext uri="{BB962C8B-B14F-4D97-AF65-F5344CB8AC3E}">
        <p14:creationId xmlns:p14="http://schemas.microsoft.com/office/powerpoint/2010/main" val="3807509881"/>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a-IR" smtClean="0"/>
              <a:t>اصول سرپرستی</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49A729-1D3C-4841-9DA1-9599F829F522}" type="datetimeFigureOut">
              <a:rPr lang="en-US" smtClean="0"/>
              <a:pPr/>
              <a:t>8/18/2019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FEDC72-6800-4A36-AF6B-41B08EF02B2E}" type="slidenum">
              <a:rPr lang="en-US" smtClean="0"/>
              <a:pPr/>
              <a:t>‹#›</a:t>
            </a:fld>
            <a:endParaRPr lang="en-US"/>
          </a:p>
        </p:txBody>
      </p:sp>
    </p:spTree>
    <p:extLst>
      <p:ext uri="{BB962C8B-B14F-4D97-AF65-F5344CB8AC3E}">
        <p14:creationId xmlns:p14="http://schemas.microsoft.com/office/powerpoint/2010/main" val="2698688981"/>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Header Placeholder 4"/>
          <p:cNvSpPr>
            <a:spLocks noGrp="1"/>
          </p:cNvSpPr>
          <p:nvPr>
            <p:ph type="hdr" sz="quarter" idx="11"/>
          </p:nvPr>
        </p:nvSpPr>
        <p:spPr/>
        <p:txBody>
          <a:bodyPr/>
          <a:lstStyle/>
          <a:p>
            <a:r>
              <a:rPr lang="fa-IR" smtClean="0"/>
              <a:t>اصول سرپرستی</a:t>
            </a:r>
            <a:endParaRPr lang="en-US"/>
          </a:p>
        </p:txBody>
      </p:sp>
    </p:spTree>
    <p:extLst>
      <p:ext uri="{BB962C8B-B14F-4D97-AF65-F5344CB8AC3E}">
        <p14:creationId xmlns:p14="http://schemas.microsoft.com/office/powerpoint/2010/main" val="345638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ED387BF5-A2C1-4AF9-B3F0-C0373FC1F7C3}" type="datetime1">
              <a:rPr lang="en-US" smtClean="0"/>
              <a:t>8/18/2019</a:t>
            </a:fld>
            <a:endParaRPr lang="en-US"/>
          </a:p>
        </p:txBody>
      </p:sp>
      <p:sp>
        <p:nvSpPr>
          <p:cNvPr id="5" name="Footer Placeholder 4"/>
          <p:cNvSpPr>
            <a:spLocks noGrp="1"/>
          </p:cNvSpPr>
          <p:nvPr>
            <p:ph type="ftr" sz="quarter" idx="11"/>
          </p:nvPr>
        </p:nvSpPr>
        <p:spPr>
          <a:xfrm>
            <a:off x="3623733" y="6117336"/>
            <a:ext cx="3609438" cy="365125"/>
          </a:xfrm>
        </p:spPr>
        <p:txBody>
          <a:bodyPr/>
          <a:lstStyle/>
          <a:p>
            <a:r>
              <a:rPr lang="fa-IR" smtClean="0"/>
              <a:t>سارا امیرحصاری، مدرس دانشگاه، مشاور بازاریابی و مشاور آماری</a:t>
            </a:r>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DB5A22C1-CA9B-4F4E-AA63-2C544D325205}"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572513926"/>
      </p:ext>
    </p:extLst>
  </p:cSld>
  <p:clrMapOvr>
    <a:masterClrMapping/>
  </p:clrMapOvr>
  <p:transition spd="med">
    <p:checker dir="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05A1F2-E215-4B23-85E3-EB53F6E64D79}" type="datetime1">
              <a:rPr lang="en-US" smtClean="0"/>
              <a:t>8/18/2019</a:t>
            </a:fld>
            <a:endParaRPr lang="en-US"/>
          </a:p>
        </p:txBody>
      </p:sp>
      <p:sp>
        <p:nvSpPr>
          <p:cNvPr id="6" name="Footer Placeholder 5"/>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
        <p:nvSpPr>
          <p:cNvPr id="7" name="Slide Number Placeholder 6"/>
          <p:cNvSpPr>
            <a:spLocks noGrp="1"/>
          </p:cNvSpPr>
          <p:nvPr>
            <p:ph type="sldNum" sz="quarter" idx="12"/>
          </p:nvPr>
        </p:nvSpPr>
        <p:spPr/>
        <p:txBody>
          <a:bodyPr/>
          <a:lstStyle/>
          <a:p>
            <a:fld id="{DB5A22C1-CA9B-4F4E-AA63-2C544D325205}" type="slidenum">
              <a:rPr lang="en-US" smtClean="0"/>
              <a:pPr/>
              <a:t>‹#›</a:t>
            </a:fld>
            <a:endParaRPr lang="en-US"/>
          </a:p>
        </p:txBody>
      </p:sp>
    </p:spTree>
    <p:extLst>
      <p:ext uri="{BB962C8B-B14F-4D97-AF65-F5344CB8AC3E}">
        <p14:creationId xmlns:p14="http://schemas.microsoft.com/office/powerpoint/2010/main" val="71017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5CCE1A-3BCA-44BD-9C0C-8E649B218921}" type="datetime1">
              <a:rPr lang="en-US" smtClean="0"/>
              <a:t>8/18/2019</a:t>
            </a:fld>
            <a:endParaRPr lang="en-US"/>
          </a:p>
        </p:txBody>
      </p:sp>
      <p:sp>
        <p:nvSpPr>
          <p:cNvPr id="5" name="Footer Placeholder 4"/>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
        <p:nvSpPr>
          <p:cNvPr id="6" name="Slide Number Placeholder 5"/>
          <p:cNvSpPr>
            <a:spLocks noGrp="1"/>
          </p:cNvSpPr>
          <p:nvPr>
            <p:ph type="sldNum" sz="quarter" idx="12"/>
          </p:nvPr>
        </p:nvSpPr>
        <p:spPr/>
        <p:txBody>
          <a:bodyPr/>
          <a:lstStyle/>
          <a:p>
            <a:fld id="{DB5A22C1-CA9B-4F4E-AA63-2C544D325205}" type="slidenum">
              <a:rPr lang="en-US" smtClean="0"/>
              <a:pPr/>
              <a:t>‹#›</a:t>
            </a:fld>
            <a:endParaRPr lang="en-US"/>
          </a:p>
        </p:txBody>
      </p:sp>
    </p:spTree>
    <p:extLst>
      <p:ext uri="{BB962C8B-B14F-4D97-AF65-F5344CB8AC3E}">
        <p14:creationId xmlns:p14="http://schemas.microsoft.com/office/powerpoint/2010/main" val="17930533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0BC4FE-34B1-4E09-A4E6-8B272EA00CF8}" type="datetime1">
              <a:rPr lang="en-US" smtClean="0"/>
              <a:t>8/18/2019</a:t>
            </a:fld>
            <a:endParaRPr lang="en-US"/>
          </a:p>
        </p:txBody>
      </p:sp>
      <p:sp>
        <p:nvSpPr>
          <p:cNvPr id="5" name="Footer Placeholder 4"/>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
        <p:nvSpPr>
          <p:cNvPr id="6" name="Slide Number Placeholder 5"/>
          <p:cNvSpPr>
            <a:spLocks noGrp="1"/>
          </p:cNvSpPr>
          <p:nvPr>
            <p:ph type="sldNum" sz="quarter" idx="12"/>
          </p:nvPr>
        </p:nvSpPr>
        <p:spPr/>
        <p:txBody>
          <a:bodyPr/>
          <a:lstStyle/>
          <a:p>
            <a:fld id="{DB5A22C1-CA9B-4F4E-AA63-2C544D325205}" type="slidenum">
              <a:rPr lang="en-US" smtClean="0"/>
              <a:pPr/>
              <a:t>‹#›</a:t>
            </a:fld>
            <a:endParaRPr lang="en-US"/>
          </a:p>
        </p:txBody>
      </p:sp>
    </p:spTree>
    <p:extLst>
      <p:ext uri="{BB962C8B-B14F-4D97-AF65-F5344CB8AC3E}">
        <p14:creationId xmlns:p14="http://schemas.microsoft.com/office/powerpoint/2010/main" val="16300625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9849D4-2130-4DBD-AF02-8F05AA4270DA}" type="datetime1">
              <a:rPr lang="en-US" smtClean="0"/>
              <a:t>8/18/2019</a:t>
            </a:fld>
            <a:endParaRPr lang="en-US"/>
          </a:p>
        </p:txBody>
      </p:sp>
      <p:sp>
        <p:nvSpPr>
          <p:cNvPr id="5" name="Footer Placeholder 4"/>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
        <p:nvSpPr>
          <p:cNvPr id="6" name="Slide Number Placeholder 5"/>
          <p:cNvSpPr>
            <a:spLocks noGrp="1"/>
          </p:cNvSpPr>
          <p:nvPr>
            <p:ph type="sldNum" sz="quarter" idx="12"/>
          </p:nvPr>
        </p:nvSpPr>
        <p:spPr/>
        <p:txBody>
          <a:bodyPr/>
          <a:lstStyle/>
          <a:p>
            <a:fld id="{DB5A22C1-CA9B-4F4E-AA63-2C544D325205}" type="slidenum">
              <a:rPr lang="en-US" smtClean="0"/>
              <a:pPr/>
              <a:t>‹#›</a:t>
            </a:fld>
            <a:endParaRPr lang="en-US"/>
          </a:p>
        </p:txBody>
      </p:sp>
    </p:spTree>
    <p:extLst>
      <p:ext uri="{BB962C8B-B14F-4D97-AF65-F5344CB8AC3E}">
        <p14:creationId xmlns:p14="http://schemas.microsoft.com/office/powerpoint/2010/main" val="31650742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1E2930-B295-4A61-83F4-9A19BB989DF4}" type="datetime1">
              <a:rPr lang="en-US" smtClean="0"/>
              <a:t>8/18/2019</a:t>
            </a:fld>
            <a:endParaRPr lang="en-US"/>
          </a:p>
        </p:txBody>
      </p:sp>
      <p:sp>
        <p:nvSpPr>
          <p:cNvPr id="5" name="Footer Placeholder 4"/>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
        <p:nvSpPr>
          <p:cNvPr id="6" name="Slide Number Placeholder 5"/>
          <p:cNvSpPr>
            <a:spLocks noGrp="1"/>
          </p:cNvSpPr>
          <p:nvPr>
            <p:ph type="sldNum" sz="quarter" idx="12"/>
          </p:nvPr>
        </p:nvSpPr>
        <p:spPr/>
        <p:txBody>
          <a:bodyPr/>
          <a:lstStyle/>
          <a:p>
            <a:fld id="{DB5A22C1-CA9B-4F4E-AA63-2C544D325205}" type="slidenum">
              <a:rPr lang="en-US" smtClean="0"/>
              <a:pPr/>
              <a:t>‹#›</a:t>
            </a:fld>
            <a:endParaRPr lang="en-US"/>
          </a:p>
        </p:txBody>
      </p:sp>
    </p:spTree>
    <p:extLst>
      <p:ext uri="{BB962C8B-B14F-4D97-AF65-F5344CB8AC3E}">
        <p14:creationId xmlns:p14="http://schemas.microsoft.com/office/powerpoint/2010/main" val="3566614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54C9A9-E760-4E0C-AF5D-7246B2328153}" type="datetime1">
              <a:rPr lang="en-US" smtClean="0"/>
              <a:t>8/18/2019</a:t>
            </a:fld>
            <a:endParaRPr lang="en-US"/>
          </a:p>
        </p:txBody>
      </p:sp>
      <p:sp>
        <p:nvSpPr>
          <p:cNvPr id="5" name="Footer Placeholder 4"/>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
        <p:nvSpPr>
          <p:cNvPr id="6" name="Slide Number Placeholder 5"/>
          <p:cNvSpPr>
            <a:spLocks noGrp="1"/>
          </p:cNvSpPr>
          <p:nvPr>
            <p:ph type="sldNum" sz="quarter" idx="12"/>
          </p:nvPr>
        </p:nvSpPr>
        <p:spPr/>
        <p:txBody>
          <a:bodyPr/>
          <a:lstStyle/>
          <a:p>
            <a:fld id="{DB5A22C1-CA9B-4F4E-AA63-2C544D325205}" type="slidenum">
              <a:rPr lang="en-US" smtClean="0"/>
              <a:pPr/>
              <a:t>‹#›</a:t>
            </a:fld>
            <a:endParaRPr lang="en-US"/>
          </a:p>
        </p:txBody>
      </p:sp>
    </p:spTree>
    <p:extLst>
      <p:ext uri="{BB962C8B-B14F-4D97-AF65-F5344CB8AC3E}">
        <p14:creationId xmlns:p14="http://schemas.microsoft.com/office/powerpoint/2010/main" val="19829782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827752-3ED6-4FDA-8140-515519B2532C}" type="datetime1">
              <a:rPr lang="en-US" smtClean="0"/>
              <a:t>8/18/2019</a:t>
            </a:fld>
            <a:endParaRPr lang="en-US"/>
          </a:p>
        </p:txBody>
      </p:sp>
      <p:sp>
        <p:nvSpPr>
          <p:cNvPr id="5" name="Footer Placeholder 4"/>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
        <p:nvSpPr>
          <p:cNvPr id="6" name="Slide Number Placeholder 5"/>
          <p:cNvSpPr>
            <a:spLocks noGrp="1"/>
          </p:cNvSpPr>
          <p:nvPr>
            <p:ph type="sldNum" sz="quarter" idx="12"/>
          </p:nvPr>
        </p:nvSpPr>
        <p:spPr/>
        <p:txBody>
          <a:bodyPr/>
          <a:lstStyle/>
          <a:p>
            <a:fld id="{DB5A22C1-CA9B-4F4E-AA63-2C544D325205}" type="slidenum">
              <a:rPr lang="en-US" smtClean="0"/>
              <a:pPr/>
              <a:t>‹#›</a:t>
            </a:fld>
            <a:endParaRPr lang="en-US"/>
          </a:p>
        </p:txBody>
      </p:sp>
    </p:spTree>
    <p:extLst>
      <p:ext uri="{BB962C8B-B14F-4D97-AF65-F5344CB8AC3E}">
        <p14:creationId xmlns:p14="http://schemas.microsoft.com/office/powerpoint/2010/main" val="4151701700"/>
      </p:ext>
    </p:extLst>
  </p:cSld>
  <p:clrMapOvr>
    <a:masterClrMapping/>
  </p:clrMapOvr>
  <p:transition spd="med">
    <p:checker dir="vert"/>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24E392-78FA-42D2-9D11-AFEF6F92A886}" type="datetime1">
              <a:rPr lang="en-US" smtClean="0"/>
              <a:t>8/18/2019</a:t>
            </a:fld>
            <a:endParaRPr lang="en-US"/>
          </a:p>
        </p:txBody>
      </p:sp>
      <p:sp>
        <p:nvSpPr>
          <p:cNvPr id="5" name="Footer Placeholder 4"/>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
        <p:nvSpPr>
          <p:cNvPr id="6" name="Slide Number Placeholder 5"/>
          <p:cNvSpPr>
            <a:spLocks noGrp="1"/>
          </p:cNvSpPr>
          <p:nvPr>
            <p:ph type="sldNum" sz="quarter" idx="12"/>
          </p:nvPr>
        </p:nvSpPr>
        <p:spPr/>
        <p:txBody>
          <a:bodyPr/>
          <a:lstStyle/>
          <a:p>
            <a:fld id="{DB5A22C1-CA9B-4F4E-AA63-2C544D325205}" type="slidenum">
              <a:rPr lang="en-US" smtClean="0"/>
              <a:pPr/>
              <a:t>‹#›</a:t>
            </a:fld>
            <a:endParaRPr lang="en-US"/>
          </a:p>
        </p:txBody>
      </p:sp>
    </p:spTree>
    <p:extLst>
      <p:ext uri="{BB962C8B-B14F-4D97-AF65-F5344CB8AC3E}">
        <p14:creationId xmlns:p14="http://schemas.microsoft.com/office/powerpoint/2010/main" val="4219499802"/>
      </p:ext>
    </p:extLst>
  </p:cSld>
  <p:clrMapOvr>
    <a:masterClrMapping/>
  </p:clrMapOvr>
  <p:transition spd="med">
    <p:checker dir="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5B07E1B9-FE46-42DB-BAD6-5C027AD9AE2C}" type="datetime1">
              <a:rPr lang="en-US" smtClean="0"/>
              <a:t>8/18/2019</a:t>
            </a:fld>
            <a:endParaRPr lang="en-US"/>
          </a:p>
        </p:txBody>
      </p:sp>
      <p:sp>
        <p:nvSpPr>
          <p:cNvPr id="5" name="Footer Placeholder 4"/>
          <p:cNvSpPr>
            <a:spLocks noGrp="1"/>
          </p:cNvSpPr>
          <p:nvPr>
            <p:ph type="ftr" sz="quarter" idx="11"/>
          </p:nvPr>
        </p:nvSpPr>
        <p:spPr>
          <a:xfrm>
            <a:off x="1972647" y="6108173"/>
            <a:ext cx="5314517" cy="365125"/>
          </a:xfrm>
        </p:spPr>
        <p:txBody>
          <a:bodyPr/>
          <a:lstStyle/>
          <a:p>
            <a:r>
              <a:rPr lang="fa-IR" smtClean="0"/>
              <a:t>سارا امیرحصاری، مدرس دانشگاه، مشاور بازاریابی و مشاور آماری</a:t>
            </a:r>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DB5A22C1-CA9B-4F4E-AA63-2C544D325205}" type="slidenum">
              <a:rPr lang="en-US" smtClean="0"/>
              <a:pPr/>
              <a:t>‹#›</a:t>
            </a:fld>
            <a:endParaRPr lang="en-US"/>
          </a:p>
        </p:txBody>
      </p:sp>
    </p:spTree>
    <p:extLst>
      <p:ext uri="{BB962C8B-B14F-4D97-AF65-F5344CB8AC3E}">
        <p14:creationId xmlns:p14="http://schemas.microsoft.com/office/powerpoint/2010/main" val="3194073357"/>
      </p:ext>
    </p:extLst>
  </p:cSld>
  <p:clrMapOvr>
    <a:masterClrMapping/>
  </p:clrMapOvr>
  <p:transition spd="med">
    <p:checker dir="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BC1BBE-AFB6-4F00-BFB9-ECA8A6EF0819}" type="datetime1">
              <a:rPr lang="en-US" smtClean="0"/>
              <a:t>8/18/2019</a:t>
            </a:fld>
            <a:endParaRPr lang="en-US"/>
          </a:p>
        </p:txBody>
      </p:sp>
      <p:sp>
        <p:nvSpPr>
          <p:cNvPr id="5" name="Footer Placeholder 4"/>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DB5A22C1-CA9B-4F4E-AA63-2C544D325205}" type="slidenum">
              <a:rPr lang="en-US" smtClean="0"/>
              <a:pPr/>
              <a:t>‹#›</a:t>
            </a:fld>
            <a:endParaRPr lang="en-US"/>
          </a:p>
        </p:txBody>
      </p:sp>
    </p:spTree>
    <p:extLst>
      <p:ext uri="{BB962C8B-B14F-4D97-AF65-F5344CB8AC3E}">
        <p14:creationId xmlns:p14="http://schemas.microsoft.com/office/powerpoint/2010/main" val="1138901649"/>
      </p:ext>
    </p:extLst>
  </p:cSld>
  <p:clrMapOvr>
    <a:masterClrMapping/>
  </p:clrMapOvr>
  <p:transition spd="med">
    <p:checker dir="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15AEC3-092F-45B2-B7E4-EED8A5E30E7B}" type="datetime1">
              <a:rPr lang="en-US" smtClean="0"/>
              <a:t>8/18/2019</a:t>
            </a:fld>
            <a:endParaRPr lang="en-US"/>
          </a:p>
        </p:txBody>
      </p:sp>
      <p:sp>
        <p:nvSpPr>
          <p:cNvPr id="6" name="Footer Placeholder 5"/>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
        <p:nvSpPr>
          <p:cNvPr id="7" name="Slide Number Placeholder 6"/>
          <p:cNvSpPr>
            <a:spLocks noGrp="1"/>
          </p:cNvSpPr>
          <p:nvPr>
            <p:ph type="sldNum" sz="quarter" idx="12"/>
          </p:nvPr>
        </p:nvSpPr>
        <p:spPr/>
        <p:txBody>
          <a:bodyPr/>
          <a:lstStyle/>
          <a:p>
            <a:fld id="{DB5A22C1-CA9B-4F4E-AA63-2C544D325205}" type="slidenum">
              <a:rPr lang="en-US" smtClean="0"/>
              <a:pPr/>
              <a:t>‹#›</a:t>
            </a:fld>
            <a:endParaRPr lang="en-US"/>
          </a:p>
        </p:txBody>
      </p:sp>
    </p:spTree>
    <p:extLst>
      <p:ext uri="{BB962C8B-B14F-4D97-AF65-F5344CB8AC3E}">
        <p14:creationId xmlns:p14="http://schemas.microsoft.com/office/powerpoint/2010/main" val="923949865"/>
      </p:ext>
    </p:extLst>
  </p:cSld>
  <p:clrMapOvr>
    <a:masterClrMapping/>
  </p:clrMapOvr>
  <p:transition spd="med">
    <p:checker dir="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F3A541B-0A10-43F5-9F11-1C2A3BA9C319}" type="datetime1">
              <a:rPr lang="en-US" smtClean="0"/>
              <a:t>8/18/2019</a:t>
            </a:fld>
            <a:endParaRPr lang="en-US"/>
          </a:p>
        </p:txBody>
      </p:sp>
      <p:sp>
        <p:nvSpPr>
          <p:cNvPr id="8" name="Footer Placeholder 7"/>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
        <p:nvSpPr>
          <p:cNvPr id="9" name="Slide Number Placeholder 8"/>
          <p:cNvSpPr>
            <a:spLocks noGrp="1"/>
          </p:cNvSpPr>
          <p:nvPr>
            <p:ph type="sldNum" sz="quarter" idx="12"/>
          </p:nvPr>
        </p:nvSpPr>
        <p:spPr/>
        <p:txBody>
          <a:bodyPr/>
          <a:lstStyle/>
          <a:p>
            <a:fld id="{DB5A22C1-CA9B-4F4E-AA63-2C544D325205}" type="slidenum">
              <a:rPr lang="en-US" smtClean="0"/>
              <a:pPr/>
              <a:t>‹#›</a:t>
            </a:fld>
            <a:endParaRPr lang="en-US"/>
          </a:p>
        </p:txBody>
      </p:sp>
    </p:spTree>
    <p:extLst>
      <p:ext uri="{BB962C8B-B14F-4D97-AF65-F5344CB8AC3E}">
        <p14:creationId xmlns:p14="http://schemas.microsoft.com/office/powerpoint/2010/main" val="216834932"/>
      </p:ext>
    </p:extLst>
  </p:cSld>
  <p:clrMapOvr>
    <a:masterClrMapping/>
  </p:clrMapOvr>
  <p:transition spd="med">
    <p:checker dir="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BF5C8BD-E60C-49D0-A903-246F1E022612}" type="datetime1">
              <a:rPr lang="en-US" smtClean="0"/>
              <a:t>8/18/2019</a:t>
            </a:fld>
            <a:endParaRPr lang="en-US"/>
          </a:p>
        </p:txBody>
      </p:sp>
      <p:sp>
        <p:nvSpPr>
          <p:cNvPr id="4" name="Footer Placeholder 3"/>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
        <p:nvSpPr>
          <p:cNvPr id="5" name="Slide Number Placeholder 4"/>
          <p:cNvSpPr>
            <a:spLocks noGrp="1"/>
          </p:cNvSpPr>
          <p:nvPr>
            <p:ph type="sldNum" sz="quarter" idx="12"/>
          </p:nvPr>
        </p:nvSpPr>
        <p:spPr/>
        <p:txBody>
          <a:bodyPr/>
          <a:lstStyle/>
          <a:p>
            <a:fld id="{DB5A22C1-CA9B-4F4E-AA63-2C544D325205}" type="slidenum">
              <a:rPr lang="en-US" smtClean="0"/>
              <a:pPr/>
              <a:t>‹#›</a:t>
            </a:fld>
            <a:endParaRPr lang="en-US"/>
          </a:p>
        </p:txBody>
      </p:sp>
    </p:spTree>
    <p:extLst>
      <p:ext uri="{BB962C8B-B14F-4D97-AF65-F5344CB8AC3E}">
        <p14:creationId xmlns:p14="http://schemas.microsoft.com/office/powerpoint/2010/main" val="2511829646"/>
      </p:ext>
    </p:extLst>
  </p:cSld>
  <p:clrMapOvr>
    <a:masterClrMapping/>
  </p:clrMapOvr>
  <p:transition spd="med">
    <p:checker dir="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1A76A7-872D-44BC-A118-73AEE10A3176}" type="datetime1">
              <a:rPr lang="en-US" smtClean="0"/>
              <a:t>8/18/2019</a:t>
            </a:fld>
            <a:endParaRPr lang="en-US"/>
          </a:p>
        </p:txBody>
      </p:sp>
      <p:sp>
        <p:nvSpPr>
          <p:cNvPr id="3" name="Footer Placeholder 2"/>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
        <p:nvSpPr>
          <p:cNvPr id="4" name="Slide Number Placeholder 3"/>
          <p:cNvSpPr>
            <a:spLocks noGrp="1"/>
          </p:cNvSpPr>
          <p:nvPr>
            <p:ph type="sldNum" sz="quarter" idx="12"/>
          </p:nvPr>
        </p:nvSpPr>
        <p:spPr/>
        <p:txBody>
          <a:bodyPr/>
          <a:lstStyle/>
          <a:p>
            <a:fld id="{DB5A22C1-CA9B-4F4E-AA63-2C544D325205}" type="slidenum">
              <a:rPr lang="en-US" smtClean="0"/>
              <a:pPr/>
              <a:t>‹#›</a:t>
            </a:fld>
            <a:endParaRPr lang="en-US"/>
          </a:p>
        </p:txBody>
      </p:sp>
    </p:spTree>
    <p:extLst>
      <p:ext uri="{BB962C8B-B14F-4D97-AF65-F5344CB8AC3E}">
        <p14:creationId xmlns:p14="http://schemas.microsoft.com/office/powerpoint/2010/main" val="1091721839"/>
      </p:ext>
    </p:extLst>
  </p:cSld>
  <p:clrMapOvr>
    <a:masterClrMapping/>
  </p:clrMapOvr>
  <p:transition spd="med">
    <p:checker dir="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5FE420-B911-4586-8329-4C26C4DB45BC}" type="datetime1">
              <a:rPr lang="en-US" smtClean="0"/>
              <a:t>8/18/2019</a:t>
            </a:fld>
            <a:endParaRPr lang="en-US"/>
          </a:p>
        </p:txBody>
      </p:sp>
      <p:sp>
        <p:nvSpPr>
          <p:cNvPr id="6" name="Footer Placeholder 5"/>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
        <p:nvSpPr>
          <p:cNvPr id="7" name="Slide Number Placeholder 6"/>
          <p:cNvSpPr>
            <a:spLocks noGrp="1"/>
          </p:cNvSpPr>
          <p:nvPr>
            <p:ph type="sldNum" sz="quarter" idx="12"/>
          </p:nvPr>
        </p:nvSpPr>
        <p:spPr/>
        <p:txBody>
          <a:bodyPr/>
          <a:lstStyle/>
          <a:p>
            <a:fld id="{DB5A22C1-CA9B-4F4E-AA63-2C544D325205}" type="slidenum">
              <a:rPr lang="en-US" smtClean="0"/>
              <a:pPr/>
              <a:t>‹#›</a:t>
            </a:fld>
            <a:endParaRPr lang="en-US"/>
          </a:p>
        </p:txBody>
      </p:sp>
    </p:spTree>
    <p:extLst>
      <p:ext uri="{BB962C8B-B14F-4D97-AF65-F5344CB8AC3E}">
        <p14:creationId xmlns:p14="http://schemas.microsoft.com/office/powerpoint/2010/main" val="3271784188"/>
      </p:ext>
    </p:extLst>
  </p:cSld>
  <p:clrMapOvr>
    <a:masterClrMapping/>
  </p:clrMapOvr>
  <p:transition spd="med">
    <p:checker dir="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A2E213-3FD5-4EFC-BBBE-4E26FFD97259}" type="datetime1">
              <a:rPr lang="en-US" smtClean="0"/>
              <a:t>8/18/2019</a:t>
            </a:fld>
            <a:endParaRPr lang="en-US"/>
          </a:p>
        </p:txBody>
      </p:sp>
      <p:sp>
        <p:nvSpPr>
          <p:cNvPr id="6" name="Footer Placeholder 5"/>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
        <p:nvSpPr>
          <p:cNvPr id="7" name="Slide Number Placeholder 6"/>
          <p:cNvSpPr>
            <a:spLocks noGrp="1"/>
          </p:cNvSpPr>
          <p:nvPr>
            <p:ph type="sldNum" sz="quarter" idx="12"/>
          </p:nvPr>
        </p:nvSpPr>
        <p:spPr/>
        <p:txBody>
          <a:bodyPr/>
          <a:lstStyle/>
          <a:p>
            <a:fld id="{DB5A22C1-CA9B-4F4E-AA63-2C544D325205}" type="slidenum">
              <a:rPr lang="en-US" smtClean="0"/>
              <a:pPr/>
              <a:t>‹#›</a:t>
            </a:fld>
            <a:endParaRPr lang="en-US"/>
          </a:p>
        </p:txBody>
      </p:sp>
    </p:spTree>
    <p:extLst>
      <p:ext uri="{BB962C8B-B14F-4D97-AF65-F5344CB8AC3E}">
        <p14:creationId xmlns:p14="http://schemas.microsoft.com/office/powerpoint/2010/main" val="3326250694"/>
      </p:ext>
    </p:extLst>
  </p:cSld>
  <p:clrMapOvr>
    <a:masterClrMapping/>
  </p:clrMapOvr>
  <p:transition spd="med">
    <p:checker dir="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85FA8D9-1FB5-4866-9FBC-450C7A3A1352}" type="datetime1">
              <a:rPr lang="en-US" smtClean="0"/>
              <a:t>8/18/2019</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fa-IR" smtClean="0"/>
              <a:t>سارا امیرحصاری، مدرس دانشگاه، مشاور بازاریابی و مشاور آماری</a:t>
            </a:r>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B5A22C1-CA9B-4F4E-AA63-2C544D325205}" type="slidenum">
              <a:rPr lang="en-US" smtClean="0"/>
              <a:pPr/>
              <a:t>‹#›</a:t>
            </a:fld>
            <a:endParaRPr lang="en-US"/>
          </a:p>
        </p:txBody>
      </p:sp>
    </p:spTree>
    <p:extLst>
      <p:ext uri="{BB962C8B-B14F-4D97-AF65-F5344CB8AC3E}">
        <p14:creationId xmlns:p14="http://schemas.microsoft.com/office/powerpoint/2010/main" val="2946890194"/>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ransition spd="med">
    <p:checker dir="vert"/>
  </p:transition>
  <p:timing>
    <p:tnLst>
      <p:par>
        <p:cTn id="1" dur="indefinite" restart="never" nodeType="tmRoot"/>
      </p:par>
    </p:tnLst>
  </p:timing>
  <p:hf sldNum="0" hd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4" name="Footer Placeholder 3"/>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839456204"/>
      </p:ext>
    </p:extLst>
  </p:cSld>
  <p:clrMapOvr>
    <a:masterClrMapping/>
  </p:clrMapOvr>
  <p:transition spd="med">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anim calcmode="lin" valueType="num">
                                      <p:cBhvr>
                                        <p:cTn id="10" dur="500" fill="hold"/>
                                        <p:tgtEl>
                                          <p:spTgt spid="5"/>
                                        </p:tgtEl>
                                        <p:attrNameLst>
                                          <p:attrName>ppt_x</p:attrName>
                                        </p:attrNameLst>
                                      </p:cBhvr>
                                      <p:tavLst>
                                        <p:tav tm="0">
                                          <p:val>
                                            <p:fltVal val="0.5"/>
                                          </p:val>
                                        </p:tav>
                                        <p:tav tm="100000">
                                          <p:val>
                                            <p:strVal val="#ppt_x"/>
                                          </p:val>
                                        </p:tav>
                                      </p:tavLst>
                                    </p:anim>
                                    <p:anim calcmode="lin" valueType="num">
                                      <p:cBhvr>
                                        <p:cTn id="11" dur="500" fill="hold"/>
                                        <p:tgtEl>
                                          <p:spTgt spid="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a:buNone/>
            </a:pPr>
            <a:r>
              <a:rPr lang="fa-IR" sz="3200" dirty="0" smtClean="0">
                <a:solidFill>
                  <a:srgbClr val="FFFF00"/>
                </a:solidFill>
              </a:rPr>
              <a:t>هرم مدیریت تيلور( سلسله مراتب در مديريت )</a:t>
            </a:r>
          </a:p>
          <a:p>
            <a:pPr algn="r" rtl="1">
              <a:buNone/>
            </a:pPr>
            <a:r>
              <a:rPr lang="fa-IR" sz="2400" dirty="0" smtClean="0"/>
              <a:t> </a:t>
            </a:r>
            <a:endParaRPr lang="en-US" sz="2400" dirty="0" smtClean="0"/>
          </a:p>
          <a:p>
            <a:pPr algn="r" rtl="1">
              <a:buNone/>
            </a:pPr>
            <a:r>
              <a:rPr lang="fa-IR" sz="2400" dirty="0" smtClean="0"/>
              <a:t>  </a:t>
            </a:r>
            <a:endParaRPr lang="en-US" sz="2400" dirty="0" smtClean="0"/>
          </a:p>
          <a:p>
            <a:pPr algn="r" rtl="1">
              <a:buNone/>
            </a:pPr>
            <a:r>
              <a:rPr lang="fa-IR" sz="2400" dirty="0" smtClean="0"/>
              <a:t> </a:t>
            </a:r>
            <a:endParaRPr lang="en-US"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r>
              <a:rPr lang="fa-IR" sz="2400" dirty="0" smtClean="0"/>
              <a:t>تيلور معتقد است برای آنکه کسی یک مدیر عالی شود می بایست از سرپرستی شروع وبا ترقي پيشرفت پلكان را گذرانيده تا یک مدیر عالی شود .</a:t>
            </a:r>
          </a:p>
          <a:p>
            <a:pPr algn="r" rtl="1">
              <a:buNone/>
            </a:pPr>
            <a:r>
              <a:rPr lang="fa-IR" sz="2400" dirty="0" smtClean="0"/>
              <a:t> </a:t>
            </a:r>
            <a:endParaRPr lang="en-US" sz="2400" dirty="0" smtClean="0"/>
          </a:p>
          <a:p>
            <a:pPr algn="r" rtl="1"/>
            <a:endParaRPr lang="en-US" sz="3000" dirty="0" smtClean="0">
              <a:cs typeface="B Zar" pitchFamily="2" charset="-78"/>
            </a:endParaRPr>
          </a:p>
          <a:p>
            <a:pPr algn="r" rtl="1">
              <a:buNone/>
            </a:pPr>
            <a:r>
              <a:rPr lang="fa-IR" sz="3000" dirty="0" smtClean="0">
                <a:cs typeface="B Zar" pitchFamily="2" charset="-78"/>
              </a:rPr>
              <a:t>  </a:t>
            </a:r>
          </a:p>
        </p:txBody>
      </p:sp>
      <p:sp>
        <p:nvSpPr>
          <p:cNvPr id="7" name="Footer Placeholder 6"/>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graphicFrame>
        <p:nvGraphicFramePr>
          <p:cNvPr id="8" name="Diagram 7"/>
          <p:cNvGraphicFramePr/>
          <p:nvPr>
            <p:extLst>
              <p:ext uri="{D42A27DB-BD31-4B8C-83A1-F6EECF244321}">
                <p14:modId xmlns:p14="http://schemas.microsoft.com/office/powerpoint/2010/main" val="3022551654"/>
              </p:ext>
            </p:extLst>
          </p:nvPr>
        </p:nvGraphicFramePr>
        <p:xfrm>
          <a:off x="1600200" y="1676400"/>
          <a:ext cx="5257800" cy="294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2" name="Straight Connector 11"/>
          <p:cNvCxnSpPr/>
          <p:nvPr/>
        </p:nvCxnSpPr>
        <p:spPr>
          <a:xfrm rot="10800000">
            <a:off x="2286000" y="3886200"/>
            <a:ext cx="3886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819400" y="3352800"/>
            <a:ext cx="2895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200400" y="2895600"/>
            <a:ext cx="20574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a:buNone/>
            </a:pPr>
            <a:r>
              <a:rPr lang="fa-IR" sz="3200" dirty="0" smtClean="0">
                <a:solidFill>
                  <a:schemeClr val="accent1">
                    <a:lumMod val="75000"/>
                  </a:schemeClr>
                </a:solidFill>
              </a:rPr>
              <a:t>تاریخچه سرپرستی : </a:t>
            </a:r>
            <a:endParaRPr lang="fa-IR" sz="2400" dirty="0" smtClean="0"/>
          </a:p>
          <a:p>
            <a:pPr algn="r">
              <a:buNone/>
            </a:pPr>
            <a:r>
              <a:rPr lang="fa-IR" sz="2400" dirty="0" smtClean="0"/>
              <a:t>از نظر دانشمندی به نام هرز برگ تاریخچه سرپرستی به زمانی برمی گردد كه انسان احساس نياز كرده كه براي رفع نيازجامعه بوجود آمد از وقتی کوچکترین واحد جامعه خانواده تشکیل شد سرپرستی با مسئولیت پدر ایجاد گرديد .</a:t>
            </a:r>
          </a:p>
          <a:p>
            <a:pPr algn="r">
              <a:buNone/>
            </a:pPr>
            <a:r>
              <a:rPr lang="fa-IR" dirty="0" smtClean="0">
                <a:solidFill>
                  <a:srgbClr val="66FF33"/>
                </a:solidFill>
              </a:rPr>
              <a:t> </a:t>
            </a:r>
          </a:p>
          <a:p>
            <a:pPr algn="r">
              <a:buNone/>
            </a:pPr>
            <a:r>
              <a:rPr lang="fa-IR" dirty="0" smtClean="0">
                <a:solidFill>
                  <a:schemeClr val="accent1">
                    <a:lumMod val="75000"/>
                  </a:schemeClr>
                </a:solidFill>
              </a:rPr>
              <a:t>تعريف سرپرست و دلایل انتخاب سرپرست از بین فارغ التحصیلان دانشگاهی </a:t>
            </a:r>
            <a:endParaRPr lang="fa-IR" sz="2400" dirty="0" smtClean="0"/>
          </a:p>
          <a:p>
            <a:pPr algn="r">
              <a:buNone/>
            </a:pPr>
            <a:r>
              <a:rPr lang="fa-IR" sz="2400" dirty="0" smtClean="0"/>
              <a:t>سرپرستی از انواع مدیریت است . سر پرست کسی است که کار را به وسیله دیگران انجام می دهد. </a:t>
            </a:r>
          </a:p>
          <a:p>
            <a:pPr algn="r">
              <a:buNone/>
            </a:pPr>
            <a:r>
              <a:rPr lang="fa-IR" sz="2400" dirty="0" smtClean="0"/>
              <a:t>سرپرست پل ارتباطي بين مهندسين و كارگران است .( تكنسين) زيرا وي تا حدودي با اصطلاحات فني مهندسي آشنا بوده وضمنا زبان عاميانه  كارگران را مي فهمد كه مي تواند اصطلاحات فني را به زبان ساده قابل فهم كارگران ترجمه نمايد .</a:t>
            </a:r>
          </a:p>
        </p:txBody>
      </p:sp>
      <p:sp>
        <p:nvSpPr>
          <p:cNvPr id="4" name="Footer Placeholder 3"/>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en-US" sz="3200" dirty="0" smtClean="0">
              <a:solidFill>
                <a:srgbClr val="66FF33"/>
              </a:solidFill>
            </a:endParaRPr>
          </a:p>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00B0F0"/>
                </a:solidFill>
              </a:rPr>
              <a:t>تعريف كلي مدیریت</a:t>
            </a:r>
            <a:endParaRPr lang="en-US" sz="3200" dirty="0" smtClean="0">
              <a:solidFill>
                <a:srgbClr val="00B0F0"/>
              </a:solidFill>
            </a:endParaRPr>
          </a:p>
          <a:p>
            <a:pPr algn="r">
              <a:buNone/>
            </a:pPr>
            <a:endParaRPr lang="fa-IR" sz="2400" dirty="0" smtClean="0"/>
          </a:p>
          <a:p>
            <a:pPr algn="r">
              <a:buNone/>
            </a:pPr>
            <a:r>
              <a:rPr lang="fa-IR" sz="2400" dirty="0" smtClean="0"/>
              <a:t> مدير کسی است که کار را توسط دیگران انجام داده وبین منابع مالی وانسانی ومادي هماهنگي به عمل آورد ه و او بتواند درست برنامه ریزی كرده و با توجه به برنامه ریزی سازماندهی نموده و از روش ها ومتدهای مدیریتی استفاده نموده  وبر سازمان نظارت وکنترل داشته باشد ودر جهت هدفهاي از پیش تعیین شده حرکت نمايد .</a:t>
            </a:r>
            <a:endParaRPr lang="en-US" sz="2400" dirty="0" smtClean="0"/>
          </a:p>
          <a:p>
            <a:pPr algn="ctr">
              <a:buNone/>
            </a:pPr>
            <a:endParaRPr lang="en-US" dirty="0" smtClean="0">
              <a:cs typeface="B Zar" pitchFamily="2" charset="-78"/>
            </a:endParaRPr>
          </a:p>
          <a:p>
            <a:pPr>
              <a:buNone/>
            </a:pPr>
            <a:endParaRPr lang="en-US" dirty="0"/>
          </a:p>
        </p:txBody>
      </p:sp>
      <p:sp>
        <p:nvSpPr>
          <p:cNvPr id="4" name="Footer Placeholder 3"/>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2600" y="1015737"/>
            <a:ext cx="2238375" cy="2038350"/>
          </a:xfrm>
          <a:prstGeom prst="ellipse">
            <a:avLst/>
          </a:prstGeom>
          <a:ln>
            <a:noFill/>
          </a:ln>
          <a:effectLst>
            <a:softEdge rad="112500"/>
          </a:effectLst>
        </p:spPr>
      </p:pic>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1000"/>
                                        <p:tgtEl>
                                          <p:spTgt spid="3">
                                            <p:txEl>
                                              <p:pRg st="5" end="5"/>
                                            </p:txEl>
                                          </p:spTgt>
                                        </p:tgtEl>
                                      </p:cBhvr>
                                    </p:animEffect>
                                    <p:anim calcmode="lin" valueType="num">
                                      <p:cBhvr>
                                        <p:cTn id="1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endParaRPr lang="fa-IR" dirty="0" smtClean="0">
              <a:solidFill>
                <a:srgbClr val="66FF33"/>
              </a:solidFill>
            </a:endParaRPr>
          </a:p>
          <a:p>
            <a:pPr algn="r" rtl="1">
              <a:buNone/>
            </a:pPr>
            <a:r>
              <a:rPr lang="fa-IR" dirty="0" smtClean="0">
                <a:solidFill>
                  <a:srgbClr val="00B0F0"/>
                </a:solidFill>
              </a:rPr>
              <a:t>مدیریت علم است یا هنر </a:t>
            </a:r>
            <a:endParaRPr lang="en-US" dirty="0" smtClean="0">
              <a:solidFill>
                <a:srgbClr val="00B0F0"/>
              </a:solidFill>
            </a:endParaRPr>
          </a:p>
          <a:p>
            <a:pPr algn="r">
              <a:buNone/>
            </a:pPr>
            <a:endParaRPr lang="fa-IR" sz="1800" dirty="0" smtClean="0"/>
          </a:p>
          <a:p>
            <a:pPr algn="r">
              <a:buNone/>
            </a:pPr>
            <a:r>
              <a:rPr lang="fa-IR" sz="1800" dirty="0" smtClean="0"/>
              <a:t>مدیریت هم علم است هم هنر علم است چون باید بداند که متدهای مدیريتی چگونه است وهنر </a:t>
            </a:r>
          </a:p>
          <a:p>
            <a:pPr algn="r">
              <a:buNone/>
            </a:pPr>
            <a:endParaRPr lang="fa-IR" sz="1800" dirty="0" smtClean="0"/>
          </a:p>
          <a:p>
            <a:pPr algn="r">
              <a:buNone/>
            </a:pPr>
            <a:r>
              <a:rPr lang="fa-IR" sz="1800" dirty="0" smtClean="0"/>
              <a:t>است چون باید ازتجربه و متدهای مدیریتی در جای خودش استفاده کند اگر علم مدیریت</a:t>
            </a:r>
          </a:p>
          <a:p>
            <a:pPr algn="r">
              <a:buNone/>
            </a:pPr>
            <a:endParaRPr lang="fa-IR" sz="1800" dirty="0" smtClean="0"/>
          </a:p>
          <a:p>
            <a:pPr algn="r">
              <a:buNone/>
            </a:pPr>
            <a:r>
              <a:rPr lang="fa-IR" sz="1800" dirty="0" smtClean="0"/>
              <a:t> باشد ولی هنر اجرا نباشد فایده ای ندارد . بعضی از روان شناسان عقیده دارند که</a:t>
            </a:r>
          </a:p>
          <a:p>
            <a:pPr algn="r">
              <a:buNone/>
            </a:pPr>
            <a:endParaRPr lang="fa-IR" sz="1800" dirty="0" smtClean="0"/>
          </a:p>
          <a:p>
            <a:pPr algn="r">
              <a:buNone/>
            </a:pPr>
            <a:r>
              <a:rPr lang="fa-IR" sz="1800" dirty="0" smtClean="0"/>
              <a:t> مدیریت در ذات از بعضی از افراد وجود دارد واین را می توان در بازی كودكان مشاهده </a:t>
            </a:r>
          </a:p>
          <a:p>
            <a:pPr algn="r">
              <a:buNone/>
            </a:pPr>
            <a:endParaRPr lang="fa-IR" sz="1800" dirty="0" smtClean="0"/>
          </a:p>
          <a:p>
            <a:pPr algn="r">
              <a:buNone/>
            </a:pPr>
            <a:r>
              <a:rPr lang="fa-IR" sz="1800" dirty="0" smtClean="0"/>
              <a:t>نمود .</a:t>
            </a:r>
            <a:endParaRPr lang="en-US" sz="1800" dirty="0" smtClean="0"/>
          </a:p>
          <a:p>
            <a:pPr algn="r">
              <a:buNone/>
            </a:pPr>
            <a:r>
              <a:rPr lang="en-US" sz="1800" dirty="0" smtClean="0"/>
              <a:t>                                                                                        </a:t>
            </a:r>
            <a:r>
              <a:rPr lang="fa-IR" sz="1800" dirty="0" smtClean="0"/>
              <a:t>( مثل نقاش هنرمند )</a:t>
            </a:r>
            <a:r>
              <a:rPr lang="en-US" sz="1800" dirty="0" smtClean="0"/>
              <a:t>       </a:t>
            </a:r>
            <a:endParaRPr lang="fa-IR" sz="1800" dirty="0" smtClean="0"/>
          </a:p>
        </p:txBody>
      </p:sp>
      <p:sp>
        <p:nvSpPr>
          <p:cNvPr id="4" name="Footer Placeholder 3"/>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152400"/>
            <a:ext cx="2447925" cy="18669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80">
                                          <p:stCondLst>
                                            <p:cond delay="0"/>
                                          </p:stCondLst>
                                        </p:cTn>
                                        <p:tgtEl>
                                          <p:spTgt spid="3">
                                            <p:txEl>
                                              <p:pRg st="3" end="3"/>
                                            </p:txEl>
                                          </p:spTgt>
                                        </p:tgtEl>
                                      </p:cBhvr>
                                    </p:animEffect>
                                    <p:anim calcmode="lin" valueType="num">
                                      <p:cBhvr>
                                        <p:cTn id="24"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3" end="3"/>
                                            </p:txEl>
                                          </p:spTgt>
                                        </p:tgtEl>
                                      </p:cBhvr>
                                      <p:to x="100000" y="60000"/>
                                    </p:animScale>
                                    <p:animScale>
                                      <p:cBhvr>
                                        <p:cTn id="30" dur="166" decel="50000">
                                          <p:stCondLst>
                                            <p:cond delay="676"/>
                                          </p:stCondLst>
                                        </p:cTn>
                                        <p:tgtEl>
                                          <p:spTgt spid="3">
                                            <p:txEl>
                                              <p:pRg st="3" end="3"/>
                                            </p:txEl>
                                          </p:spTgt>
                                        </p:tgtEl>
                                      </p:cBhvr>
                                      <p:to x="100000" y="100000"/>
                                    </p:animScale>
                                    <p:animScale>
                                      <p:cBhvr>
                                        <p:cTn id="31" dur="26">
                                          <p:stCondLst>
                                            <p:cond delay="1312"/>
                                          </p:stCondLst>
                                        </p:cTn>
                                        <p:tgtEl>
                                          <p:spTgt spid="3">
                                            <p:txEl>
                                              <p:pRg st="3" end="3"/>
                                            </p:txEl>
                                          </p:spTgt>
                                        </p:tgtEl>
                                      </p:cBhvr>
                                      <p:to x="100000" y="80000"/>
                                    </p:animScale>
                                    <p:animScale>
                                      <p:cBhvr>
                                        <p:cTn id="32" dur="166" decel="50000">
                                          <p:stCondLst>
                                            <p:cond delay="1338"/>
                                          </p:stCondLst>
                                        </p:cTn>
                                        <p:tgtEl>
                                          <p:spTgt spid="3">
                                            <p:txEl>
                                              <p:pRg st="3" end="3"/>
                                            </p:txEl>
                                          </p:spTgt>
                                        </p:tgtEl>
                                      </p:cBhvr>
                                      <p:to x="100000" y="100000"/>
                                    </p:animScale>
                                    <p:animScale>
                                      <p:cBhvr>
                                        <p:cTn id="33" dur="26">
                                          <p:stCondLst>
                                            <p:cond delay="1642"/>
                                          </p:stCondLst>
                                        </p:cTn>
                                        <p:tgtEl>
                                          <p:spTgt spid="3">
                                            <p:txEl>
                                              <p:pRg st="3" end="3"/>
                                            </p:txEl>
                                          </p:spTgt>
                                        </p:tgtEl>
                                      </p:cBhvr>
                                      <p:to x="100000" y="90000"/>
                                    </p:animScale>
                                    <p:animScale>
                                      <p:cBhvr>
                                        <p:cTn id="34" dur="166" decel="50000">
                                          <p:stCondLst>
                                            <p:cond delay="1668"/>
                                          </p:stCondLst>
                                        </p:cTn>
                                        <p:tgtEl>
                                          <p:spTgt spid="3">
                                            <p:txEl>
                                              <p:pRg st="3" end="3"/>
                                            </p:txEl>
                                          </p:spTgt>
                                        </p:tgtEl>
                                      </p:cBhvr>
                                      <p:to x="100000" y="100000"/>
                                    </p:animScale>
                                    <p:animScale>
                                      <p:cBhvr>
                                        <p:cTn id="35" dur="26">
                                          <p:stCondLst>
                                            <p:cond delay="1808"/>
                                          </p:stCondLst>
                                        </p:cTn>
                                        <p:tgtEl>
                                          <p:spTgt spid="3">
                                            <p:txEl>
                                              <p:pRg st="3" end="3"/>
                                            </p:txEl>
                                          </p:spTgt>
                                        </p:tgtEl>
                                      </p:cBhvr>
                                      <p:to x="100000" y="95000"/>
                                    </p:animScale>
                                    <p:animScale>
                                      <p:cBhvr>
                                        <p:cTn id="36" dur="166" decel="50000">
                                          <p:stCondLst>
                                            <p:cond delay="1834"/>
                                          </p:stCondLst>
                                        </p:cTn>
                                        <p:tgtEl>
                                          <p:spTgt spid="3">
                                            <p:txEl>
                                              <p:pRg st="3" end="3"/>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wipe(down)">
                                      <p:cBhvr>
                                        <p:cTn id="39" dur="580">
                                          <p:stCondLst>
                                            <p:cond delay="0"/>
                                          </p:stCondLst>
                                        </p:cTn>
                                        <p:tgtEl>
                                          <p:spTgt spid="3">
                                            <p:txEl>
                                              <p:pRg st="5" end="5"/>
                                            </p:txEl>
                                          </p:spTgt>
                                        </p:tgtEl>
                                      </p:cBhvr>
                                    </p:animEffect>
                                    <p:anim calcmode="lin" valueType="num">
                                      <p:cBhvr>
                                        <p:cTn id="40"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5" end="5"/>
                                            </p:txEl>
                                          </p:spTgt>
                                        </p:tgtEl>
                                      </p:cBhvr>
                                      <p:to x="100000" y="60000"/>
                                    </p:animScale>
                                    <p:animScale>
                                      <p:cBhvr>
                                        <p:cTn id="46" dur="166" decel="50000">
                                          <p:stCondLst>
                                            <p:cond delay="676"/>
                                          </p:stCondLst>
                                        </p:cTn>
                                        <p:tgtEl>
                                          <p:spTgt spid="3">
                                            <p:txEl>
                                              <p:pRg st="5" end="5"/>
                                            </p:txEl>
                                          </p:spTgt>
                                        </p:tgtEl>
                                      </p:cBhvr>
                                      <p:to x="100000" y="100000"/>
                                    </p:animScale>
                                    <p:animScale>
                                      <p:cBhvr>
                                        <p:cTn id="47" dur="26">
                                          <p:stCondLst>
                                            <p:cond delay="1312"/>
                                          </p:stCondLst>
                                        </p:cTn>
                                        <p:tgtEl>
                                          <p:spTgt spid="3">
                                            <p:txEl>
                                              <p:pRg st="5" end="5"/>
                                            </p:txEl>
                                          </p:spTgt>
                                        </p:tgtEl>
                                      </p:cBhvr>
                                      <p:to x="100000" y="80000"/>
                                    </p:animScale>
                                    <p:animScale>
                                      <p:cBhvr>
                                        <p:cTn id="48" dur="166" decel="50000">
                                          <p:stCondLst>
                                            <p:cond delay="1338"/>
                                          </p:stCondLst>
                                        </p:cTn>
                                        <p:tgtEl>
                                          <p:spTgt spid="3">
                                            <p:txEl>
                                              <p:pRg st="5" end="5"/>
                                            </p:txEl>
                                          </p:spTgt>
                                        </p:tgtEl>
                                      </p:cBhvr>
                                      <p:to x="100000" y="100000"/>
                                    </p:animScale>
                                    <p:animScale>
                                      <p:cBhvr>
                                        <p:cTn id="49" dur="26">
                                          <p:stCondLst>
                                            <p:cond delay="1642"/>
                                          </p:stCondLst>
                                        </p:cTn>
                                        <p:tgtEl>
                                          <p:spTgt spid="3">
                                            <p:txEl>
                                              <p:pRg st="5" end="5"/>
                                            </p:txEl>
                                          </p:spTgt>
                                        </p:tgtEl>
                                      </p:cBhvr>
                                      <p:to x="100000" y="90000"/>
                                    </p:animScale>
                                    <p:animScale>
                                      <p:cBhvr>
                                        <p:cTn id="50" dur="166" decel="50000">
                                          <p:stCondLst>
                                            <p:cond delay="1668"/>
                                          </p:stCondLst>
                                        </p:cTn>
                                        <p:tgtEl>
                                          <p:spTgt spid="3">
                                            <p:txEl>
                                              <p:pRg st="5" end="5"/>
                                            </p:txEl>
                                          </p:spTgt>
                                        </p:tgtEl>
                                      </p:cBhvr>
                                      <p:to x="100000" y="100000"/>
                                    </p:animScale>
                                    <p:animScale>
                                      <p:cBhvr>
                                        <p:cTn id="51" dur="26">
                                          <p:stCondLst>
                                            <p:cond delay="1808"/>
                                          </p:stCondLst>
                                        </p:cTn>
                                        <p:tgtEl>
                                          <p:spTgt spid="3">
                                            <p:txEl>
                                              <p:pRg st="5" end="5"/>
                                            </p:txEl>
                                          </p:spTgt>
                                        </p:tgtEl>
                                      </p:cBhvr>
                                      <p:to x="100000" y="95000"/>
                                    </p:animScale>
                                    <p:animScale>
                                      <p:cBhvr>
                                        <p:cTn id="52" dur="166" decel="50000">
                                          <p:stCondLst>
                                            <p:cond delay="1834"/>
                                          </p:stCondLst>
                                        </p:cTn>
                                        <p:tgtEl>
                                          <p:spTgt spid="3">
                                            <p:txEl>
                                              <p:pRg st="5" end="5"/>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wipe(down)">
                                      <p:cBhvr>
                                        <p:cTn id="55" dur="580">
                                          <p:stCondLst>
                                            <p:cond delay="0"/>
                                          </p:stCondLst>
                                        </p:cTn>
                                        <p:tgtEl>
                                          <p:spTgt spid="3">
                                            <p:txEl>
                                              <p:pRg st="7" end="7"/>
                                            </p:txEl>
                                          </p:spTgt>
                                        </p:tgtEl>
                                      </p:cBhvr>
                                    </p:animEffect>
                                    <p:anim calcmode="lin" valueType="num">
                                      <p:cBhvr>
                                        <p:cTn id="56"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3">
                                            <p:txEl>
                                              <p:pRg st="7" end="7"/>
                                            </p:txEl>
                                          </p:spTgt>
                                        </p:tgtEl>
                                      </p:cBhvr>
                                      <p:to x="100000" y="60000"/>
                                    </p:animScale>
                                    <p:animScale>
                                      <p:cBhvr>
                                        <p:cTn id="62" dur="166" decel="50000">
                                          <p:stCondLst>
                                            <p:cond delay="676"/>
                                          </p:stCondLst>
                                        </p:cTn>
                                        <p:tgtEl>
                                          <p:spTgt spid="3">
                                            <p:txEl>
                                              <p:pRg st="7" end="7"/>
                                            </p:txEl>
                                          </p:spTgt>
                                        </p:tgtEl>
                                      </p:cBhvr>
                                      <p:to x="100000" y="100000"/>
                                    </p:animScale>
                                    <p:animScale>
                                      <p:cBhvr>
                                        <p:cTn id="63" dur="26">
                                          <p:stCondLst>
                                            <p:cond delay="1312"/>
                                          </p:stCondLst>
                                        </p:cTn>
                                        <p:tgtEl>
                                          <p:spTgt spid="3">
                                            <p:txEl>
                                              <p:pRg st="7" end="7"/>
                                            </p:txEl>
                                          </p:spTgt>
                                        </p:tgtEl>
                                      </p:cBhvr>
                                      <p:to x="100000" y="80000"/>
                                    </p:animScale>
                                    <p:animScale>
                                      <p:cBhvr>
                                        <p:cTn id="64" dur="166" decel="50000">
                                          <p:stCondLst>
                                            <p:cond delay="1338"/>
                                          </p:stCondLst>
                                        </p:cTn>
                                        <p:tgtEl>
                                          <p:spTgt spid="3">
                                            <p:txEl>
                                              <p:pRg st="7" end="7"/>
                                            </p:txEl>
                                          </p:spTgt>
                                        </p:tgtEl>
                                      </p:cBhvr>
                                      <p:to x="100000" y="100000"/>
                                    </p:animScale>
                                    <p:animScale>
                                      <p:cBhvr>
                                        <p:cTn id="65" dur="26">
                                          <p:stCondLst>
                                            <p:cond delay="1642"/>
                                          </p:stCondLst>
                                        </p:cTn>
                                        <p:tgtEl>
                                          <p:spTgt spid="3">
                                            <p:txEl>
                                              <p:pRg st="7" end="7"/>
                                            </p:txEl>
                                          </p:spTgt>
                                        </p:tgtEl>
                                      </p:cBhvr>
                                      <p:to x="100000" y="90000"/>
                                    </p:animScale>
                                    <p:animScale>
                                      <p:cBhvr>
                                        <p:cTn id="66" dur="166" decel="50000">
                                          <p:stCondLst>
                                            <p:cond delay="1668"/>
                                          </p:stCondLst>
                                        </p:cTn>
                                        <p:tgtEl>
                                          <p:spTgt spid="3">
                                            <p:txEl>
                                              <p:pRg st="7" end="7"/>
                                            </p:txEl>
                                          </p:spTgt>
                                        </p:tgtEl>
                                      </p:cBhvr>
                                      <p:to x="100000" y="100000"/>
                                    </p:animScale>
                                    <p:animScale>
                                      <p:cBhvr>
                                        <p:cTn id="67" dur="26">
                                          <p:stCondLst>
                                            <p:cond delay="1808"/>
                                          </p:stCondLst>
                                        </p:cTn>
                                        <p:tgtEl>
                                          <p:spTgt spid="3">
                                            <p:txEl>
                                              <p:pRg st="7" end="7"/>
                                            </p:txEl>
                                          </p:spTgt>
                                        </p:tgtEl>
                                      </p:cBhvr>
                                      <p:to x="100000" y="95000"/>
                                    </p:animScale>
                                    <p:animScale>
                                      <p:cBhvr>
                                        <p:cTn id="68" dur="166" decel="50000">
                                          <p:stCondLst>
                                            <p:cond delay="1834"/>
                                          </p:stCondLst>
                                        </p:cTn>
                                        <p:tgtEl>
                                          <p:spTgt spid="3">
                                            <p:txEl>
                                              <p:pRg st="7" end="7"/>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3">
                                            <p:txEl>
                                              <p:pRg st="9" end="9"/>
                                            </p:txEl>
                                          </p:spTgt>
                                        </p:tgtEl>
                                        <p:attrNameLst>
                                          <p:attrName>style.visibility</p:attrName>
                                        </p:attrNameLst>
                                      </p:cBhvr>
                                      <p:to>
                                        <p:strVal val="visible"/>
                                      </p:to>
                                    </p:set>
                                    <p:animEffect transition="in" filter="wipe(down)">
                                      <p:cBhvr>
                                        <p:cTn id="71" dur="580">
                                          <p:stCondLst>
                                            <p:cond delay="0"/>
                                          </p:stCondLst>
                                        </p:cTn>
                                        <p:tgtEl>
                                          <p:spTgt spid="3">
                                            <p:txEl>
                                              <p:pRg st="9" end="9"/>
                                            </p:txEl>
                                          </p:spTgt>
                                        </p:tgtEl>
                                      </p:cBhvr>
                                    </p:animEffect>
                                    <p:anim calcmode="lin" valueType="num">
                                      <p:cBhvr>
                                        <p:cTn id="72"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3">
                                            <p:txEl>
                                              <p:pRg st="9" end="9"/>
                                            </p:txEl>
                                          </p:spTgt>
                                        </p:tgtEl>
                                      </p:cBhvr>
                                      <p:to x="100000" y="60000"/>
                                    </p:animScale>
                                    <p:animScale>
                                      <p:cBhvr>
                                        <p:cTn id="78" dur="166" decel="50000">
                                          <p:stCondLst>
                                            <p:cond delay="676"/>
                                          </p:stCondLst>
                                        </p:cTn>
                                        <p:tgtEl>
                                          <p:spTgt spid="3">
                                            <p:txEl>
                                              <p:pRg st="9" end="9"/>
                                            </p:txEl>
                                          </p:spTgt>
                                        </p:tgtEl>
                                      </p:cBhvr>
                                      <p:to x="100000" y="100000"/>
                                    </p:animScale>
                                    <p:animScale>
                                      <p:cBhvr>
                                        <p:cTn id="79" dur="26">
                                          <p:stCondLst>
                                            <p:cond delay="1312"/>
                                          </p:stCondLst>
                                        </p:cTn>
                                        <p:tgtEl>
                                          <p:spTgt spid="3">
                                            <p:txEl>
                                              <p:pRg st="9" end="9"/>
                                            </p:txEl>
                                          </p:spTgt>
                                        </p:tgtEl>
                                      </p:cBhvr>
                                      <p:to x="100000" y="80000"/>
                                    </p:animScale>
                                    <p:animScale>
                                      <p:cBhvr>
                                        <p:cTn id="80" dur="166" decel="50000">
                                          <p:stCondLst>
                                            <p:cond delay="1338"/>
                                          </p:stCondLst>
                                        </p:cTn>
                                        <p:tgtEl>
                                          <p:spTgt spid="3">
                                            <p:txEl>
                                              <p:pRg st="9" end="9"/>
                                            </p:txEl>
                                          </p:spTgt>
                                        </p:tgtEl>
                                      </p:cBhvr>
                                      <p:to x="100000" y="100000"/>
                                    </p:animScale>
                                    <p:animScale>
                                      <p:cBhvr>
                                        <p:cTn id="81" dur="26">
                                          <p:stCondLst>
                                            <p:cond delay="1642"/>
                                          </p:stCondLst>
                                        </p:cTn>
                                        <p:tgtEl>
                                          <p:spTgt spid="3">
                                            <p:txEl>
                                              <p:pRg st="9" end="9"/>
                                            </p:txEl>
                                          </p:spTgt>
                                        </p:tgtEl>
                                      </p:cBhvr>
                                      <p:to x="100000" y="90000"/>
                                    </p:animScale>
                                    <p:animScale>
                                      <p:cBhvr>
                                        <p:cTn id="82" dur="166" decel="50000">
                                          <p:stCondLst>
                                            <p:cond delay="1668"/>
                                          </p:stCondLst>
                                        </p:cTn>
                                        <p:tgtEl>
                                          <p:spTgt spid="3">
                                            <p:txEl>
                                              <p:pRg st="9" end="9"/>
                                            </p:txEl>
                                          </p:spTgt>
                                        </p:tgtEl>
                                      </p:cBhvr>
                                      <p:to x="100000" y="100000"/>
                                    </p:animScale>
                                    <p:animScale>
                                      <p:cBhvr>
                                        <p:cTn id="83" dur="26">
                                          <p:stCondLst>
                                            <p:cond delay="1808"/>
                                          </p:stCondLst>
                                        </p:cTn>
                                        <p:tgtEl>
                                          <p:spTgt spid="3">
                                            <p:txEl>
                                              <p:pRg st="9" end="9"/>
                                            </p:txEl>
                                          </p:spTgt>
                                        </p:tgtEl>
                                      </p:cBhvr>
                                      <p:to x="100000" y="95000"/>
                                    </p:animScale>
                                    <p:animScale>
                                      <p:cBhvr>
                                        <p:cTn id="84" dur="166" decel="50000">
                                          <p:stCondLst>
                                            <p:cond delay="1834"/>
                                          </p:stCondLst>
                                        </p:cTn>
                                        <p:tgtEl>
                                          <p:spTgt spid="3">
                                            <p:txEl>
                                              <p:pRg st="9" end="9"/>
                                            </p:txEl>
                                          </p:spTgt>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3">
                                            <p:txEl>
                                              <p:pRg st="11" end="11"/>
                                            </p:txEl>
                                          </p:spTgt>
                                        </p:tgtEl>
                                        <p:attrNameLst>
                                          <p:attrName>style.visibility</p:attrName>
                                        </p:attrNameLst>
                                      </p:cBhvr>
                                      <p:to>
                                        <p:strVal val="visible"/>
                                      </p:to>
                                    </p:set>
                                    <p:animEffect transition="in" filter="wipe(down)">
                                      <p:cBhvr>
                                        <p:cTn id="87" dur="580">
                                          <p:stCondLst>
                                            <p:cond delay="0"/>
                                          </p:stCondLst>
                                        </p:cTn>
                                        <p:tgtEl>
                                          <p:spTgt spid="3">
                                            <p:txEl>
                                              <p:pRg st="11" end="11"/>
                                            </p:txEl>
                                          </p:spTgt>
                                        </p:tgtEl>
                                      </p:cBhvr>
                                    </p:animEffect>
                                    <p:anim calcmode="lin" valueType="num">
                                      <p:cBhvr>
                                        <p:cTn id="88" dur="1822" tmFilter="0,0; 0.14,0.36; 0.43,0.73; 0.71,0.91; 1.0,1.0">
                                          <p:stCondLst>
                                            <p:cond delay="0"/>
                                          </p:stCondLst>
                                        </p:cTn>
                                        <p:tgtEl>
                                          <p:spTgt spid="3">
                                            <p:txEl>
                                              <p:pRg st="11" end="11"/>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3">
                                            <p:txEl>
                                              <p:pRg st="11" end="11"/>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3">
                                            <p:txEl>
                                              <p:pRg st="11" end="11"/>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3">
                                            <p:txEl>
                                              <p:pRg st="11" end="11"/>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3">
                                            <p:txEl>
                                              <p:pRg st="11" end="11"/>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3">
                                            <p:txEl>
                                              <p:pRg st="11" end="11"/>
                                            </p:txEl>
                                          </p:spTgt>
                                        </p:tgtEl>
                                      </p:cBhvr>
                                      <p:to x="100000" y="60000"/>
                                    </p:animScale>
                                    <p:animScale>
                                      <p:cBhvr>
                                        <p:cTn id="94" dur="166" decel="50000">
                                          <p:stCondLst>
                                            <p:cond delay="676"/>
                                          </p:stCondLst>
                                        </p:cTn>
                                        <p:tgtEl>
                                          <p:spTgt spid="3">
                                            <p:txEl>
                                              <p:pRg st="11" end="11"/>
                                            </p:txEl>
                                          </p:spTgt>
                                        </p:tgtEl>
                                      </p:cBhvr>
                                      <p:to x="100000" y="100000"/>
                                    </p:animScale>
                                    <p:animScale>
                                      <p:cBhvr>
                                        <p:cTn id="95" dur="26">
                                          <p:stCondLst>
                                            <p:cond delay="1312"/>
                                          </p:stCondLst>
                                        </p:cTn>
                                        <p:tgtEl>
                                          <p:spTgt spid="3">
                                            <p:txEl>
                                              <p:pRg st="11" end="11"/>
                                            </p:txEl>
                                          </p:spTgt>
                                        </p:tgtEl>
                                      </p:cBhvr>
                                      <p:to x="100000" y="80000"/>
                                    </p:animScale>
                                    <p:animScale>
                                      <p:cBhvr>
                                        <p:cTn id="96" dur="166" decel="50000">
                                          <p:stCondLst>
                                            <p:cond delay="1338"/>
                                          </p:stCondLst>
                                        </p:cTn>
                                        <p:tgtEl>
                                          <p:spTgt spid="3">
                                            <p:txEl>
                                              <p:pRg st="11" end="11"/>
                                            </p:txEl>
                                          </p:spTgt>
                                        </p:tgtEl>
                                      </p:cBhvr>
                                      <p:to x="100000" y="100000"/>
                                    </p:animScale>
                                    <p:animScale>
                                      <p:cBhvr>
                                        <p:cTn id="97" dur="26">
                                          <p:stCondLst>
                                            <p:cond delay="1642"/>
                                          </p:stCondLst>
                                        </p:cTn>
                                        <p:tgtEl>
                                          <p:spTgt spid="3">
                                            <p:txEl>
                                              <p:pRg st="11" end="11"/>
                                            </p:txEl>
                                          </p:spTgt>
                                        </p:tgtEl>
                                      </p:cBhvr>
                                      <p:to x="100000" y="90000"/>
                                    </p:animScale>
                                    <p:animScale>
                                      <p:cBhvr>
                                        <p:cTn id="98" dur="166" decel="50000">
                                          <p:stCondLst>
                                            <p:cond delay="1668"/>
                                          </p:stCondLst>
                                        </p:cTn>
                                        <p:tgtEl>
                                          <p:spTgt spid="3">
                                            <p:txEl>
                                              <p:pRg st="11" end="11"/>
                                            </p:txEl>
                                          </p:spTgt>
                                        </p:tgtEl>
                                      </p:cBhvr>
                                      <p:to x="100000" y="100000"/>
                                    </p:animScale>
                                    <p:animScale>
                                      <p:cBhvr>
                                        <p:cTn id="99" dur="26">
                                          <p:stCondLst>
                                            <p:cond delay="1808"/>
                                          </p:stCondLst>
                                        </p:cTn>
                                        <p:tgtEl>
                                          <p:spTgt spid="3">
                                            <p:txEl>
                                              <p:pRg st="11" end="11"/>
                                            </p:txEl>
                                          </p:spTgt>
                                        </p:tgtEl>
                                      </p:cBhvr>
                                      <p:to x="100000" y="95000"/>
                                    </p:animScale>
                                    <p:animScale>
                                      <p:cBhvr>
                                        <p:cTn id="100" dur="166" decel="50000">
                                          <p:stCondLst>
                                            <p:cond delay="1834"/>
                                          </p:stCondLst>
                                        </p:cTn>
                                        <p:tgtEl>
                                          <p:spTgt spid="3">
                                            <p:txEl>
                                              <p:pRg st="11" end="11"/>
                                            </p:txEl>
                                          </p:spTgt>
                                        </p:tgtEl>
                                      </p:cBhvr>
                                      <p:to x="100000" y="100000"/>
                                    </p:animScale>
                                  </p:childTnLst>
                                </p:cTn>
                              </p:par>
                              <p:par>
                                <p:cTn id="101" presetID="26" presetClass="entr" presetSubtype="0" fill="hold" nodeType="withEffect">
                                  <p:stCondLst>
                                    <p:cond delay="0"/>
                                  </p:stCondLst>
                                  <p:childTnLst>
                                    <p:set>
                                      <p:cBhvr>
                                        <p:cTn id="102" dur="1" fill="hold">
                                          <p:stCondLst>
                                            <p:cond delay="0"/>
                                          </p:stCondLst>
                                        </p:cTn>
                                        <p:tgtEl>
                                          <p:spTgt spid="3">
                                            <p:txEl>
                                              <p:pRg st="12" end="12"/>
                                            </p:txEl>
                                          </p:spTgt>
                                        </p:tgtEl>
                                        <p:attrNameLst>
                                          <p:attrName>style.visibility</p:attrName>
                                        </p:attrNameLst>
                                      </p:cBhvr>
                                      <p:to>
                                        <p:strVal val="visible"/>
                                      </p:to>
                                    </p:set>
                                    <p:animEffect transition="in" filter="wipe(down)">
                                      <p:cBhvr>
                                        <p:cTn id="103" dur="580">
                                          <p:stCondLst>
                                            <p:cond delay="0"/>
                                          </p:stCondLst>
                                        </p:cTn>
                                        <p:tgtEl>
                                          <p:spTgt spid="3">
                                            <p:txEl>
                                              <p:pRg st="12" end="12"/>
                                            </p:txEl>
                                          </p:spTgt>
                                        </p:tgtEl>
                                      </p:cBhvr>
                                    </p:animEffect>
                                    <p:anim calcmode="lin" valueType="num">
                                      <p:cBhvr>
                                        <p:cTn id="104" dur="1822" tmFilter="0,0; 0.14,0.36; 0.43,0.73; 0.71,0.91; 1.0,1.0">
                                          <p:stCondLst>
                                            <p:cond delay="0"/>
                                          </p:stCondLst>
                                        </p:cTn>
                                        <p:tgtEl>
                                          <p:spTgt spid="3">
                                            <p:txEl>
                                              <p:pRg st="12" end="12"/>
                                            </p:tx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3">
                                            <p:txEl>
                                              <p:pRg st="12" end="12"/>
                                            </p:tx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3">
                                            <p:txEl>
                                              <p:pRg st="12" end="12"/>
                                            </p:tx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3">
                                            <p:txEl>
                                              <p:pRg st="12" end="12"/>
                                            </p:tx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3">
                                            <p:txEl>
                                              <p:pRg st="12" end="12"/>
                                            </p:tx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3">
                                            <p:txEl>
                                              <p:pRg st="12" end="12"/>
                                            </p:txEl>
                                          </p:spTgt>
                                        </p:tgtEl>
                                      </p:cBhvr>
                                      <p:to x="100000" y="60000"/>
                                    </p:animScale>
                                    <p:animScale>
                                      <p:cBhvr>
                                        <p:cTn id="110" dur="166" decel="50000">
                                          <p:stCondLst>
                                            <p:cond delay="676"/>
                                          </p:stCondLst>
                                        </p:cTn>
                                        <p:tgtEl>
                                          <p:spTgt spid="3">
                                            <p:txEl>
                                              <p:pRg st="12" end="12"/>
                                            </p:txEl>
                                          </p:spTgt>
                                        </p:tgtEl>
                                      </p:cBhvr>
                                      <p:to x="100000" y="100000"/>
                                    </p:animScale>
                                    <p:animScale>
                                      <p:cBhvr>
                                        <p:cTn id="111" dur="26">
                                          <p:stCondLst>
                                            <p:cond delay="1312"/>
                                          </p:stCondLst>
                                        </p:cTn>
                                        <p:tgtEl>
                                          <p:spTgt spid="3">
                                            <p:txEl>
                                              <p:pRg st="12" end="12"/>
                                            </p:txEl>
                                          </p:spTgt>
                                        </p:tgtEl>
                                      </p:cBhvr>
                                      <p:to x="100000" y="80000"/>
                                    </p:animScale>
                                    <p:animScale>
                                      <p:cBhvr>
                                        <p:cTn id="112" dur="166" decel="50000">
                                          <p:stCondLst>
                                            <p:cond delay="1338"/>
                                          </p:stCondLst>
                                        </p:cTn>
                                        <p:tgtEl>
                                          <p:spTgt spid="3">
                                            <p:txEl>
                                              <p:pRg st="12" end="12"/>
                                            </p:txEl>
                                          </p:spTgt>
                                        </p:tgtEl>
                                      </p:cBhvr>
                                      <p:to x="100000" y="100000"/>
                                    </p:animScale>
                                    <p:animScale>
                                      <p:cBhvr>
                                        <p:cTn id="113" dur="26">
                                          <p:stCondLst>
                                            <p:cond delay="1642"/>
                                          </p:stCondLst>
                                        </p:cTn>
                                        <p:tgtEl>
                                          <p:spTgt spid="3">
                                            <p:txEl>
                                              <p:pRg st="12" end="12"/>
                                            </p:txEl>
                                          </p:spTgt>
                                        </p:tgtEl>
                                      </p:cBhvr>
                                      <p:to x="100000" y="90000"/>
                                    </p:animScale>
                                    <p:animScale>
                                      <p:cBhvr>
                                        <p:cTn id="114" dur="166" decel="50000">
                                          <p:stCondLst>
                                            <p:cond delay="1668"/>
                                          </p:stCondLst>
                                        </p:cTn>
                                        <p:tgtEl>
                                          <p:spTgt spid="3">
                                            <p:txEl>
                                              <p:pRg st="12" end="12"/>
                                            </p:txEl>
                                          </p:spTgt>
                                        </p:tgtEl>
                                      </p:cBhvr>
                                      <p:to x="100000" y="100000"/>
                                    </p:animScale>
                                    <p:animScale>
                                      <p:cBhvr>
                                        <p:cTn id="115" dur="26">
                                          <p:stCondLst>
                                            <p:cond delay="1808"/>
                                          </p:stCondLst>
                                        </p:cTn>
                                        <p:tgtEl>
                                          <p:spTgt spid="3">
                                            <p:txEl>
                                              <p:pRg st="12" end="12"/>
                                            </p:txEl>
                                          </p:spTgt>
                                        </p:tgtEl>
                                      </p:cBhvr>
                                      <p:to x="100000" y="95000"/>
                                    </p:animScale>
                                    <p:animScale>
                                      <p:cBhvr>
                                        <p:cTn id="116" dur="166" decel="50000">
                                          <p:stCondLst>
                                            <p:cond delay="1834"/>
                                          </p:stCondLst>
                                        </p:cTn>
                                        <p:tgtEl>
                                          <p:spTgt spid="3">
                                            <p:txEl>
                                              <p:pRg st="12" end="1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2400" dirty="0" smtClean="0">
              <a:solidFill>
                <a:srgbClr val="66FF33"/>
              </a:solidFill>
            </a:endParaRPr>
          </a:p>
          <a:p>
            <a:pPr algn="r">
              <a:buNone/>
            </a:pPr>
            <a:r>
              <a:rPr lang="fa-IR" sz="3200" dirty="0" smtClean="0">
                <a:solidFill>
                  <a:srgbClr val="00B0F0"/>
                </a:solidFill>
              </a:rPr>
              <a:t>انواع منابع تولید از نظر اقتصادی :</a:t>
            </a:r>
          </a:p>
          <a:p>
            <a:pPr algn="r">
              <a:buNone/>
            </a:pPr>
            <a:endParaRPr lang="fa-IR" sz="2400" dirty="0" smtClean="0"/>
          </a:p>
          <a:p>
            <a:pPr algn="r">
              <a:buNone/>
            </a:pPr>
            <a:r>
              <a:rPr lang="fa-IR" sz="2400" dirty="0" smtClean="0"/>
              <a:t>1- زمین ( طبیعت ) : مواد اولیه </a:t>
            </a:r>
          </a:p>
          <a:p>
            <a:pPr algn="r">
              <a:buNone/>
            </a:pPr>
            <a:r>
              <a:rPr lang="fa-IR" sz="2400" dirty="0" smtClean="0"/>
              <a:t>2- نیروی انسانی ( نیروی کار ) : نیروی فکری و نیروی یدی </a:t>
            </a:r>
          </a:p>
          <a:p>
            <a:pPr algn="r">
              <a:buNone/>
            </a:pPr>
            <a:r>
              <a:rPr lang="fa-IR" sz="2400" dirty="0" smtClean="0"/>
              <a:t>3- سرمایه : تکنولوژی  </a:t>
            </a:r>
            <a:endParaRPr lang="en-US" sz="2400" dirty="0" smtClean="0"/>
          </a:p>
          <a:p>
            <a:pPr algn="r">
              <a:buNone/>
            </a:pPr>
            <a:endParaRPr lang="fa-IR" sz="2400" dirty="0" smtClean="0">
              <a:solidFill>
                <a:srgbClr val="66FF33"/>
              </a:solidFill>
            </a:endParaRPr>
          </a:p>
          <a:p>
            <a:pPr algn="r">
              <a:buNone/>
            </a:pPr>
            <a:r>
              <a:rPr lang="fa-IR" sz="2400" dirty="0" smtClean="0">
                <a:solidFill>
                  <a:srgbClr val="FFFF00"/>
                </a:solidFill>
              </a:rPr>
              <a:t>                                  </a:t>
            </a:r>
          </a:p>
          <a:p>
            <a:pPr algn="r">
              <a:buNone/>
            </a:pPr>
            <a:endParaRPr lang="fa-IR" sz="2400" dirty="0" smtClean="0">
              <a:solidFill>
                <a:srgbClr val="FFFF00"/>
              </a:solidFill>
            </a:endParaRPr>
          </a:p>
          <a:p>
            <a:pPr algn="r">
              <a:buNone/>
            </a:pPr>
            <a:endParaRPr lang="fa-IR" sz="2400" dirty="0" smtClean="0">
              <a:solidFill>
                <a:srgbClr val="FFFF00"/>
              </a:solidFill>
            </a:endParaRPr>
          </a:p>
          <a:p>
            <a:pPr algn="r">
              <a:buNone/>
            </a:pPr>
            <a:r>
              <a:rPr lang="fa-IR" sz="3600" dirty="0" smtClean="0">
                <a:solidFill>
                  <a:srgbClr val="FFFF00"/>
                </a:solidFill>
              </a:rPr>
              <a:t>                   </a:t>
            </a:r>
            <a:r>
              <a:rPr lang="fa-IR" sz="3600" dirty="0" smtClean="0">
                <a:solidFill>
                  <a:srgbClr val="0070C0"/>
                </a:solidFill>
              </a:rPr>
              <a:t>مهمترین عامل نیروی انسانی</a:t>
            </a:r>
          </a:p>
          <a:p>
            <a:pPr algn="r">
              <a:buNone/>
            </a:pPr>
            <a:endParaRPr lang="fa-IR" sz="2400" dirty="0" smtClean="0">
              <a:solidFill>
                <a:srgbClr val="66FF33"/>
              </a:solidFill>
            </a:endParaRPr>
          </a:p>
          <a:p>
            <a:pPr algn="r">
              <a:buNone/>
            </a:pPr>
            <a:endParaRPr lang="fa-IR" sz="2400" dirty="0" smtClean="0">
              <a:solidFill>
                <a:srgbClr val="66FF33"/>
              </a:solidFill>
            </a:endParaRPr>
          </a:p>
          <a:p>
            <a:pPr algn="r">
              <a:buNone/>
            </a:pPr>
            <a:endParaRPr lang="en-US" sz="2400" dirty="0"/>
          </a:p>
        </p:txBody>
      </p:sp>
      <p:sp>
        <p:nvSpPr>
          <p:cNvPr id="4" name="Footer Placeholder 3"/>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
        <p:nvSpPr>
          <p:cNvPr id="5" name="Frame 4"/>
          <p:cNvSpPr/>
          <p:nvPr/>
        </p:nvSpPr>
        <p:spPr>
          <a:xfrm>
            <a:off x="609600" y="4812773"/>
            <a:ext cx="6019800" cy="12954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med">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2400" dirty="0" smtClean="0">
              <a:solidFill>
                <a:srgbClr val="66FF33"/>
              </a:solidFill>
            </a:endParaRPr>
          </a:p>
          <a:p>
            <a:pPr algn="r">
              <a:buNone/>
            </a:pPr>
            <a:endParaRPr lang="fa-IR" sz="2400" dirty="0" smtClean="0">
              <a:solidFill>
                <a:srgbClr val="66FF33"/>
              </a:solidFill>
            </a:endParaRPr>
          </a:p>
          <a:p>
            <a:pPr algn="r">
              <a:buNone/>
            </a:pPr>
            <a:r>
              <a:rPr lang="fa-IR" sz="2400" dirty="0" smtClean="0">
                <a:solidFill>
                  <a:srgbClr val="00B0F0"/>
                </a:solidFill>
              </a:rPr>
              <a:t>   </a:t>
            </a:r>
            <a:r>
              <a:rPr lang="fa-IR" sz="3200" dirty="0" smtClean="0">
                <a:solidFill>
                  <a:srgbClr val="00B0F0"/>
                </a:solidFill>
              </a:rPr>
              <a:t>از نظر ماک گریگور : </a:t>
            </a:r>
            <a:r>
              <a:rPr lang="en-US" sz="3200" dirty="0" smtClean="0">
                <a:solidFill>
                  <a:srgbClr val="00B0F0"/>
                </a:solidFill>
              </a:rPr>
              <a:t>y </a:t>
            </a:r>
            <a:r>
              <a:rPr lang="fa-IR" sz="3200" dirty="0" smtClean="0">
                <a:solidFill>
                  <a:srgbClr val="00B0F0"/>
                </a:solidFill>
              </a:rPr>
              <a:t>و</a:t>
            </a:r>
            <a:r>
              <a:rPr lang="en-US" sz="3200" dirty="0" smtClean="0">
                <a:solidFill>
                  <a:srgbClr val="00B0F0"/>
                </a:solidFill>
              </a:rPr>
              <a:t>  x</a:t>
            </a:r>
            <a:r>
              <a:rPr lang="fa-IR" sz="3200" dirty="0" smtClean="0">
                <a:solidFill>
                  <a:srgbClr val="00B0F0"/>
                </a:solidFill>
              </a:rPr>
              <a:t>    نظریه  </a:t>
            </a:r>
            <a:r>
              <a:rPr lang="fa-IR" sz="2400" dirty="0" smtClean="0">
                <a:solidFill>
                  <a:srgbClr val="00B0F0"/>
                </a:solidFill>
              </a:rPr>
              <a:t> </a:t>
            </a:r>
            <a:endParaRPr lang="en-US" sz="2400" dirty="0" smtClean="0">
              <a:solidFill>
                <a:srgbClr val="00B0F0"/>
              </a:solidFill>
            </a:endParaRPr>
          </a:p>
          <a:p>
            <a:pPr algn="r">
              <a:buNone/>
            </a:pPr>
            <a:endParaRPr lang="fa-IR" sz="2400" dirty="0" smtClean="0"/>
          </a:p>
          <a:p>
            <a:pPr algn="r">
              <a:buNone/>
            </a:pPr>
            <a:endParaRPr lang="fa-IR" sz="2400" dirty="0" smtClean="0"/>
          </a:p>
          <a:p>
            <a:pPr algn="r">
              <a:buNone/>
            </a:pPr>
            <a:r>
              <a:rPr lang="en-US" dirty="0" smtClean="0">
                <a:solidFill>
                  <a:schemeClr val="accent1">
                    <a:lumMod val="75000"/>
                  </a:schemeClr>
                </a:solidFill>
              </a:rPr>
              <a:t>    </a:t>
            </a:r>
            <a:r>
              <a:rPr lang="fa-IR" dirty="0" smtClean="0">
                <a:solidFill>
                  <a:schemeClr val="accent1">
                    <a:lumMod val="75000"/>
                  </a:schemeClr>
                </a:solidFill>
              </a:rPr>
              <a:t>1 – نظریه  ایکس </a:t>
            </a:r>
            <a:r>
              <a:rPr lang="fa-IR" sz="2400" dirty="0" smtClean="0">
                <a:solidFill>
                  <a:schemeClr val="accent1">
                    <a:lumMod val="75000"/>
                  </a:schemeClr>
                </a:solidFill>
              </a:rPr>
              <a:t>:</a:t>
            </a:r>
          </a:p>
          <a:p>
            <a:pPr algn="r">
              <a:buNone/>
            </a:pPr>
            <a:r>
              <a:rPr lang="fa-IR" sz="2400" dirty="0" smtClean="0"/>
              <a:t>      </a:t>
            </a:r>
          </a:p>
          <a:p>
            <a:pPr algn="r">
              <a:buNone/>
            </a:pPr>
            <a:r>
              <a:rPr lang="fa-IR" sz="2400" dirty="0" smtClean="0"/>
              <a:t>    در نظریه ایکس مک گریگور انسان مثل ماشین است ومدیر باید از خود جدیت به خرج دهد به آنها دستور دهد آنها را به کارترغیب نماید به انها حقوق دهد- آنها را کنترل کرده و  تشویق وتوبیخ کند و به نیازهای اولیه و ثانویه بصورت نسبی توجه دارد .</a:t>
            </a:r>
          </a:p>
          <a:p>
            <a:pPr algn="r">
              <a:buNone/>
            </a:pPr>
            <a:endParaRPr lang="fa-IR" sz="2400" dirty="0" smtClean="0"/>
          </a:p>
        </p:txBody>
      </p:sp>
      <p:sp>
        <p:nvSpPr>
          <p:cNvPr id="4" name="Footer Placeholder 3"/>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438400"/>
            <a:ext cx="2752725" cy="16573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pPr algn="r"/>
            <a:r>
              <a:rPr lang="fa-IR" sz="2800" dirty="0" smtClean="0">
                <a:solidFill>
                  <a:schemeClr val="accent1">
                    <a:lumMod val="75000"/>
                  </a:schemeClr>
                </a:solidFill>
                <a:cs typeface="+mn-cs"/>
              </a:rPr>
              <a:t>ویژگیهای افرادی که با مدیریت ایکس کار می کنند :</a:t>
            </a: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2400" dirty="0" smtClean="0">
                <a:solidFill>
                  <a:schemeClr val="tx1"/>
                </a:solidFill>
                <a:cs typeface="+mn-cs"/>
              </a:rPr>
              <a:t>از کار خوششان نمی آید .</a:t>
            </a:r>
            <a:br>
              <a:rPr lang="fa-IR" sz="2400" dirty="0" smtClean="0">
                <a:solidFill>
                  <a:schemeClr val="tx1"/>
                </a:solidFill>
                <a:cs typeface="+mn-cs"/>
              </a:rPr>
            </a:br>
            <a:r>
              <a:rPr lang="fa-IR" sz="2400" dirty="0" smtClean="0">
                <a:solidFill>
                  <a:schemeClr val="tx1"/>
                </a:solidFill>
                <a:cs typeface="+mn-cs"/>
              </a:rPr>
              <a:t/>
            </a:r>
            <a:br>
              <a:rPr lang="fa-IR" sz="2400" dirty="0" smtClean="0">
                <a:solidFill>
                  <a:schemeClr val="tx1"/>
                </a:solidFill>
                <a:cs typeface="+mn-cs"/>
              </a:rPr>
            </a:br>
            <a:r>
              <a:rPr lang="fa-IR" sz="2400" dirty="0" smtClean="0">
                <a:solidFill>
                  <a:schemeClr val="tx1"/>
                </a:solidFill>
                <a:cs typeface="+mn-cs"/>
              </a:rPr>
              <a:t>افراد اغلب مسئولیت نمی پذیرند .</a:t>
            </a:r>
            <a:br>
              <a:rPr lang="fa-IR" sz="2400" dirty="0" smtClean="0">
                <a:solidFill>
                  <a:schemeClr val="tx1"/>
                </a:solidFill>
                <a:cs typeface="+mn-cs"/>
              </a:rPr>
            </a:br>
            <a:r>
              <a:rPr lang="fa-IR" sz="2400" dirty="0" smtClean="0">
                <a:solidFill>
                  <a:schemeClr val="tx1"/>
                </a:solidFill>
                <a:cs typeface="+mn-cs"/>
              </a:rPr>
              <a:t/>
            </a:r>
            <a:br>
              <a:rPr lang="fa-IR" sz="2400" dirty="0" smtClean="0">
                <a:solidFill>
                  <a:schemeClr val="tx1"/>
                </a:solidFill>
                <a:cs typeface="+mn-cs"/>
              </a:rPr>
            </a:br>
            <a:r>
              <a:rPr lang="fa-IR" sz="2400" dirty="0" smtClean="0">
                <a:solidFill>
                  <a:schemeClr val="tx1"/>
                </a:solidFill>
                <a:cs typeface="+mn-cs"/>
              </a:rPr>
              <a:t>هدفهای خود را بر هدفهای سازمان ترجیع می دهند .</a:t>
            </a:r>
            <a:br>
              <a:rPr lang="fa-IR" sz="2400" dirty="0" smtClean="0">
                <a:solidFill>
                  <a:schemeClr val="tx1"/>
                </a:solidFill>
                <a:cs typeface="+mn-cs"/>
              </a:rPr>
            </a:br>
            <a:r>
              <a:rPr lang="fa-IR" sz="2400" dirty="0" smtClean="0">
                <a:solidFill>
                  <a:schemeClr val="tx1"/>
                </a:solidFill>
                <a:cs typeface="+mn-cs"/>
              </a:rPr>
              <a:t/>
            </a:r>
            <a:br>
              <a:rPr lang="fa-IR" sz="2400" dirty="0" smtClean="0">
                <a:solidFill>
                  <a:schemeClr val="tx1"/>
                </a:solidFill>
                <a:cs typeface="+mn-cs"/>
              </a:rPr>
            </a:br>
            <a:r>
              <a:rPr lang="fa-IR" sz="2400" dirty="0" smtClean="0">
                <a:solidFill>
                  <a:schemeClr val="tx1"/>
                </a:solidFill>
                <a:cs typeface="+mn-cs"/>
              </a:rPr>
              <a:t>اغلب باهوش نیستند وعوام فریبان به آسانی آنان را فریب می دهند .</a:t>
            </a:r>
            <a:r>
              <a:rPr lang="fa-IR" sz="3200" dirty="0" smtClean="0">
                <a:solidFill>
                  <a:srgbClr val="92D050"/>
                </a:solidFill>
                <a:cs typeface="+mn-cs"/>
              </a:rPr>
              <a:t> </a:t>
            </a:r>
            <a:endParaRPr lang="en-US" sz="3200" dirty="0">
              <a:solidFill>
                <a:srgbClr val="92D050"/>
              </a:solidFill>
              <a:cs typeface="+mn-cs"/>
            </a:endParaRPr>
          </a:p>
        </p:txBody>
      </p:sp>
      <p:sp>
        <p:nvSpPr>
          <p:cNvPr id="3" name="Footer Placeholder 2"/>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endParaRPr lang="fa-IR" sz="1800" dirty="0" smtClean="0">
              <a:solidFill>
                <a:srgbClr val="66FF33"/>
              </a:solidFill>
            </a:endParaRPr>
          </a:p>
          <a:p>
            <a:pPr algn="r" rtl="1">
              <a:buNone/>
            </a:pPr>
            <a:r>
              <a:rPr lang="fa-IR" sz="1600" dirty="0" smtClean="0">
                <a:solidFill>
                  <a:srgbClr val="00B0F0"/>
                </a:solidFill>
              </a:rPr>
              <a:t>ویژگیهای افرادی که با مدیریت نظریه  </a:t>
            </a:r>
            <a:r>
              <a:rPr lang="en-US" sz="1600" dirty="0" smtClean="0">
                <a:solidFill>
                  <a:srgbClr val="00B0F0"/>
                </a:solidFill>
              </a:rPr>
              <a:t>y</a:t>
            </a:r>
            <a:r>
              <a:rPr lang="fa-IR" sz="1600" dirty="0" smtClean="0">
                <a:solidFill>
                  <a:srgbClr val="00B0F0"/>
                </a:solidFill>
              </a:rPr>
              <a:t> ماک گریگورهمکاری می کنند :</a:t>
            </a:r>
            <a:endParaRPr lang="en-US" sz="1600" dirty="0" smtClean="0">
              <a:solidFill>
                <a:srgbClr val="00B0F0"/>
              </a:solidFill>
            </a:endParaRPr>
          </a:p>
          <a:p>
            <a:pPr algn="r">
              <a:buNone/>
            </a:pPr>
            <a:endParaRPr lang="fa-IR" sz="1800" dirty="0" smtClean="0"/>
          </a:p>
          <a:p>
            <a:pPr algn="r">
              <a:buNone/>
            </a:pPr>
            <a:r>
              <a:rPr lang="fa-IR" sz="1800" dirty="0" smtClean="0"/>
              <a:t>1- افراد معمولا کار را دوست دارند وممکن است از آن لذت ببرند .</a:t>
            </a:r>
          </a:p>
          <a:p>
            <a:pPr algn="r">
              <a:buNone/>
            </a:pPr>
            <a:r>
              <a:rPr lang="fa-IR" sz="1800" dirty="0" smtClean="0"/>
              <a:t>2- دستور وکنترل وپاداش وتوبیخ  تنها وسایل ترغیب کارگران نیست  وافراد وقتی به نتیجه  کار معتقد باشند با علاقه کار می کنند .</a:t>
            </a:r>
          </a:p>
          <a:p>
            <a:pPr algn="r">
              <a:buNone/>
            </a:pPr>
            <a:r>
              <a:rPr lang="fa-IR" sz="1800" dirty="0" smtClean="0"/>
              <a:t>3- رضایت در بر آورده شدن احتیاجات مربوط به غرور شخصی وروحی موقعی حاصل میشود که در هدف سازمان سهیم باشند .</a:t>
            </a:r>
          </a:p>
          <a:p>
            <a:pPr algn="r">
              <a:buNone/>
            </a:pPr>
            <a:r>
              <a:rPr lang="fa-IR" sz="1800" dirty="0" smtClean="0"/>
              <a:t> 4- در شرایط مطلوب انسانها طالب مسئولیت هستند .</a:t>
            </a:r>
          </a:p>
          <a:p>
            <a:pPr algn="r">
              <a:buNone/>
            </a:pPr>
            <a:r>
              <a:rPr lang="fa-IR" sz="1800" dirty="0" smtClean="0"/>
              <a:t>5- ابتکار وقدرت خلاقیت از خصوصیات اکثر انسانها است . </a:t>
            </a:r>
            <a:endParaRPr lang="en-US" sz="1800" dirty="0" smtClean="0"/>
          </a:p>
          <a:p>
            <a:pPr algn="r">
              <a:buNone/>
            </a:pPr>
            <a:endParaRPr lang="fa-IR" sz="1800" dirty="0" smtClean="0">
              <a:solidFill>
                <a:srgbClr val="66FF33"/>
              </a:solidFill>
            </a:endParaRPr>
          </a:p>
          <a:p>
            <a:pPr algn="r">
              <a:buNone/>
            </a:pPr>
            <a:r>
              <a:rPr lang="fa-IR" sz="1800" dirty="0" smtClean="0">
                <a:solidFill>
                  <a:srgbClr val="00B0F0"/>
                </a:solidFill>
              </a:rPr>
              <a:t>اصل همبستگی :  </a:t>
            </a:r>
          </a:p>
          <a:p>
            <a:pPr algn="r">
              <a:buNone/>
            </a:pPr>
            <a:r>
              <a:rPr lang="fa-IR" sz="1800" dirty="0" smtClean="0"/>
              <a:t>به نظر مک گریگور آنچه مدیران صنعتی امروز می توانند انجام دهند این است که محیطی فراهم آورند که کارکنا ن ، روسا ومدیران ، باهم همکاری داشته باشند.</a:t>
            </a:r>
            <a:endParaRPr lang="en-US" sz="1800" dirty="0">
              <a:cs typeface="B Zar" pitchFamily="2" charset="-78"/>
            </a:endParaRPr>
          </a:p>
        </p:txBody>
      </p:sp>
      <p:sp>
        <p:nvSpPr>
          <p:cNvPr id="4" name="Footer Placeholder 3"/>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down)">
                                      <p:cBhvr>
                                        <p:cTn id="10" dur="500"/>
                                        <p:tgtEl>
                                          <p:spTgt spid="3">
                                            <p:txEl>
                                              <p:pRg st="3" end="3"/>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down)">
                                      <p:cBhvr>
                                        <p:cTn id="13" dur="500"/>
                                        <p:tgtEl>
                                          <p:spTgt spid="3">
                                            <p:txEl>
                                              <p:pRg st="4" end="4"/>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wipe(down)">
                                      <p:cBhvr>
                                        <p:cTn id="16" dur="500"/>
                                        <p:tgtEl>
                                          <p:spTgt spid="3">
                                            <p:txEl>
                                              <p:pRg st="5" end="5"/>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wipe(down)">
                                      <p:cBhvr>
                                        <p:cTn id="19" dur="500"/>
                                        <p:tgtEl>
                                          <p:spTgt spid="3">
                                            <p:txEl>
                                              <p:pRg st="6" end="6"/>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ipe(down)">
                                      <p:cBhvr>
                                        <p:cTn id="22" dur="500"/>
                                        <p:tgtEl>
                                          <p:spTgt spid="3">
                                            <p:txEl>
                                              <p:pRg st="7" end="7"/>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Effect transition="in" filter="wipe(down)">
                                      <p:cBhvr>
                                        <p:cTn id="25" dur="500"/>
                                        <p:tgtEl>
                                          <p:spTgt spid="3">
                                            <p:txEl>
                                              <p:pRg st="9" end="9"/>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animEffect transition="in" filter="wipe(down)">
                                      <p:cBhvr>
                                        <p:cTn id="28"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endParaRPr lang="en-US" sz="9600" b="0" dirty="0">
              <a:solidFill>
                <a:schemeClr val="accent3">
                  <a:lumMod val="75000"/>
                </a:schemeClr>
              </a:solidFill>
              <a:latin typeface="Agency FB" pitchFamily="34" charset="0"/>
              <a:cs typeface="+mn-cs"/>
            </a:endParaRPr>
          </a:p>
        </p:txBody>
      </p:sp>
      <p:sp>
        <p:nvSpPr>
          <p:cNvPr id="3" name="Footer Placeholder 2"/>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31845"/>
            <a:ext cx="9296400" cy="6902355"/>
          </a:xfrm>
          <a:prstGeom prst="rect">
            <a:avLst/>
          </a:prstGeom>
        </p:spPr>
      </p:pic>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Footer Placeholder 2"/>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672879517"/>
      </p:ext>
    </p:extLst>
  </p:cSld>
  <p:clrMapOvr>
    <a:masterClrMapping/>
  </p:clrMapOvr>
  <p:transition spd="med">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508" name="Rectangle 36"/>
          <p:cNvSpPr>
            <a:spLocks noChangeArrowheads="1"/>
          </p:cNvSpPr>
          <p:nvPr/>
        </p:nvSpPr>
        <p:spPr bwMode="auto">
          <a:xfrm>
            <a:off x="0" y="861775"/>
            <a:ext cx="9144000" cy="52014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4000" b="0" i="0" u="none" strike="noStrike" cap="none" normalizeH="0" baseline="0" dirty="0" smtClean="0">
                <a:ln>
                  <a:noFill/>
                </a:ln>
                <a:solidFill>
                  <a:schemeClr val="accent1">
                    <a:lumMod val="60000"/>
                    <a:lumOff val="40000"/>
                  </a:schemeClr>
                </a:solidFill>
                <a:effectLst/>
                <a:latin typeface="Arial" pitchFamily="34" charset="0"/>
                <a:ea typeface="Times New Roman" pitchFamily="18" charset="0"/>
                <a:cs typeface="B Badr" pitchFamily="2" charset="-78"/>
              </a:rPr>
              <a:t>دانشكده فنی</a:t>
            </a:r>
            <a:r>
              <a:rPr kumimoji="0" lang="fa-IR" sz="4000" b="0" i="0" u="none" strike="noStrike" cap="none" normalizeH="0" dirty="0" smtClean="0">
                <a:ln>
                  <a:noFill/>
                </a:ln>
                <a:solidFill>
                  <a:schemeClr val="accent1">
                    <a:lumMod val="60000"/>
                    <a:lumOff val="40000"/>
                  </a:schemeClr>
                </a:solidFill>
                <a:effectLst/>
                <a:latin typeface="Arial" pitchFamily="34" charset="0"/>
                <a:ea typeface="Times New Roman" pitchFamily="18" charset="0"/>
                <a:cs typeface="B Badr" pitchFamily="2" charset="-78"/>
              </a:rPr>
              <a:t> ولیعصر (عج)</a:t>
            </a:r>
            <a:endParaRPr kumimoji="0" lang="fa-IR" sz="4000" b="0" i="0" u="none" strike="noStrike" cap="none" normalizeH="0" baseline="0" dirty="0" smtClean="0">
              <a:ln>
                <a:noFill/>
              </a:ln>
              <a:solidFill>
                <a:schemeClr val="accent1">
                  <a:lumMod val="60000"/>
                  <a:lumOff val="40000"/>
                </a:schemeClr>
              </a:solidFill>
              <a:effectLst/>
              <a:latin typeface="Arial" pitchFamily="34" charset="0"/>
              <a:ea typeface="Times New Roman" pitchFamily="18" charset="0"/>
              <a:cs typeface="B Badr"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lang="fa-IR" sz="2400" dirty="0">
              <a:latin typeface="Arial" pitchFamily="34" charset="0"/>
              <a:ea typeface="Times New Roman" pitchFamily="18" charset="0"/>
              <a:cs typeface="B Badr"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B Badr"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a-IR" sz="4800" b="0" i="0" u="none" strike="noStrike" cap="none" normalizeH="0" baseline="0" dirty="0" smtClean="0">
                <a:ln>
                  <a:noFill/>
                </a:ln>
                <a:solidFill>
                  <a:srgbClr val="00B0F0"/>
                </a:solidFill>
                <a:effectLst/>
                <a:latin typeface="Arial" pitchFamily="34" charset="0"/>
                <a:ea typeface="Times New Roman" pitchFamily="18" charset="0"/>
              </a:rPr>
              <a:t>اصول سرپرستی</a:t>
            </a:r>
            <a:endParaRPr lang="fa-IR" sz="3600" dirty="0" smtClean="0">
              <a:solidFill>
                <a:srgbClr val="00B0F0"/>
              </a:solidFill>
              <a:latin typeface="Arial" pitchFamily="34" charset="0"/>
              <a:cs typeface="B Badr" pitchFamily="2" charset="-78"/>
            </a:endParaRPr>
          </a:p>
          <a:p>
            <a:pPr lvl="0" algn="ctr" eaLnBrk="0" fontAlgn="base" hangingPunct="0">
              <a:spcBef>
                <a:spcPct val="0"/>
              </a:spcBef>
              <a:spcAft>
                <a:spcPct val="0"/>
              </a:spcAft>
            </a:pPr>
            <a:endParaRPr kumimoji="0" lang="en-US" sz="2800" b="0" i="0" u="none" strike="noStrike" cap="none" normalizeH="0" baseline="0" dirty="0" smtClean="0">
              <a:ln>
                <a:noFill/>
              </a:ln>
              <a:solidFill>
                <a:schemeClr val="tx1"/>
              </a:solidFill>
              <a:effectLst/>
              <a:latin typeface="Arial" pitchFamily="34" charset="0"/>
              <a:ea typeface="Times New Roman" pitchFamily="18" charset="0"/>
            </a:endParaRPr>
          </a:p>
          <a:p>
            <a:pPr lvl="0" algn="ctr" eaLnBrk="0" fontAlgn="base" hangingPunct="0">
              <a:spcBef>
                <a:spcPct val="0"/>
              </a:spcBef>
              <a:spcAft>
                <a:spcPct val="0"/>
              </a:spcAft>
            </a:pPr>
            <a:endParaRPr kumimoji="0" lang="fa-IR" sz="2800" b="0" i="0" u="none" strike="noStrike" cap="none" normalizeH="0" baseline="0" dirty="0" smtClean="0">
              <a:ln>
                <a:noFill/>
              </a:ln>
              <a:solidFill>
                <a:schemeClr val="tx1"/>
              </a:solidFill>
              <a:effectLst/>
              <a:latin typeface="Arial" pitchFamily="34" charset="0"/>
              <a:ea typeface="Times New Roman" pitchFamily="18" charset="0"/>
            </a:endParaRPr>
          </a:p>
          <a:p>
            <a:pPr lvl="0" algn="ctr" rtl="1" eaLnBrk="0" fontAlgn="base" hangingPunct="0">
              <a:spcBef>
                <a:spcPct val="0"/>
              </a:spcBef>
              <a:spcAft>
                <a:spcPct val="0"/>
              </a:spcAft>
            </a:pPr>
            <a:endParaRPr kumimoji="0" lang="fa-IR" sz="2800" b="0" i="0" u="none" strike="noStrike" cap="none" normalizeH="0" baseline="0" dirty="0" smtClean="0">
              <a:ln>
                <a:noFill/>
              </a:ln>
              <a:solidFill>
                <a:schemeClr val="tx1"/>
              </a:solidFill>
              <a:effectLst/>
              <a:latin typeface="Arial" pitchFamily="34" charset="0"/>
              <a:ea typeface="Times New Roman" pitchFamily="18" charset="0"/>
            </a:endParaRPr>
          </a:p>
          <a:p>
            <a:pPr lvl="0" algn="ctr" rtl="1" eaLnBrk="0" fontAlgn="base" hangingPunct="0">
              <a:spcBef>
                <a:spcPct val="0"/>
              </a:spcBef>
              <a:spcAft>
                <a:spcPct val="0"/>
              </a:spcAft>
            </a:pPr>
            <a:r>
              <a:rPr kumimoji="0" lang="fa-IR" sz="2800" b="0" i="0" u="none" strike="noStrike" cap="none" normalizeH="0" baseline="0" dirty="0" smtClean="0">
                <a:ln>
                  <a:noFill/>
                </a:ln>
                <a:solidFill>
                  <a:srgbClr val="0070C0"/>
                </a:solidFill>
                <a:effectLst/>
                <a:latin typeface="Arial" pitchFamily="34" charset="0"/>
                <a:ea typeface="Times New Roman" pitchFamily="18" charset="0"/>
              </a:rPr>
              <a:t>تهيه وتنظيم : سارا امیرحصاری</a:t>
            </a:r>
          </a:p>
          <a:p>
            <a:pPr lvl="0" algn="ctr" rtl="1" eaLnBrk="0" fontAlgn="base" hangingPunct="0">
              <a:spcBef>
                <a:spcPct val="0"/>
              </a:spcBef>
              <a:spcAft>
                <a:spcPct val="0"/>
              </a:spcAft>
            </a:pPr>
            <a:r>
              <a:rPr lang="fa-IR" sz="2800" dirty="0" smtClean="0">
                <a:solidFill>
                  <a:srgbClr val="0070C0"/>
                </a:solidFill>
                <a:latin typeface="Arial" pitchFamily="34" charset="0"/>
                <a:ea typeface="Times New Roman" pitchFamily="18" charset="0"/>
              </a:rPr>
              <a:t>مدرس دانشگاه، مشاور بازاریابی و امور پایان نامه </a:t>
            </a:r>
            <a:endParaRPr kumimoji="0" lang="fa-IR" sz="2800" b="0" i="0" u="none" strike="noStrike" cap="none" normalizeH="0" baseline="0" dirty="0" smtClean="0">
              <a:ln>
                <a:noFill/>
              </a:ln>
              <a:solidFill>
                <a:srgbClr val="0070C0"/>
              </a:solidFill>
              <a:effectLst/>
              <a:latin typeface="Arial" pitchFamily="34" charset="0"/>
              <a:ea typeface="Times New Roman" pitchFamily="18" charset="0"/>
            </a:endParaRPr>
          </a:p>
          <a:p>
            <a:pPr lvl="0" algn="ctr" rtl="1" eaLnBrk="0" fontAlgn="base" hangingPunct="0">
              <a:spcBef>
                <a:spcPct val="0"/>
              </a:spcBef>
              <a:spcAft>
                <a:spcPct val="0"/>
              </a:spcAft>
            </a:pPr>
            <a:endParaRPr lang="fa-IR" sz="2800" dirty="0" smtClean="0">
              <a:solidFill>
                <a:srgbClr val="7030A0"/>
              </a:solidFill>
              <a:latin typeface="Arial" pitchFamily="34" charset="0"/>
              <a:ea typeface="Times New Roman" pitchFamily="18" charset="0"/>
            </a:endParaRPr>
          </a:p>
          <a:p>
            <a:pPr marL="0" marR="0" lvl="0" indent="0" algn="ctr" defTabSz="91440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B Badr" pitchFamily="2" charset="-78"/>
            </a:endParaRPr>
          </a:p>
        </p:txBody>
      </p:sp>
      <p:sp>
        <p:nvSpPr>
          <p:cNvPr id="3" name="Footer Placeholder 2"/>
          <p:cNvSpPr>
            <a:spLocks noGrp="1"/>
          </p:cNvSpPr>
          <p:nvPr>
            <p:ph type="ftr" sz="quarter" idx="11"/>
          </p:nvPr>
        </p:nvSpPr>
        <p:spPr/>
        <p:txBody>
          <a:bodyPr/>
          <a:lstStyle/>
          <a:p>
            <a:r>
              <a:rPr lang="fa-IR" dirty="0" smtClean="0"/>
              <a:t>سارا امیرحصاری، مدرس دانشگاه، مشاور بازاریابی و مشاور آماری</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971800"/>
            <a:ext cx="3276600" cy="1390650"/>
          </a:xfrm>
          <a:prstGeom prst="ellipse">
            <a:avLst/>
          </a:prstGeom>
          <a:ln>
            <a:noFill/>
          </a:ln>
          <a:effectLst>
            <a:softEdge rad="112500"/>
          </a:effectLst>
        </p:spPr>
      </p:pic>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105508">
                                            <p:txEl>
                                              <p:pRg st="0" end="0"/>
                                            </p:txEl>
                                          </p:spTgt>
                                        </p:tgtEl>
                                        <p:attrNameLst>
                                          <p:attrName>style.visibility</p:attrName>
                                        </p:attrNameLst>
                                      </p:cBhvr>
                                      <p:to>
                                        <p:strVal val="visible"/>
                                      </p:to>
                                    </p:set>
                                    <p:anim calcmode="lin" valueType="num">
                                      <p:cBhvr additive="base">
                                        <p:cTn id="7" dur="500" fill="hold"/>
                                        <p:tgtEl>
                                          <p:spTgt spid="105508">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550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6" fill="hold" nodeType="withEffect">
                                  <p:stCondLst>
                                    <p:cond delay="0"/>
                                  </p:stCondLst>
                                  <p:childTnLst>
                                    <p:set>
                                      <p:cBhvr>
                                        <p:cTn id="10" dur="1" fill="hold">
                                          <p:stCondLst>
                                            <p:cond delay="0"/>
                                          </p:stCondLst>
                                        </p:cTn>
                                        <p:tgtEl>
                                          <p:spTgt spid="105508">
                                            <p:txEl>
                                              <p:pRg st="3" end="3"/>
                                            </p:txEl>
                                          </p:spTgt>
                                        </p:tgtEl>
                                        <p:attrNameLst>
                                          <p:attrName>style.visibility</p:attrName>
                                        </p:attrNameLst>
                                      </p:cBhvr>
                                      <p:to>
                                        <p:strVal val="visible"/>
                                      </p:to>
                                    </p:set>
                                    <p:anim calcmode="lin" valueType="num">
                                      <p:cBhvr additive="base">
                                        <p:cTn id="11" dur="500" fill="hold"/>
                                        <p:tgtEl>
                                          <p:spTgt spid="105508">
                                            <p:txEl>
                                              <p:pRg st="3" end="3"/>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05508">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6" fill="hold" nodeType="withEffect">
                                  <p:stCondLst>
                                    <p:cond delay="0"/>
                                  </p:stCondLst>
                                  <p:childTnLst>
                                    <p:set>
                                      <p:cBhvr>
                                        <p:cTn id="14" dur="1" fill="hold">
                                          <p:stCondLst>
                                            <p:cond delay="0"/>
                                          </p:stCondLst>
                                        </p:cTn>
                                        <p:tgtEl>
                                          <p:spTgt spid="105508">
                                            <p:txEl>
                                              <p:pRg st="7" end="7"/>
                                            </p:txEl>
                                          </p:spTgt>
                                        </p:tgtEl>
                                        <p:attrNameLst>
                                          <p:attrName>style.visibility</p:attrName>
                                        </p:attrNameLst>
                                      </p:cBhvr>
                                      <p:to>
                                        <p:strVal val="visible"/>
                                      </p:to>
                                    </p:set>
                                    <p:anim calcmode="lin" valueType="num">
                                      <p:cBhvr additive="base">
                                        <p:cTn id="15" dur="500" fill="hold"/>
                                        <p:tgtEl>
                                          <p:spTgt spid="105508">
                                            <p:txEl>
                                              <p:pRg st="7" end="7"/>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05508">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6" fill="hold" nodeType="withEffect">
                                  <p:stCondLst>
                                    <p:cond delay="0"/>
                                  </p:stCondLst>
                                  <p:childTnLst>
                                    <p:set>
                                      <p:cBhvr>
                                        <p:cTn id="18" dur="1" fill="hold">
                                          <p:stCondLst>
                                            <p:cond delay="0"/>
                                          </p:stCondLst>
                                        </p:cTn>
                                        <p:tgtEl>
                                          <p:spTgt spid="105508">
                                            <p:txEl>
                                              <p:pRg st="8" end="8"/>
                                            </p:txEl>
                                          </p:spTgt>
                                        </p:tgtEl>
                                        <p:attrNameLst>
                                          <p:attrName>style.visibility</p:attrName>
                                        </p:attrNameLst>
                                      </p:cBhvr>
                                      <p:to>
                                        <p:strVal val="visible"/>
                                      </p:to>
                                    </p:set>
                                    <p:anim calcmode="lin" valueType="num">
                                      <p:cBhvr additive="base">
                                        <p:cTn id="19" dur="500" fill="hold"/>
                                        <p:tgtEl>
                                          <p:spTgt spid="105508">
                                            <p:txEl>
                                              <p:pRg st="8" end="8"/>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550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pPr algn="r"/>
            <a:r>
              <a:rPr lang="fa-IR" sz="3200" dirty="0" smtClean="0">
                <a:solidFill>
                  <a:srgbClr val="92D050"/>
                </a:solidFill>
                <a:latin typeface="Times New Roman" pitchFamily="18" charset="0"/>
                <a:cs typeface="Times New Roman" pitchFamily="18" charset="0"/>
              </a:rPr>
              <a:t>ا                     </a:t>
            </a:r>
            <a:br>
              <a:rPr lang="fa-IR" sz="3200" dirty="0" smtClean="0">
                <a:solidFill>
                  <a:srgbClr val="92D050"/>
                </a:solidFill>
                <a:latin typeface="Times New Roman" pitchFamily="18" charset="0"/>
                <a:cs typeface="Times New Roman" pitchFamily="18" charset="0"/>
              </a:rPr>
            </a:br>
            <a:r>
              <a:rPr lang="fa-IR" sz="3200" dirty="0" smtClean="0">
                <a:solidFill>
                  <a:srgbClr val="92D050"/>
                </a:solidFill>
                <a:latin typeface="Times New Roman" pitchFamily="18" charset="0"/>
                <a:cs typeface="Times New Roman" pitchFamily="18" charset="0"/>
              </a:rPr>
              <a:t/>
            </a:r>
            <a:br>
              <a:rPr lang="fa-IR" sz="3200" dirty="0" smtClean="0">
                <a:solidFill>
                  <a:srgbClr val="92D050"/>
                </a:solidFill>
                <a:latin typeface="Times New Roman" pitchFamily="18" charset="0"/>
                <a:cs typeface="Times New Roman" pitchFamily="18" charset="0"/>
              </a:rPr>
            </a:br>
            <a:r>
              <a:rPr lang="fa-IR" sz="3200" dirty="0" smtClean="0">
                <a:solidFill>
                  <a:schemeClr val="accent4">
                    <a:lumMod val="75000"/>
                  </a:schemeClr>
                </a:solidFill>
                <a:latin typeface="Times New Roman" pitchFamily="18" charset="0"/>
                <a:cs typeface="Times New Roman" pitchFamily="18" charset="0"/>
              </a:rPr>
              <a:t>                     انواع مکاتب مدیریت از نظرویلیام اسکات   </a:t>
            </a:r>
            <a:br>
              <a:rPr lang="fa-IR" sz="3200" dirty="0" smtClean="0">
                <a:solidFill>
                  <a:schemeClr val="accent4">
                    <a:lumMod val="75000"/>
                  </a:schemeClr>
                </a:solidFill>
                <a:latin typeface="Times New Roman" pitchFamily="18" charset="0"/>
                <a:cs typeface="Times New Roman" pitchFamily="18" charset="0"/>
              </a:rPr>
            </a:br>
            <a:r>
              <a:rPr lang="fa-IR" sz="3200" dirty="0" smtClean="0">
                <a:solidFill>
                  <a:srgbClr val="92D050"/>
                </a:solidFill>
                <a:latin typeface="Times New Roman" pitchFamily="18" charset="0"/>
                <a:cs typeface="Times New Roman" pitchFamily="18" charset="0"/>
              </a:rPr>
              <a:t/>
            </a:r>
            <a:br>
              <a:rPr lang="fa-IR" sz="3200" dirty="0" smtClean="0">
                <a:solidFill>
                  <a:srgbClr val="92D050"/>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1) مدیریت کلاسیک : تیلور         انسان    ماشین         نیازهای اولیه وثانویه</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2) مدیریت نئوکلاسیک ( روابط انسانی ) : التون مایو        انسان      ماشین         نیازهای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اولیه – ثانویه – روحی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3) مدیریت سیستم سازمانی : بولدینگ – جان بکت         سازمان          سیستم</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مدیریت سنتی : موروثی – خویشاوندی – پارتی – باندی و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IT -ICT</a:t>
            </a:r>
            <a:r>
              <a:rPr lang="fa-IR" sz="2400" dirty="0" smtClean="0">
                <a:solidFill>
                  <a:schemeClr val="tx1"/>
                </a:solidFill>
                <a:latin typeface="Times New Roman" pitchFamily="18" charset="0"/>
                <a:cs typeface="Times New Roman" pitchFamily="18" charset="0"/>
              </a:rPr>
              <a:t> - مدیریت مدرن :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endParaRPr lang="en-US" sz="3200" dirty="0">
              <a:solidFill>
                <a:srgbClr val="92D050"/>
              </a:solidFill>
              <a:latin typeface="Times New Roman" pitchFamily="18" charset="0"/>
              <a:cs typeface="Times New Roman" pitchFamily="18" charset="0"/>
            </a:endParaRPr>
          </a:p>
        </p:txBody>
      </p:sp>
      <p:sp>
        <p:nvSpPr>
          <p:cNvPr id="12" name="Footer Placeholder 11"/>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dirty="0"/>
          </a:p>
        </p:txBody>
      </p:sp>
      <p:sp>
        <p:nvSpPr>
          <p:cNvPr id="3" name="Left Arrow 2"/>
          <p:cNvSpPr/>
          <p:nvPr/>
        </p:nvSpPr>
        <p:spPr>
          <a:xfrm>
            <a:off x="2667000" y="3813780"/>
            <a:ext cx="4572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Equal 4"/>
          <p:cNvSpPr/>
          <p:nvPr/>
        </p:nvSpPr>
        <p:spPr>
          <a:xfrm>
            <a:off x="5105400" y="1447800"/>
            <a:ext cx="304800" cy="3048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Left Arrow 5"/>
          <p:cNvSpPr/>
          <p:nvPr/>
        </p:nvSpPr>
        <p:spPr>
          <a:xfrm>
            <a:off x="4059072" y="3820035"/>
            <a:ext cx="4572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a:off x="4038600" y="1447800"/>
            <a:ext cx="4572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a:off x="6019800" y="1447800"/>
            <a:ext cx="4572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Left Arrow 8"/>
          <p:cNvSpPr/>
          <p:nvPr/>
        </p:nvSpPr>
        <p:spPr>
          <a:xfrm>
            <a:off x="1752600" y="2514600"/>
            <a:ext cx="4572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Left Arrow 9"/>
          <p:cNvSpPr/>
          <p:nvPr/>
        </p:nvSpPr>
        <p:spPr>
          <a:xfrm>
            <a:off x="3733800" y="2514600"/>
            <a:ext cx="4572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Not Equal 10"/>
          <p:cNvSpPr/>
          <p:nvPr/>
        </p:nvSpPr>
        <p:spPr>
          <a:xfrm>
            <a:off x="2895600" y="2466465"/>
            <a:ext cx="304800" cy="304800"/>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lgn="r" rtl="1">
              <a:buNone/>
            </a:pPr>
            <a:endParaRPr lang="fa-IR" sz="3200" dirty="0" smtClean="0">
              <a:solidFill>
                <a:schemeClr val="accent5">
                  <a:lumMod val="75000"/>
                </a:schemeClr>
              </a:solidFill>
            </a:endParaRPr>
          </a:p>
          <a:p>
            <a:pPr algn="r" rtl="1">
              <a:buNone/>
            </a:pPr>
            <a:r>
              <a:rPr lang="fa-IR" sz="3200" dirty="0" smtClean="0">
                <a:solidFill>
                  <a:schemeClr val="accent5">
                    <a:lumMod val="75000"/>
                  </a:schemeClr>
                </a:solidFill>
              </a:rPr>
              <a:t>مكتب كلاسيك</a:t>
            </a:r>
            <a:endParaRPr lang="en-US" sz="3200" dirty="0" smtClean="0">
              <a:solidFill>
                <a:schemeClr val="accent5">
                  <a:lumMod val="75000"/>
                </a:schemeClr>
              </a:solidFill>
            </a:endParaRPr>
          </a:p>
          <a:p>
            <a:pPr algn="r" rtl="1">
              <a:buNone/>
            </a:pPr>
            <a:r>
              <a:rPr lang="fa-IR" sz="2400" dirty="0" smtClean="0"/>
              <a:t>تیلور ، مکتب کلاسیک را پایه گذاری کرد ونظریه او به این صورت بود که  </a:t>
            </a:r>
          </a:p>
          <a:p>
            <a:pPr algn="r" rtl="1">
              <a:buNone/>
            </a:pPr>
            <a:endParaRPr lang="en-US" sz="2400" dirty="0" smtClean="0"/>
          </a:p>
          <a:p>
            <a:pPr algn="r" rtl="1">
              <a:buNone/>
            </a:pPr>
            <a:endParaRPr lang="en-US" sz="2400" dirty="0" smtClean="0"/>
          </a:p>
          <a:p>
            <a:pPr algn="r" rtl="1">
              <a:buNone/>
            </a:pPr>
            <a:endParaRPr lang="en-US" sz="2400" dirty="0" smtClean="0"/>
          </a:p>
          <a:p>
            <a:pPr algn="r" rtl="1">
              <a:buNone/>
            </a:pPr>
            <a:endParaRPr lang="en-US" sz="2400" dirty="0" smtClean="0"/>
          </a:p>
          <a:p>
            <a:pPr algn="r" rtl="1">
              <a:buNone/>
            </a:pPr>
            <a:endParaRPr lang="fa-IR" sz="2400" dirty="0" smtClean="0"/>
          </a:p>
          <a:p>
            <a:pPr algn="r" rtl="1">
              <a:buNone/>
            </a:pPr>
            <a:endParaRPr lang="fa-IR" sz="2400" dirty="0" smtClean="0"/>
          </a:p>
          <a:p>
            <a:pPr algn="r" rtl="1">
              <a:buNone/>
            </a:pPr>
            <a:r>
              <a:rPr lang="fa-IR" sz="2400" dirty="0" smtClean="0"/>
              <a:t>همان طور که برای ماشین هزینه می شود تا در دراز مدت کار کند برای انسان نیز </a:t>
            </a:r>
            <a:endParaRPr lang="en-US" sz="2400" dirty="0" smtClean="0"/>
          </a:p>
          <a:p>
            <a:pPr algn="r" rtl="1">
              <a:buNone/>
            </a:pPr>
            <a:r>
              <a:rPr lang="fa-IR" sz="2400" dirty="0" smtClean="0"/>
              <a:t>هزینه کنیم تا انگیزه آن از بین نرود .  </a:t>
            </a:r>
          </a:p>
          <a:p>
            <a:pPr algn="r" rtl="1">
              <a:buNone/>
            </a:pPr>
            <a:r>
              <a:rPr lang="fa-IR" sz="2400" dirty="0" smtClean="0"/>
              <a:t>وی نیازهای اولیه وثانویه را تا حد امکان تامین کرد ولی نیازهای روحی را لازم نمی </a:t>
            </a:r>
            <a:endParaRPr lang="en-US" sz="2400" dirty="0" smtClean="0"/>
          </a:p>
          <a:p>
            <a:pPr algn="r" rtl="1">
              <a:buNone/>
            </a:pPr>
            <a:r>
              <a:rPr lang="fa-IR" sz="2400" dirty="0" smtClean="0"/>
              <a:t>دانست .</a:t>
            </a:r>
            <a:endParaRPr lang="en-US" sz="2400" dirty="0" smtClean="0"/>
          </a:p>
          <a:p>
            <a:pPr algn="r" rtl="1">
              <a:buNone/>
            </a:pPr>
            <a:endParaRPr lang="en-US" sz="2400" dirty="0" smtClean="0">
              <a:cs typeface="B Zar" pitchFamily="2" charset="-78"/>
            </a:endParaRPr>
          </a:p>
          <a:p>
            <a:endParaRPr lang="en-US" dirty="0"/>
          </a:p>
        </p:txBody>
      </p:sp>
      <p:sp>
        <p:nvSpPr>
          <p:cNvPr id="7" name="Footer Placeholder 6"/>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
        <p:nvSpPr>
          <p:cNvPr id="4" name="Flowchart: Connector 3"/>
          <p:cNvSpPr/>
          <p:nvPr/>
        </p:nvSpPr>
        <p:spPr>
          <a:xfrm>
            <a:off x="1114567" y="1219200"/>
            <a:ext cx="1905000" cy="2057400"/>
          </a:xfrm>
          <a:prstGeom prst="flowChartConnector">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fa-IR" sz="2800" dirty="0" smtClean="0">
                <a:solidFill>
                  <a:schemeClr val="bg1"/>
                </a:solidFill>
              </a:rPr>
              <a:t>ماشین</a:t>
            </a:r>
            <a:endParaRPr lang="en-US" sz="2800" dirty="0">
              <a:solidFill>
                <a:schemeClr val="bg1"/>
              </a:solidFill>
            </a:endParaRPr>
          </a:p>
        </p:txBody>
      </p:sp>
      <p:sp>
        <p:nvSpPr>
          <p:cNvPr id="5" name="Equal 4"/>
          <p:cNvSpPr/>
          <p:nvPr/>
        </p:nvSpPr>
        <p:spPr>
          <a:xfrm>
            <a:off x="3276600" y="1676400"/>
            <a:ext cx="1905000" cy="1295400"/>
          </a:xfrm>
          <a:prstGeom prst="mathEqual">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solidFill>
                <a:schemeClr val="tx1"/>
              </a:solidFill>
            </a:endParaRPr>
          </a:p>
        </p:txBody>
      </p:sp>
      <p:sp>
        <p:nvSpPr>
          <p:cNvPr id="6" name="Flowchart: Connector 5"/>
          <p:cNvSpPr/>
          <p:nvPr/>
        </p:nvSpPr>
        <p:spPr>
          <a:xfrm>
            <a:off x="5186149" y="1295400"/>
            <a:ext cx="1828800" cy="1981200"/>
          </a:xfrm>
          <a:prstGeom prst="flowChartConnector">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fa-IR" sz="4400" dirty="0" smtClean="0">
                <a:solidFill>
                  <a:schemeClr val="bg1"/>
                </a:solidFill>
                <a:cs typeface="B Zar" pitchFamily="2" charset="-78"/>
              </a:rPr>
              <a:t>انسان</a:t>
            </a:r>
            <a:endParaRPr lang="en-US" sz="4400" dirty="0">
              <a:solidFill>
                <a:schemeClr val="bg1"/>
              </a:solidFill>
              <a:cs typeface="B Zar" pitchFamily="2" charset="-78"/>
            </a:endParaRPr>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2000"/>
                                        <p:tgtEl>
                                          <p:spTgt spid="3">
                                            <p:txEl>
                                              <p:pRg st="2" end="2"/>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Effect transition="in" filter="circle(in)">
                                      <p:cBhvr>
                                        <p:cTn id="13" dur="2000"/>
                                        <p:tgtEl>
                                          <p:spTgt spid="3">
                                            <p:txEl>
                                              <p:pRg st="9" end="9"/>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10" end="10"/>
                                            </p:txEl>
                                          </p:spTgt>
                                        </p:tgtEl>
                                        <p:attrNameLst>
                                          <p:attrName>style.visibility</p:attrName>
                                        </p:attrNameLst>
                                      </p:cBhvr>
                                      <p:to>
                                        <p:strVal val="visible"/>
                                      </p:to>
                                    </p:set>
                                    <p:animEffect transition="in" filter="circle(in)">
                                      <p:cBhvr>
                                        <p:cTn id="16" dur="2000"/>
                                        <p:tgtEl>
                                          <p:spTgt spid="3">
                                            <p:txEl>
                                              <p:pRg st="10" end="10"/>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animEffect transition="in" filter="circle(in)">
                                      <p:cBhvr>
                                        <p:cTn id="19" dur="2000"/>
                                        <p:tgtEl>
                                          <p:spTgt spid="3">
                                            <p:txEl>
                                              <p:pRg st="11" end="11"/>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3">
                                            <p:txEl>
                                              <p:pRg st="12" end="12"/>
                                            </p:txEl>
                                          </p:spTgt>
                                        </p:tgtEl>
                                        <p:attrNameLst>
                                          <p:attrName>style.visibility</p:attrName>
                                        </p:attrNameLst>
                                      </p:cBhvr>
                                      <p:to>
                                        <p:strVal val="visible"/>
                                      </p:to>
                                    </p:set>
                                    <p:animEffect transition="in" filter="circle(in)">
                                      <p:cBhvr>
                                        <p:cTn id="22"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r>
              <a:rPr lang="fa-IR" sz="3200" dirty="0" smtClean="0">
                <a:solidFill>
                  <a:srgbClr val="FFC000"/>
                </a:solidFill>
              </a:rPr>
              <a:t>                  نظریه مازلو در مورد نیازهای انسان </a:t>
            </a:r>
            <a:endParaRPr lang="fa-IR" sz="3200" dirty="0">
              <a:solidFill>
                <a:srgbClr val="FFC000"/>
              </a:solidFill>
            </a:endParaRPr>
          </a:p>
          <a:p>
            <a:pPr algn="r" rtl="1">
              <a:buNone/>
            </a:pPr>
            <a:endParaRPr lang="fa-IR" sz="3000" dirty="0" smtClean="0"/>
          </a:p>
          <a:p>
            <a:pPr algn="r" rtl="1">
              <a:buNone/>
            </a:pPr>
            <a:r>
              <a:rPr lang="fa-IR" sz="2400" dirty="0" smtClean="0"/>
              <a:t>    مازلو می گوید نیازهای انسان 5طبقه دارد  که اگر انسان درهر طبقه بصورت نسبي ارضاع  شود به فکرنياز طبقه بعدی مي افتد. كه  دو طبقه آن مادی وسه طبقه بعدی معنوی هستند .</a:t>
            </a:r>
            <a:endParaRPr lang="en-US" sz="2400" dirty="0" smtClean="0"/>
          </a:p>
          <a:p>
            <a:pPr algn="r" rtl="1">
              <a:buNone/>
            </a:pPr>
            <a:endParaRPr lang="fa-IR" sz="3200" dirty="0" smtClean="0">
              <a:solidFill>
                <a:srgbClr val="66FF33"/>
              </a:solidFill>
            </a:endParaRPr>
          </a:p>
          <a:p>
            <a:pPr algn="r" rtl="1">
              <a:buNone/>
            </a:pPr>
            <a:r>
              <a:rPr lang="fa-IR" sz="3200" dirty="0" smtClean="0">
                <a:solidFill>
                  <a:schemeClr val="accent4">
                    <a:lumMod val="60000"/>
                    <a:lumOff val="40000"/>
                  </a:schemeClr>
                </a:solidFill>
              </a:rPr>
              <a:t>نیازهای كلي انسان از نظر مازلو :</a:t>
            </a:r>
            <a:endParaRPr lang="en-US" sz="3200" dirty="0" smtClean="0">
              <a:solidFill>
                <a:schemeClr val="accent4">
                  <a:lumMod val="60000"/>
                  <a:lumOff val="40000"/>
                </a:schemeClr>
              </a:solidFill>
            </a:endParaRPr>
          </a:p>
          <a:p>
            <a:pPr algn="r" rtl="1">
              <a:buNone/>
            </a:pPr>
            <a:endParaRPr lang="fa-IR" sz="3000" dirty="0" smtClean="0"/>
          </a:p>
          <a:p>
            <a:pPr algn="r" rtl="1">
              <a:buNone/>
            </a:pPr>
            <a:r>
              <a:rPr lang="fa-IR" sz="2400" dirty="0" smtClean="0"/>
              <a:t>می توان 5دسته رابصورت خلاصه  به سه دسته تقسیم نمود :</a:t>
            </a:r>
            <a:endParaRPr lang="en-US" sz="2400" dirty="0" smtClean="0"/>
          </a:p>
          <a:p>
            <a:pPr algn="r" rtl="1">
              <a:buNone/>
            </a:pPr>
            <a:r>
              <a:rPr lang="fa-IR" sz="2400" dirty="0" smtClean="0"/>
              <a:t>اولیه :  خوراک ، پوشاک ، مسکن  </a:t>
            </a:r>
            <a:endParaRPr lang="en-US" sz="2400" dirty="0" smtClean="0"/>
          </a:p>
          <a:p>
            <a:pPr algn="r" rtl="1">
              <a:buNone/>
            </a:pPr>
            <a:r>
              <a:rPr lang="fa-IR" sz="2400" dirty="0" smtClean="0"/>
              <a:t>ثانویه : بهداشت ، آموزش ، امنیت ، وسایل رفاهی ، تفریح  </a:t>
            </a:r>
            <a:endParaRPr lang="en-US" sz="2400" dirty="0" smtClean="0"/>
          </a:p>
          <a:p>
            <a:pPr algn="r" rtl="1">
              <a:buNone/>
            </a:pPr>
            <a:r>
              <a:rPr lang="fa-IR" sz="2400" dirty="0" smtClean="0"/>
              <a:t>روحی : مقام ، شخصیت ، محبت ، دوستی ، ارتباط</a:t>
            </a:r>
            <a:endParaRPr lang="en-US" sz="2400" dirty="0" smtClean="0"/>
          </a:p>
          <a:p>
            <a:pPr algn="r" rtl="1">
              <a:buNone/>
            </a:pPr>
            <a:endParaRPr lang="en-US" sz="2200" dirty="0">
              <a:cs typeface="B Zar" pitchFamily="2" charset="-78"/>
            </a:endParaRPr>
          </a:p>
        </p:txBody>
      </p:sp>
      <p:sp>
        <p:nvSpPr>
          <p:cNvPr id="4" name="Footer Placeholder 3"/>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anim calcmode="lin" valueType="num">
                                      <p:cBhvr>
                                        <p:cTn id="10" dur="500" fill="hold"/>
                                        <p:tgtEl>
                                          <p:spTgt spid="3">
                                            <p:txEl>
                                              <p:pRg st="0" end="0"/>
                                            </p:txEl>
                                          </p:spTgt>
                                        </p:tgtEl>
                                        <p:attrNameLst>
                                          <p:attrName>ppt_x</p:attrName>
                                        </p:attrNameLst>
                                      </p:cBhvr>
                                      <p:tavLst>
                                        <p:tav tm="0">
                                          <p:val>
                                            <p:fltVal val="0.5"/>
                                          </p:val>
                                        </p:tav>
                                        <p:tav tm="100000">
                                          <p:val>
                                            <p:strVal val="#ppt_x"/>
                                          </p:val>
                                        </p:tav>
                                      </p:tavLst>
                                    </p:anim>
                                    <p:anim calcmode="lin" valueType="num">
                                      <p:cBhvr>
                                        <p:cTn id="11" dur="500" fill="hold"/>
                                        <p:tgtEl>
                                          <p:spTgt spid="3">
                                            <p:txEl>
                                              <p:pRg st="0" end="0"/>
                                            </p:txEl>
                                          </p:spTgt>
                                        </p:tgtEl>
                                        <p:attrNameLst>
                                          <p:attrName>ppt_y</p:attrName>
                                        </p:attrNameLst>
                                      </p:cBhvr>
                                      <p:tavLst>
                                        <p:tav tm="0">
                                          <p:val>
                                            <p:fltVal val="0.5"/>
                                          </p:val>
                                        </p:tav>
                                        <p:tav tm="100000">
                                          <p:val>
                                            <p:strVal val="#ppt_y"/>
                                          </p:val>
                                        </p:tav>
                                      </p:tavLst>
                                    </p:anim>
                                  </p:childTnLst>
                                </p:cTn>
                              </p:par>
                              <p:par>
                                <p:cTn id="12" presetID="53" presetClass="entr" presetSubtype="528" fill="hold"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anim calcmode="lin" valueType="num">
                                      <p:cBhvr>
                                        <p:cTn id="17" dur="500" fill="hold"/>
                                        <p:tgtEl>
                                          <p:spTgt spid="3">
                                            <p:txEl>
                                              <p:pRg st="2" end="2"/>
                                            </p:txEl>
                                          </p:spTgt>
                                        </p:tgtEl>
                                        <p:attrNameLst>
                                          <p:attrName>ppt_x</p:attrName>
                                        </p:attrNameLst>
                                      </p:cBhvr>
                                      <p:tavLst>
                                        <p:tav tm="0">
                                          <p:val>
                                            <p:fltVal val="0.5"/>
                                          </p:val>
                                        </p:tav>
                                        <p:tav tm="100000">
                                          <p:val>
                                            <p:strVal val="#ppt_x"/>
                                          </p:val>
                                        </p:tav>
                                      </p:tavLst>
                                    </p:anim>
                                    <p:anim calcmode="lin" valueType="num">
                                      <p:cBhvr>
                                        <p:cTn id="18" dur="500" fill="hold"/>
                                        <p:tgtEl>
                                          <p:spTgt spid="3">
                                            <p:txEl>
                                              <p:pRg st="2" end="2"/>
                                            </p:txEl>
                                          </p:spTgt>
                                        </p:tgtEl>
                                        <p:attrNameLst>
                                          <p:attrName>ppt_y</p:attrName>
                                        </p:attrNameLst>
                                      </p:cBhvr>
                                      <p:tavLst>
                                        <p:tav tm="0">
                                          <p:val>
                                            <p:fltVal val="0.5"/>
                                          </p:val>
                                        </p:tav>
                                        <p:tav tm="100000">
                                          <p:val>
                                            <p:strVal val="#ppt_y"/>
                                          </p:val>
                                        </p:tav>
                                      </p:tavLst>
                                    </p:anim>
                                  </p:childTnLst>
                                </p:cTn>
                              </p:par>
                              <p:par>
                                <p:cTn id="19" presetID="53" presetClass="entr" presetSubtype="528"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anim calcmode="lin" valueType="num">
                                      <p:cBhvr>
                                        <p:cTn id="24" dur="500" fill="hold"/>
                                        <p:tgtEl>
                                          <p:spTgt spid="3">
                                            <p:txEl>
                                              <p:pRg st="4" end="4"/>
                                            </p:txEl>
                                          </p:spTgt>
                                        </p:tgtEl>
                                        <p:attrNameLst>
                                          <p:attrName>ppt_x</p:attrName>
                                        </p:attrNameLst>
                                      </p:cBhvr>
                                      <p:tavLst>
                                        <p:tav tm="0">
                                          <p:val>
                                            <p:fltVal val="0.5"/>
                                          </p:val>
                                        </p:tav>
                                        <p:tav tm="100000">
                                          <p:val>
                                            <p:strVal val="#ppt_x"/>
                                          </p:val>
                                        </p:tav>
                                      </p:tavLst>
                                    </p:anim>
                                    <p:anim calcmode="lin" valueType="num">
                                      <p:cBhvr>
                                        <p:cTn id="25" dur="500" fill="hold"/>
                                        <p:tgtEl>
                                          <p:spTgt spid="3">
                                            <p:txEl>
                                              <p:pRg st="4" end="4"/>
                                            </p:txEl>
                                          </p:spTgt>
                                        </p:tgtEl>
                                        <p:attrNameLst>
                                          <p:attrName>ppt_y</p:attrName>
                                        </p:attrNameLst>
                                      </p:cBhvr>
                                      <p:tavLst>
                                        <p:tav tm="0">
                                          <p:val>
                                            <p:fltVal val="0.5"/>
                                          </p:val>
                                        </p:tav>
                                        <p:tav tm="100000">
                                          <p:val>
                                            <p:strVal val="#ppt_y"/>
                                          </p:val>
                                        </p:tav>
                                      </p:tavLst>
                                    </p:anim>
                                  </p:childTnLst>
                                </p:cTn>
                              </p:par>
                              <p:par>
                                <p:cTn id="26" presetID="53" presetClass="entr" presetSubtype="528"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p:cTn id="2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3">
                                            <p:txEl>
                                              <p:pRg st="6" end="6"/>
                                            </p:txEl>
                                          </p:spTgt>
                                        </p:tgtEl>
                                      </p:cBhvr>
                                    </p:animEffect>
                                    <p:anim calcmode="lin" valueType="num">
                                      <p:cBhvr>
                                        <p:cTn id="31" dur="500" fill="hold"/>
                                        <p:tgtEl>
                                          <p:spTgt spid="3">
                                            <p:txEl>
                                              <p:pRg st="6" end="6"/>
                                            </p:txEl>
                                          </p:spTgt>
                                        </p:tgtEl>
                                        <p:attrNameLst>
                                          <p:attrName>ppt_x</p:attrName>
                                        </p:attrNameLst>
                                      </p:cBhvr>
                                      <p:tavLst>
                                        <p:tav tm="0">
                                          <p:val>
                                            <p:fltVal val="0.5"/>
                                          </p:val>
                                        </p:tav>
                                        <p:tav tm="100000">
                                          <p:val>
                                            <p:strVal val="#ppt_x"/>
                                          </p:val>
                                        </p:tav>
                                      </p:tavLst>
                                    </p:anim>
                                    <p:anim calcmode="lin" valueType="num">
                                      <p:cBhvr>
                                        <p:cTn id="32" dur="500" fill="hold"/>
                                        <p:tgtEl>
                                          <p:spTgt spid="3">
                                            <p:txEl>
                                              <p:pRg st="6" end="6"/>
                                            </p:txEl>
                                          </p:spTgt>
                                        </p:tgtEl>
                                        <p:attrNameLst>
                                          <p:attrName>ppt_y</p:attrName>
                                        </p:attrNameLst>
                                      </p:cBhvr>
                                      <p:tavLst>
                                        <p:tav tm="0">
                                          <p:val>
                                            <p:fltVal val="0.5"/>
                                          </p:val>
                                        </p:tav>
                                        <p:tav tm="100000">
                                          <p:val>
                                            <p:strVal val="#ppt_y"/>
                                          </p:val>
                                        </p:tav>
                                      </p:tavLst>
                                    </p:anim>
                                  </p:childTnLst>
                                </p:cTn>
                              </p:par>
                              <p:par>
                                <p:cTn id="33" presetID="53" presetClass="entr" presetSubtype="528"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p:cTn id="35"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37" dur="500"/>
                                        <p:tgtEl>
                                          <p:spTgt spid="3">
                                            <p:txEl>
                                              <p:pRg st="7" end="7"/>
                                            </p:txEl>
                                          </p:spTgt>
                                        </p:tgtEl>
                                      </p:cBhvr>
                                    </p:animEffect>
                                    <p:anim calcmode="lin" valueType="num">
                                      <p:cBhvr>
                                        <p:cTn id="38" dur="500" fill="hold"/>
                                        <p:tgtEl>
                                          <p:spTgt spid="3">
                                            <p:txEl>
                                              <p:pRg st="7" end="7"/>
                                            </p:txEl>
                                          </p:spTgt>
                                        </p:tgtEl>
                                        <p:attrNameLst>
                                          <p:attrName>ppt_x</p:attrName>
                                        </p:attrNameLst>
                                      </p:cBhvr>
                                      <p:tavLst>
                                        <p:tav tm="0">
                                          <p:val>
                                            <p:fltVal val="0.5"/>
                                          </p:val>
                                        </p:tav>
                                        <p:tav tm="100000">
                                          <p:val>
                                            <p:strVal val="#ppt_x"/>
                                          </p:val>
                                        </p:tav>
                                      </p:tavLst>
                                    </p:anim>
                                    <p:anim calcmode="lin" valueType="num">
                                      <p:cBhvr>
                                        <p:cTn id="39" dur="500" fill="hold"/>
                                        <p:tgtEl>
                                          <p:spTgt spid="3">
                                            <p:txEl>
                                              <p:pRg st="7" end="7"/>
                                            </p:txEl>
                                          </p:spTgt>
                                        </p:tgtEl>
                                        <p:attrNameLst>
                                          <p:attrName>ppt_y</p:attrName>
                                        </p:attrNameLst>
                                      </p:cBhvr>
                                      <p:tavLst>
                                        <p:tav tm="0">
                                          <p:val>
                                            <p:fltVal val="0.5"/>
                                          </p:val>
                                        </p:tav>
                                        <p:tav tm="100000">
                                          <p:val>
                                            <p:strVal val="#ppt_y"/>
                                          </p:val>
                                        </p:tav>
                                      </p:tavLst>
                                    </p:anim>
                                  </p:childTnLst>
                                </p:cTn>
                              </p:par>
                              <p:par>
                                <p:cTn id="40" presetID="53" presetClass="entr" presetSubtype="528" fill="hold" nodeType="with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p:cTn id="42"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44" dur="500"/>
                                        <p:tgtEl>
                                          <p:spTgt spid="3">
                                            <p:txEl>
                                              <p:pRg st="8" end="8"/>
                                            </p:txEl>
                                          </p:spTgt>
                                        </p:tgtEl>
                                      </p:cBhvr>
                                    </p:animEffect>
                                    <p:anim calcmode="lin" valueType="num">
                                      <p:cBhvr>
                                        <p:cTn id="45" dur="500" fill="hold"/>
                                        <p:tgtEl>
                                          <p:spTgt spid="3">
                                            <p:txEl>
                                              <p:pRg st="8" end="8"/>
                                            </p:txEl>
                                          </p:spTgt>
                                        </p:tgtEl>
                                        <p:attrNameLst>
                                          <p:attrName>ppt_x</p:attrName>
                                        </p:attrNameLst>
                                      </p:cBhvr>
                                      <p:tavLst>
                                        <p:tav tm="0">
                                          <p:val>
                                            <p:fltVal val="0.5"/>
                                          </p:val>
                                        </p:tav>
                                        <p:tav tm="100000">
                                          <p:val>
                                            <p:strVal val="#ppt_x"/>
                                          </p:val>
                                        </p:tav>
                                      </p:tavLst>
                                    </p:anim>
                                    <p:anim calcmode="lin" valueType="num">
                                      <p:cBhvr>
                                        <p:cTn id="46" dur="500" fill="hold"/>
                                        <p:tgtEl>
                                          <p:spTgt spid="3">
                                            <p:txEl>
                                              <p:pRg st="8" end="8"/>
                                            </p:txEl>
                                          </p:spTgt>
                                        </p:tgtEl>
                                        <p:attrNameLst>
                                          <p:attrName>ppt_y</p:attrName>
                                        </p:attrNameLst>
                                      </p:cBhvr>
                                      <p:tavLst>
                                        <p:tav tm="0">
                                          <p:val>
                                            <p:fltVal val="0.5"/>
                                          </p:val>
                                        </p:tav>
                                        <p:tav tm="100000">
                                          <p:val>
                                            <p:strVal val="#ppt_y"/>
                                          </p:val>
                                        </p:tav>
                                      </p:tavLst>
                                    </p:anim>
                                  </p:childTnLst>
                                </p:cTn>
                              </p:par>
                              <p:par>
                                <p:cTn id="47" presetID="53" presetClass="entr" presetSubtype="528" fill="hold"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p:cTn id="49"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51" dur="500"/>
                                        <p:tgtEl>
                                          <p:spTgt spid="3">
                                            <p:txEl>
                                              <p:pRg st="9" end="9"/>
                                            </p:txEl>
                                          </p:spTgt>
                                        </p:tgtEl>
                                      </p:cBhvr>
                                    </p:animEffect>
                                    <p:anim calcmode="lin" valueType="num">
                                      <p:cBhvr>
                                        <p:cTn id="52" dur="500" fill="hold"/>
                                        <p:tgtEl>
                                          <p:spTgt spid="3">
                                            <p:txEl>
                                              <p:pRg st="9" end="9"/>
                                            </p:txEl>
                                          </p:spTgt>
                                        </p:tgtEl>
                                        <p:attrNameLst>
                                          <p:attrName>ppt_x</p:attrName>
                                        </p:attrNameLst>
                                      </p:cBhvr>
                                      <p:tavLst>
                                        <p:tav tm="0">
                                          <p:val>
                                            <p:fltVal val="0.5"/>
                                          </p:val>
                                        </p:tav>
                                        <p:tav tm="100000">
                                          <p:val>
                                            <p:strVal val="#ppt_x"/>
                                          </p:val>
                                        </p:tav>
                                      </p:tavLst>
                                    </p:anim>
                                    <p:anim calcmode="lin" valueType="num">
                                      <p:cBhvr>
                                        <p:cTn id="53" dur="500" fill="hold"/>
                                        <p:tgtEl>
                                          <p:spTgt spid="3">
                                            <p:txEl>
                                              <p:pRg st="9" end="9"/>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lgn="r" rtl="1">
              <a:buNone/>
            </a:pPr>
            <a:endParaRPr lang="fa-IR" sz="3200" dirty="0" smtClean="0">
              <a:solidFill>
                <a:srgbClr val="66FF33"/>
              </a:solidFill>
            </a:endParaRPr>
          </a:p>
          <a:p>
            <a:pPr algn="r" rtl="1">
              <a:buNone/>
            </a:pPr>
            <a:endParaRPr lang="fa-IR" sz="3200" dirty="0" smtClean="0">
              <a:solidFill>
                <a:srgbClr val="66FF33"/>
              </a:solidFill>
            </a:endParaRPr>
          </a:p>
          <a:p>
            <a:pPr algn="just" rtl="1">
              <a:buNone/>
            </a:pPr>
            <a:r>
              <a:rPr lang="fa-IR" sz="3200" dirty="0" smtClean="0">
                <a:solidFill>
                  <a:srgbClr val="66FF33"/>
                </a:solidFill>
              </a:rPr>
              <a:t>                                 </a:t>
            </a:r>
            <a:r>
              <a:rPr lang="fa-IR" sz="3200" dirty="0" smtClean="0">
                <a:solidFill>
                  <a:schemeClr val="accent6">
                    <a:lumMod val="75000"/>
                  </a:schemeClr>
                </a:solidFill>
              </a:rPr>
              <a:t>مکتب نئو کلاسیک</a:t>
            </a:r>
          </a:p>
          <a:p>
            <a:pPr algn="just" rtl="1">
              <a:buNone/>
            </a:pPr>
            <a:r>
              <a:rPr lang="fa-IR" sz="3200" dirty="0" smtClean="0">
                <a:solidFill>
                  <a:schemeClr val="accent6">
                    <a:lumMod val="75000"/>
                  </a:schemeClr>
                </a:solidFill>
              </a:rPr>
              <a:t>                               مدیریت روابط انسانی</a:t>
            </a:r>
          </a:p>
          <a:p>
            <a:pPr algn="r" rtl="1">
              <a:buNone/>
            </a:pPr>
            <a:endParaRPr lang="fa-IR" sz="2400" dirty="0" smtClean="0"/>
          </a:p>
          <a:p>
            <a:pPr algn="r" rtl="1">
              <a:buNone/>
            </a:pPr>
            <a:r>
              <a:rPr lang="fa-IR" sz="2400" dirty="0" smtClean="0"/>
              <a:t>دو یا سه دهه بعد از مکتب کلاسیک - دانشمندانی به نام های مایو وماک گریگورمکتب </a:t>
            </a:r>
          </a:p>
          <a:p>
            <a:pPr algn="r" rtl="1">
              <a:buNone/>
            </a:pPr>
            <a:endParaRPr lang="fa-IR" sz="2400" dirty="0" smtClean="0"/>
          </a:p>
          <a:p>
            <a:pPr algn="r" rtl="1">
              <a:buNone/>
            </a:pPr>
            <a:r>
              <a:rPr lang="fa-IR" sz="2400" dirty="0" smtClean="0"/>
              <a:t>کلاسیک  را مورد بررسی قرار دادند مایو دریافت که  علاوه بر نیازهای اولیه و ثانویه</a:t>
            </a:r>
          </a:p>
          <a:p>
            <a:pPr algn="r" rtl="1">
              <a:buNone/>
            </a:pPr>
            <a:endParaRPr lang="fa-IR" sz="2400" dirty="0" smtClean="0"/>
          </a:p>
          <a:p>
            <a:pPr algn="r" rtl="1">
              <a:buNone/>
            </a:pPr>
            <a:r>
              <a:rPr lang="fa-IR" sz="2400" dirty="0" smtClean="0"/>
              <a:t>باید به نیازهای روحی افراد نیز اهمیت داد ه شود .وی به این نتیجه رسید که انسان ماشین </a:t>
            </a:r>
          </a:p>
          <a:p>
            <a:pPr algn="r" rtl="1">
              <a:buNone/>
            </a:pPr>
            <a:endParaRPr lang="fa-IR" sz="2400" dirty="0" smtClean="0"/>
          </a:p>
          <a:p>
            <a:pPr algn="r" rtl="1">
              <a:buNone/>
            </a:pPr>
            <a:r>
              <a:rPr lang="fa-IR" sz="2400" dirty="0" smtClean="0"/>
              <a:t>نیست. بلکه دارای روح و تفکر بوده .</a:t>
            </a:r>
            <a:endParaRPr lang="en-US" sz="2400" dirty="0" smtClean="0"/>
          </a:p>
          <a:p>
            <a:pPr algn="r" rtl="1">
              <a:buNone/>
            </a:pPr>
            <a:r>
              <a:rPr lang="fa-IR" dirty="0" smtClean="0"/>
              <a:t>        </a:t>
            </a:r>
          </a:p>
        </p:txBody>
      </p:sp>
      <p:sp>
        <p:nvSpPr>
          <p:cNvPr id="4" name="Footer Placeholder 3"/>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58414" y="228600"/>
            <a:ext cx="2857500" cy="1600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heel(2)">
                                      <p:cBhvr>
                                        <p:cTn id="7" dur="2000"/>
                                        <p:tgtEl>
                                          <p:spTgt spid="3">
                                            <p:txEl>
                                              <p:pRg st="2" end="2"/>
                                            </p:txEl>
                                          </p:spTgt>
                                        </p:tgtEl>
                                      </p:cBhvr>
                                    </p:animEffect>
                                  </p:childTnLst>
                                </p:cTn>
                              </p:par>
                              <p:par>
                                <p:cTn id="8" presetID="21" presetClass="entr" presetSubtype="2"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heel(2)">
                                      <p:cBhvr>
                                        <p:cTn id="10" dur="2000"/>
                                        <p:tgtEl>
                                          <p:spTgt spid="3">
                                            <p:txEl>
                                              <p:pRg st="3" end="3"/>
                                            </p:txEl>
                                          </p:spTgt>
                                        </p:tgtEl>
                                      </p:cBhvr>
                                    </p:animEffect>
                                  </p:childTnLst>
                                </p:cTn>
                              </p:par>
                              <p:par>
                                <p:cTn id="11" presetID="21" presetClass="entr" presetSubtype="2"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wheel(2)">
                                      <p:cBhvr>
                                        <p:cTn id="13" dur="2000"/>
                                        <p:tgtEl>
                                          <p:spTgt spid="3">
                                            <p:txEl>
                                              <p:pRg st="5" end="5"/>
                                            </p:txEl>
                                          </p:spTgt>
                                        </p:tgtEl>
                                      </p:cBhvr>
                                    </p:animEffect>
                                  </p:childTnLst>
                                </p:cTn>
                              </p:par>
                              <p:par>
                                <p:cTn id="14" presetID="21" presetClass="entr" presetSubtype="2"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wheel(2)">
                                      <p:cBhvr>
                                        <p:cTn id="16" dur="2000"/>
                                        <p:tgtEl>
                                          <p:spTgt spid="3">
                                            <p:txEl>
                                              <p:pRg st="7" end="7"/>
                                            </p:txEl>
                                          </p:spTgt>
                                        </p:tgtEl>
                                      </p:cBhvr>
                                    </p:animEffect>
                                  </p:childTnLst>
                                </p:cTn>
                              </p:par>
                              <p:par>
                                <p:cTn id="17" presetID="21" presetClass="entr" presetSubtype="2"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Effect transition="in" filter="wheel(2)">
                                      <p:cBhvr>
                                        <p:cTn id="19" dur="2000"/>
                                        <p:tgtEl>
                                          <p:spTgt spid="3">
                                            <p:txEl>
                                              <p:pRg st="9" end="9"/>
                                            </p:txEl>
                                          </p:spTgt>
                                        </p:tgtEl>
                                      </p:cBhvr>
                                    </p:animEffect>
                                  </p:childTnLst>
                                </p:cTn>
                              </p:par>
                              <p:par>
                                <p:cTn id="20" presetID="21" presetClass="entr" presetSubtype="2" fill="hold" nodeType="withEffect">
                                  <p:stCondLst>
                                    <p:cond delay="0"/>
                                  </p:stCondLst>
                                  <p:childTnLst>
                                    <p:set>
                                      <p:cBhvr>
                                        <p:cTn id="21" dur="1" fill="hold">
                                          <p:stCondLst>
                                            <p:cond delay="0"/>
                                          </p:stCondLst>
                                        </p:cTn>
                                        <p:tgtEl>
                                          <p:spTgt spid="3">
                                            <p:txEl>
                                              <p:pRg st="11" end="11"/>
                                            </p:txEl>
                                          </p:spTgt>
                                        </p:tgtEl>
                                        <p:attrNameLst>
                                          <p:attrName>style.visibility</p:attrName>
                                        </p:attrNameLst>
                                      </p:cBhvr>
                                      <p:to>
                                        <p:strVal val="visible"/>
                                      </p:to>
                                    </p:set>
                                    <p:animEffect transition="in" filter="wheel(2)">
                                      <p:cBhvr>
                                        <p:cTn id="22" dur="2000"/>
                                        <p:tgtEl>
                                          <p:spTgt spid="3">
                                            <p:txEl>
                                              <p:pRg st="11" end="11"/>
                                            </p:txEl>
                                          </p:spTgt>
                                        </p:tgtEl>
                                      </p:cBhvr>
                                    </p:animEffect>
                                  </p:childTnLst>
                                </p:cTn>
                              </p:par>
                              <p:par>
                                <p:cTn id="23" presetID="21" presetClass="entr" presetSubtype="2"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animEffect transition="in" filter="wheel(2)">
                                      <p:cBhvr>
                                        <p:cTn id="25"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lgn="r" rtl="1">
              <a:buNone/>
            </a:pPr>
            <a:r>
              <a:rPr lang="fa-IR" sz="3200" dirty="0" smtClean="0">
                <a:solidFill>
                  <a:srgbClr val="66FF33"/>
                </a:solidFill>
              </a:rPr>
              <a:t>                        </a:t>
            </a:r>
            <a:r>
              <a:rPr lang="fa-IR" sz="3200" dirty="0" smtClean="0">
                <a:solidFill>
                  <a:schemeClr val="accent5">
                    <a:lumMod val="60000"/>
                    <a:lumOff val="40000"/>
                  </a:schemeClr>
                </a:solidFill>
              </a:rPr>
              <a:t>سیستم مدیریت سازمانی :</a:t>
            </a:r>
            <a:endParaRPr lang="en-US" sz="3200" dirty="0" smtClean="0">
              <a:solidFill>
                <a:schemeClr val="accent5">
                  <a:lumMod val="60000"/>
                  <a:lumOff val="40000"/>
                </a:schemeClr>
              </a:solidFill>
            </a:endParaRPr>
          </a:p>
          <a:p>
            <a:pPr algn="r" rtl="1">
              <a:buNone/>
            </a:pPr>
            <a:endParaRPr lang="fa-IR" sz="2400" dirty="0" smtClean="0"/>
          </a:p>
          <a:p>
            <a:pPr algn="r" rtl="1">
              <a:buNone/>
            </a:pPr>
            <a:r>
              <a:rPr lang="fa-IR" sz="2400" dirty="0" smtClean="0"/>
              <a:t>این مکتب به گونه ایست که سازمان مانند یک سیستم عمل می کند. از اعضایی تشکیل شده که هر عضو کار خاصی را برای رسیدن به اهداف سازمان انجام می دهد.      </a:t>
            </a:r>
            <a:endParaRPr lang="en-US" sz="2400" dirty="0" smtClean="0"/>
          </a:p>
          <a:p>
            <a:pPr algn="r" rtl="1">
              <a:buNone/>
            </a:pPr>
            <a:endParaRPr lang="fa-IR" sz="3200" dirty="0" smtClean="0">
              <a:solidFill>
                <a:srgbClr val="66FF33"/>
              </a:solidFill>
            </a:endParaRPr>
          </a:p>
          <a:p>
            <a:pPr algn="r" rtl="1">
              <a:buNone/>
            </a:pPr>
            <a:r>
              <a:rPr lang="fa-IR" sz="3200" dirty="0" smtClean="0">
                <a:solidFill>
                  <a:srgbClr val="66FF33"/>
                </a:solidFill>
              </a:rPr>
              <a:t>        </a:t>
            </a:r>
            <a:r>
              <a:rPr lang="fa-IR" sz="3200" dirty="0" smtClean="0">
                <a:solidFill>
                  <a:schemeClr val="accent5">
                    <a:lumMod val="60000"/>
                    <a:lumOff val="40000"/>
                  </a:schemeClr>
                </a:solidFill>
              </a:rPr>
              <a:t>عناصر اصلي يك سیستم به گونه زیر می باشدند :</a:t>
            </a:r>
            <a:endParaRPr lang="en-US" sz="3200" dirty="0" smtClean="0">
              <a:solidFill>
                <a:schemeClr val="accent5">
                  <a:lumMod val="60000"/>
                  <a:lumOff val="40000"/>
                </a:schemeClr>
              </a:solidFill>
            </a:endParaRPr>
          </a:p>
          <a:p>
            <a:pPr marL="651510" indent="-514350" algn="r" rtl="1">
              <a:buNone/>
            </a:pPr>
            <a:endParaRPr lang="fa-IR" dirty="0" smtClean="0">
              <a:solidFill>
                <a:schemeClr val="accent5">
                  <a:lumMod val="60000"/>
                  <a:lumOff val="40000"/>
                </a:schemeClr>
              </a:solidFill>
            </a:endParaRPr>
          </a:p>
          <a:p>
            <a:pPr marL="651510" indent="-514350" algn="r" rtl="1">
              <a:buNone/>
            </a:pPr>
            <a:r>
              <a:rPr lang="fa-IR" dirty="0" smtClean="0"/>
              <a:t>    برونداد                          فرآيند                                  درونداد</a:t>
            </a:r>
          </a:p>
          <a:p>
            <a:pPr marL="651510" indent="-514350" algn="r" rtl="1">
              <a:buNone/>
            </a:pPr>
            <a:endParaRPr lang="fa-IR" dirty="0" smtClean="0"/>
          </a:p>
          <a:p>
            <a:pPr marL="651510" indent="-514350" algn="r" rtl="1">
              <a:buNone/>
            </a:pPr>
            <a:endParaRPr lang="fa-IR" dirty="0" smtClean="0"/>
          </a:p>
          <a:p>
            <a:pPr marL="651510" indent="-514350" algn="r" rtl="1">
              <a:buNone/>
            </a:pPr>
            <a:endParaRPr lang="fa-IR" dirty="0" smtClean="0"/>
          </a:p>
          <a:p>
            <a:pPr marL="651510" indent="-514350" algn="r" rtl="1">
              <a:buNone/>
            </a:pPr>
            <a:r>
              <a:rPr lang="fa-IR" dirty="0" smtClean="0"/>
              <a:t>                                      بازخورد</a:t>
            </a:r>
          </a:p>
          <a:p>
            <a:pPr marL="651510" indent="-514350" algn="r" rtl="1">
              <a:buNone/>
            </a:pPr>
            <a:endParaRPr lang="fa-IR" dirty="0" smtClean="0"/>
          </a:p>
          <a:p>
            <a:pPr marL="651510" indent="-514350" algn="r" rtl="1">
              <a:buNone/>
            </a:pPr>
            <a:r>
              <a:rPr lang="fa-IR" dirty="0" smtClean="0"/>
              <a:t>   </a:t>
            </a:r>
          </a:p>
        </p:txBody>
      </p:sp>
      <p:sp>
        <p:nvSpPr>
          <p:cNvPr id="8" name="Footer Placeholder 7"/>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sp>
        <p:nvSpPr>
          <p:cNvPr id="4" name="Frame 3"/>
          <p:cNvSpPr/>
          <p:nvPr/>
        </p:nvSpPr>
        <p:spPr>
          <a:xfrm>
            <a:off x="3881651" y="3391204"/>
            <a:ext cx="2667000" cy="1371600"/>
          </a:xfrm>
          <a:prstGeom prst="frame">
            <a:avLst/>
          </a:prstGeom>
        </p:spPr>
        <p:style>
          <a:lnRef idx="1">
            <a:schemeClr val="accent5"/>
          </a:lnRef>
          <a:fillRef idx="2">
            <a:schemeClr val="accent5"/>
          </a:fillRef>
          <a:effectRef idx="1">
            <a:schemeClr val="accent5"/>
          </a:effectRef>
          <a:fontRef idx="minor">
            <a:schemeClr val="dk1"/>
          </a:fontRef>
        </p:style>
        <p:txBody>
          <a:bodyPr rtlCol="1" anchor="ctr"/>
          <a:lstStyle/>
          <a:p>
            <a:pPr algn="ctr"/>
            <a:endParaRPr lang="fa-IR">
              <a:solidFill>
                <a:schemeClr val="tx1"/>
              </a:solidFill>
            </a:endParaRPr>
          </a:p>
        </p:txBody>
      </p:sp>
      <p:sp>
        <p:nvSpPr>
          <p:cNvPr id="5" name="Right Arrow 4"/>
          <p:cNvSpPr/>
          <p:nvPr/>
        </p:nvSpPr>
        <p:spPr>
          <a:xfrm>
            <a:off x="2259051" y="3687707"/>
            <a:ext cx="978408" cy="484632"/>
          </a:xfrm>
          <a:prstGeom prst="rightArrow">
            <a:avLst/>
          </a:prstGeom>
        </p:spPr>
        <p:style>
          <a:lnRef idx="1">
            <a:schemeClr val="accent5"/>
          </a:lnRef>
          <a:fillRef idx="2">
            <a:schemeClr val="accent5"/>
          </a:fillRef>
          <a:effectRef idx="1">
            <a:schemeClr val="accent5"/>
          </a:effectRef>
          <a:fontRef idx="minor">
            <a:schemeClr val="dk1"/>
          </a:fontRef>
        </p:style>
        <p:txBody>
          <a:bodyPr rtlCol="1" anchor="ctr"/>
          <a:lstStyle/>
          <a:p>
            <a:pPr algn="ctr"/>
            <a:endParaRPr lang="fa-IR"/>
          </a:p>
        </p:txBody>
      </p:sp>
      <p:sp>
        <p:nvSpPr>
          <p:cNvPr id="6" name="Right Arrow 5"/>
          <p:cNvSpPr/>
          <p:nvPr/>
        </p:nvSpPr>
        <p:spPr>
          <a:xfrm>
            <a:off x="6703639" y="3758425"/>
            <a:ext cx="978408" cy="484632"/>
          </a:xfrm>
          <a:prstGeom prst="rightArrow">
            <a:avLst/>
          </a:prstGeom>
        </p:spPr>
        <p:style>
          <a:lnRef idx="1">
            <a:schemeClr val="accent5"/>
          </a:lnRef>
          <a:fillRef idx="2">
            <a:schemeClr val="accent5"/>
          </a:fillRef>
          <a:effectRef idx="1">
            <a:schemeClr val="accent5"/>
          </a:effectRef>
          <a:fontRef idx="minor">
            <a:schemeClr val="dk1"/>
          </a:fontRef>
        </p:style>
        <p:txBody>
          <a:bodyPr rtlCol="1" anchor="ctr"/>
          <a:lstStyle/>
          <a:p>
            <a:pPr algn="ctr"/>
            <a:endParaRPr lang="fa-IR"/>
          </a:p>
        </p:txBody>
      </p:sp>
      <p:sp>
        <p:nvSpPr>
          <p:cNvPr id="11" name="Bent Arrow 10"/>
          <p:cNvSpPr/>
          <p:nvPr/>
        </p:nvSpPr>
        <p:spPr>
          <a:xfrm rot="10800000">
            <a:off x="5867400" y="4762804"/>
            <a:ext cx="2438400" cy="1143000"/>
          </a:xfrm>
          <a:prstGeom prst="ben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schemeClr val="tx1"/>
              </a:solidFill>
            </a:endParaRPr>
          </a:p>
        </p:txBody>
      </p:sp>
      <p:sp>
        <p:nvSpPr>
          <p:cNvPr id="12" name="Bent Arrow 11"/>
          <p:cNvSpPr/>
          <p:nvPr/>
        </p:nvSpPr>
        <p:spPr>
          <a:xfrm rot="16200000">
            <a:off x="2453059" y="3924604"/>
            <a:ext cx="1066800" cy="2743200"/>
          </a:xfrm>
          <a:prstGeom prst="ben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schemeClr val="tx1"/>
              </a:solidFill>
            </a:endParaRPr>
          </a:p>
        </p:txBody>
      </p:sp>
    </p:spTree>
  </p:cSld>
  <p:clrMapOvr>
    <a:masterClrMapping/>
  </p:clrMapOvr>
  <p:transition spd="med">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a:buNone/>
            </a:pPr>
            <a:r>
              <a:rPr lang="fa-IR" sz="3200" dirty="0" smtClean="0">
                <a:solidFill>
                  <a:srgbClr val="66FF33"/>
                </a:solidFill>
              </a:rPr>
              <a:t>                                   </a:t>
            </a:r>
          </a:p>
          <a:p>
            <a:pPr algn="r">
              <a:buNone/>
            </a:pPr>
            <a:endParaRPr lang="fa-IR" sz="3200" dirty="0" smtClean="0">
              <a:solidFill>
                <a:srgbClr val="66FF33"/>
              </a:solidFill>
            </a:endParaRPr>
          </a:p>
          <a:p>
            <a:pPr algn="r">
              <a:buNone/>
            </a:pPr>
            <a:r>
              <a:rPr lang="fa-IR" sz="3200" dirty="0" smtClean="0">
                <a:solidFill>
                  <a:srgbClr val="66FF33"/>
                </a:solidFill>
              </a:rPr>
              <a:t>                                  </a:t>
            </a:r>
            <a:r>
              <a:rPr lang="fa-IR" sz="3200" b="1" dirty="0" smtClean="0">
                <a:solidFill>
                  <a:schemeClr val="accent1">
                    <a:lumMod val="60000"/>
                    <a:lumOff val="40000"/>
                  </a:schemeClr>
                </a:solidFill>
              </a:rPr>
              <a:t>مدیریت سنتی</a:t>
            </a:r>
            <a:endParaRPr lang="fa-IR" sz="3200" b="1" dirty="0">
              <a:solidFill>
                <a:schemeClr val="accent1">
                  <a:lumMod val="60000"/>
                  <a:lumOff val="40000"/>
                </a:schemeClr>
              </a:solidFill>
            </a:endParaRPr>
          </a:p>
          <a:p>
            <a:pPr algn="r">
              <a:buNone/>
            </a:pPr>
            <a:endParaRPr lang="fa-IR" sz="2400" dirty="0" smtClean="0"/>
          </a:p>
          <a:p>
            <a:pPr algn="r">
              <a:buNone/>
            </a:pPr>
            <a:r>
              <a:rPr lang="fa-IR" sz="2400" dirty="0" smtClean="0"/>
              <a:t>مدیریت سنتی که در ایران وجود دارد جزء مکتب کلاسیک است مدیریتی است که از نوع </a:t>
            </a:r>
          </a:p>
          <a:p>
            <a:pPr algn="r">
              <a:buNone/>
            </a:pPr>
            <a:endParaRPr lang="fa-IR" sz="2400" dirty="0" smtClean="0"/>
          </a:p>
          <a:p>
            <a:pPr algn="r">
              <a:buNone/>
            </a:pPr>
            <a:r>
              <a:rPr lang="fa-IR" sz="2400" dirty="0" smtClean="0"/>
              <a:t>موروثی می باشد در این نوع فرزند اول ذکور ولیعهد است  و لیاقت ملاک نیست در این </a:t>
            </a:r>
          </a:p>
          <a:p>
            <a:pPr algn="r">
              <a:buNone/>
            </a:pPr>
            <a:endParaRPr lang="fa-IR" sz="2400" dirty="0" smtClean="0"/>
          </a:p>
          <a:p>
            <a:pPr algn="r">
              <a:buNone/>
            </a:pPr>
            <a:r>
              <a:rPr lang="fa-IR" sz="2400" dirty="0" smtClean="0"/>
              <a:t>مدیریت خویشاوندی ملاک است وبعد از آن تخصص ، پارتی وپارتی بازی  ، باند وباند </a:t>
            </a:r>
          </a:p>
          <a:p>
            <a:pPr algn="r">
              <a:buNone/>
            </a:pPr>
            <a:endParaRPr lang="fa-IR" sz="2400" dirty="0" smtClean="0"/>
          </a:p>
          <a:p>
            <a:pPr algn="r">
              <a:buNone/>
            </a:pPr>
            <a:r>
              <a:rPr lang="fa-IR" sz="2400" dirty="0" smtClean="0"/>
              <a:t>بازی  از شیوه های این مکتب است ولیاقت وشایستگی ومدیریت ملاکهای اصلی برای </a:t>
            </a:r>
          </a:p>
          <a:p>
            <a:pPr algn="r">
              <a:buNone/>
            </a:pPr>
            <a:endParaRPr lang="fa-IR" sz="2400" dirty="0" smtClean="0"/>
          </a:p>
          <a:p>
            <a:pPr algn="r">
              <a:buNone/>
            </a:pPr>
            <a:r>
              <a:rPr lang="fa-IR" sz="2400" dirty="0" smtClean="0"/>
              <a:t>انتخاب نیستند .</a:t>
            </a:r>
          </a:p>
          <a:p>
            <a:pPr algn="r">
              <a:buNone/>
            </a:pPr>
            <a:endParaRPr lang="fa-IR" sz="2400" dirty="0" smtClean="0">
              <a:solidFill>
                <a:srgbClr val="66FF33"/>
              </a:solidFill>
            </a:endParaRPr>
          </a:p>
          <a:p>
            <a:pPr algn="r">
              <a:buNone/>
            </a:pPr>
            <a:endParaRPr lang="fa-IR" sz="2400" dirty="0" smtClean="0">
              <a:solidFill>
                <a:srgbClr val="66FF33"/>
              </a:solidFill>
            </a:endParaRPr>
          </a:p>
        </p:txBody>
      </p:sp>
      <p:sp>
        <p:nvSpPr>
          <p:cNvPr id="4" name="Footer Placeholder 3"/>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32982"/>
            <a:ext cx="2466975" cy="1023582"/>
          </a:xfrm>
          <a:prstGeom prst="rect">
            <a:avLst/>
          </a:prstGeom>
          <a:ln>
            <a:noFill/>
          </a:ln>
          <a:effectLst>
            <a:softEdge rad="112500"/>
          </a:effectLst>
        </p:spPr>
      </p:pic>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2" end="2"/>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4" end="4"/>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p:cTn id="2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6" end="6"/>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p:cTn id="3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8" end="8"/>
                                            </p:txEl>
                                          </p:spTgt>
                                        </p:tgtEl>
                                      </p:cBhvr>
                                    </p:animEffect>
                                  </p:childTnLst>
                                </p:cTn>
                              </p:par>
                              <p:par>
                                <p:cTn id="35" presetID="31"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p:cTn id="37"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10" end="10"/>
                                            </p:txEl>
                                          </p:spTgt>
                                        </p:tgtEl>
                                      </p:cBhvr>
                                    </p:animEffect>
                                  </p:childTnLst>
                                </p:cTn>
                              </p:par>
                              <p:par>
                                <p:cTn id="41" presetID="31" presetClass="entr" presetSubtype="0" fill="hold"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 calcmode="lin" valueType="num">
                                      <p:cBhvr>
                                        <p:cTn id="43" dur="10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12" end="12"/>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12" end="12"/>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r>
              <a:rPr lang="fa-IR" sz="2000" dirty="0" smtClean="0">
                <a:solidFill>
                  <a:schemeClr val="accent1">
                    <a:lumMod val="75000"/>
                  </a:schemeClr>
                </a:solidFill>
              </a:rPr>
              <a:t>مهارتهای مدیریت ازنظر هنری فائول </a:t>
            </a:r>
          </a:p>
          <a:p>
            <a:pPr marL="651510" indent="-514350" algn="r" rtl="1">
              <a:buNone/>
            </a:pPr>
            <a:r>
              <a:rPr lang="fa-IR" sz="1600" dirty="0" smtClean="0">
                <a:solidFill>
                  <a:srgbClr val="00B0F0"/>
                </a:solidFill>
              </a:rPr>
              <a:t>1) وظایف تخصصی ( فنی )</a:t>
            </a:r>
            <a:endParaRPr lang="fa-IR" sz="1800" dirty="0" smtClean="0">
              <a:solidFill>
                <a:srgbClr val="00B0F0"/>
              </a:solidFill>
            </a:endParaRPr>
          </a:p>
          <a:p>
            <a:pPr algn="r" rtl="1">
              <a:buNone/>
            </a:pPr>
            <a:r>
              <a:rPr lang="fa-IR" sz="1600" dirty="0" smtClean="0"/>
              <a:t>فرد در یک رشته ی خاص فنی مدرک خود را کسب نموده باشد .</a:t>
            </a:r>
          </a:p>
          <a:p>
            <a:pPr algn="r" rtl="1">
              <a:buNone/>
            </a:pPr>
            <a:endParaRPr lang="fa-IR" sz="1600" dirty="0" smtClean="0">
              <a:solidFill>
                <a:srgbClr val="00B0F0"/>
              </a:solidFill>
            </a:endParaRPr>
          </a:p>
          <a:p>
            <a:pPr algn="r" rtl="1">
              <a:buNone/>
            </a:pPr>
            <a:r>
              <a:rPr lang="fa-IR" sz="1600" dirty="0" smtClean="0">
                <a:solidFill>
                  <a:srgbClr val="00B0F0"/>
                </a:solidFill>
              </a:rPr>
              <a:t>2) وظایف خاص :( وظايف مديريت)</a:t>
            </a:r>
          </a:p>
          <a:p>
            <a:pPr algn="r" rtl="1">
              <a:buNone/>
            </a:pPr>
            <a:r>
              <a:rPr lang="fa-IR" sz="1600" dirty="0" smtClean="0"/>
              <a:t>1.برنامه ریزی</a:t>
            </a:r>
          </a:p>
          <a:p>
            <a:pPr algn="r" rtl="1">
              <a:buNone/>
            </a:pPr>
            <a:r>
              <a:rPr lang="fa-IR" sz="1600" dirty="0" smtClean="0"/>
              <a:t>2. سازماندهی</a:t>
            </a:r>
          </a:p>
          <a:p>
            <a:pPr algn="r" rtl="1">
              <a:buNone/>
            </a:pPr>
            <a:r>
              <a:rPr lang="fa-IR" sz="1600" dirty="0" smtClean="0"/>
              <a:t>3. قدرت رهبری</a:t>
            </a:r>
          </a:p>
          <a:p>
            <a:pPr algn="r" rtl="1">
              <a:buNone/>
            </a:pPr>
            <a:r>
              <a:rPr lang="fa-IR" sz="1600" dirty="0" smtClean="0"/>
              <a:t>4. هماهنگی</a:t>
            </a:r>
          </a:p>
          <a:p>
            <a:pPr algn="r" rtl="1">
              <a:buNone/>
            </a:pPr>
            <a:r>
              <a:rPr lang="fa-IR" sz="1600" dirty="0" smtClean="0"/>
              <a:t>5. نظارت وکنترل </a:t>
            </a:r>
            <a:endParaRPr lang="en-US" sz="1600" dirty="0" smtClean="0"/>
          </a:p>
          <a:p>
            <a:pPr algn="r" rtl="1">
              <a:buNone/>
            </a:pPr>
            <a:r>
              <a:rPr lang="fa-IR" sz="1600" dirty="0" smtClean="0">
                <a:solidFill>
                  <a:srgbClr val="00B0F0"/>
                </a:solidFill>
              </a:rPr>
              <a:t>3)  مهارتهای عمومی :</a:t>
            </a:r>
          </a:p>
          <a:p>
            <a:pPr marL="651510" indent="-514350" algn="r" rtl="1">
              <a:buNone/>
            </a:pPr>
            <a:r>
              <a:rPr lang="fa-IR" sz="1600" dirty="0" smtClean="0"/>
              <a:t>1.حسابداري</a:t>
            </a:r>
          </a:p>
          <a:p>
            <a:pPr marL="651510" indent="-514350" algn="r" rtl="1">
              <a:buNone/>
            </a:pPr>
            <a:r>
              <a:rPr lang="fa-IR" sz="1600" dirty="0" smtClean="0"/>
              <a:t>2.انبار داری</a:t>
            </a:r>
          </a:p>
          <a:p>
            <a:pPr marL="651510" indent="-514350" algn="r" rtl="1">
              <a:buNone/>
            </a:pPr>
            <a:r>
              <a:rPr lang="fa-IR" sz="1600" dirty="0" smtClean="0"/>
              <a:t>3. قانون کار</a:t>
            </a:r>
          </a:p>
          <a:p>
            <a:pPr marL="651510" indent="-514350" algn="r" rtl="1">
              <a:buNone/>
            </a:pPr>
            <a:r>
              <a:rPr lang="fa-IR" sz="1600" dirty="0" smtClean="0"/>
              <a:t>4. ایمنی وبهداشت</a:t>
            </a:r>
          </a:p>
          <a:p>
            <a:pPr marL="651510" indent="-514350" algn="r" rtl="1">
              <a:buNone/>
            </a:pPr>
            <a:r>
              <a:rPr lang="fa-IR" sz="1600" dirty="0" smtClean="0"/>
              <a:t>5. صادرات </a:t>
            </a:r>
          </a:p>
          <a:p>
            <a:pPr marL="651510" indent="-514350" algn="r" rtl="1">
              <a:buNone/>
            </a:pPr>
            <a:endParaRPr lang="en-US" sz="1600" dirty="0" smtClean="0">
              <a:cs typeface="B Zar" pitchFamily="2" charset="-78"/>
            </a:endParaRPr>
          </a:p>
          <a:p>
            <a:endParaRPr lang="en-US" sz="1600" dirty="0"/>
          </a:p>
        </p:txBody>
      </p:sp>
      <p:sp>
        <p:nvSpPr>
          <p:cNvPr id="4" name="Footer Placeholder 3"/>
          <p:cNvSpPr>
            <a:spLocks noGrp="1"/>
          </p:cNvSpPr>
          <p:nvPr>
            <p:ph type="ftr" sz="quarter" idx="11"/>
          </p:nvPr>
        </p:nvSpPr>
        <p:spPr/>
        <p:txBody>
          <a:bodyPr/>
          <a:lstStyle/>
          <a:p>
            <a:r>
              <a:rPr lang="fa-IR" smtClean="0"/>
              <a:t>سارا امیرحصاری، مدرس دانشگاه، مشاور بازاریابی و مشاور آماری</a:t>
            </a: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29000"/>
            <a:ext cx="2362200" cy="1895475"/>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500"/>
                                        <p:tgtEl>
                                          <p:spTgt spid="3">
                                            <p:txEl>
                                              <p:pRg st="2" end="2"/>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6" dur="500"/>
                                        <p:tgtEl>
                                          <p:spTgt spid="3">
                                            <p:txEl>
                                              <p:pRg st="4" end="4"/>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9" dur="500"/>
                                        <p:tgtEl>
                                          <p:spTgt spid="3">
                                            <p:txEl>
                                              <p:pRg st="5" end="5"/>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2" dur="500"/>
                                        <p:tgtEl>
                                          <p:spTgt spid="3">
                                            <p:txEl>
                                              <p:pRg st="6" end="6"/>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5" dur="500"/>
                                        <p:tgtEl>
                                          <p:spTgt spid="3">
                                            <p:txEl>
                                              <p:pRg st="7" end="7"/>
                                            </p:txEl>
                                          </p:spTgt>
                                        </p:tgtEl>
                                      </p:cBhvr>
                                    </p:animEffect>
                                  </p:childTnLst>
                                </p:cTn>
                              </p:par>
                              <p:par>
                                <p:cTn id="26" presetID="14" presetClass="entr" presetSubtype="1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8" dur="500"/>
                                        <p:tgtEl>
                                          <p:spTgt spid="3">
                                            <p:txEl>
                                              <p:pRg st="8" end="8"/>
                                            </p:txEl>
                                          </p:spTgt>
                                        </p:tgtEl>
                                      </p:cBhvr>
                                    </p:animEffect>
                                  </p:childTnLst>
                                </p:cTn>
                              </p:par>
                              <p:par>
                                <p:cTn id="29" presetID="14" presetClass="entr" presetSubtype="1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1" dur="500"/>
                                        <p:tgtEl>
                                          <p:spTgt spid="3">
                                            <p:txEl>
                                              <p:pRg st="9" end="9"/>
                                            </p:txEl>
                                          </p:spTgt>
                                        </p:tgtEl>
                                      </p:cBhvr>
                                    </p:animEffect>
                                  </p:childTnLst>
                                </p:cTn>
                              </p:par>
                              <p:par>
                                <p:cTn id="32" presetID="14" presetClass="entr" presetSubtype="10" fill="hold"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34" dur="500"/>
                                        <p:tgtEl>
                                          <p:spTgt spid="3">
                                            <p:txEl>
                                              <p:pRg st="10" end="10"/>
                                            </p:txEl>
                                          </p:spTgt>
                                        </p:tgtEl>
                                      </p:cBhvr>
                                    </p:animEffect>
                                  </p:childTnLst>
                                </p:cTn>
                              </p:par>
                              <p:par>
                                <p:cTn id="35" presetID="14" presetClass="entr" presetSubtype="1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37" dur="500"/>
                                        <p:tgtEl>
                                          <p:spTgt spid="3">
                                            <p:txEl>
                                              <p:pRg st="11" end="11"/>
                                            </p:txEl>
                                          </p:spTgt>
                                        </p:tgtEl>
                                      </p:cBhvr>
                                    </p:animEffect>
                                  </p:childTnLst>
                                </p:cTn>
                              </p:par>
                              <p:par>
                                <p:cTn id="38" presetID="14" presetClass="entr" presetSubtype="10" fill="hold" nodeType="withEffect">
                                  <p:stCondLst>
                                    <p:cond delay="0"/>
                                  </p:stCondLst>
                                  <p:childTnLst>
                                    <p:set>
                                      <p:cBhvr>
                                        <p:cTn id="39"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40" dur="500"/>
                                        <p:tgtEl>
                                          <p:spTgt spid="3">
                                            <p:txEl>
                                              <p:pRg st="12" end="12"/>
                                            </p:txEl>
                                          </p:spTgt>
                                        </p:tgtEl>
                                      </p:cBhvr>
                                    </p:animEffect>
                                  </p:childTnLst>
                                </p:cTn>
                              </p:par>
                              <p:par>
                                <p:cTn id="41" presetID="14" presetClass="entr" presetSubtype="10" fill="hold"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Effect transition="in" filter="randombar(horizontal)">
                                      <p:cBhvr>
                                        <p:cTn id="43" dur="500"/>
                                        <p:tgtEl>
                                          <p:spTgt spid="3">
                                            <p:txEl>
                                              <p:pRg st="13" end="13"/>
                                            </p:txEl>
                                          </p:spTgt>
                                        </p:tgtEl>
                                      </p:cBhvr>
                                    </p:animEffect>
                                  </p:childTnLst>
                                </p:cTn>
                              </p:par>
                              <p:par>
                                <p:cTn id="44" presetID="14" presetClass="entr" presetSubtype="10" fill="hold" nodeType="withEffect">
                                  <p:stCondLst>
                                    <p:cond delay="0"/>
                                  </p:stCondLst>
                                  <p:childTnLst>
                                    <p:set>
                                      <p:cBhvr>
                                        <p:cTn id="45" dur="1" fill="hold">
                                          <p:stCondLst>
                                            <p:cond delay="0"/>
                                          </p:stCondLst>
                                        </p:cTn>
                                        <p:tgtEl>
                                          <p:spTgt spid="3">
                                            <p:txEl>
                                              <p:pRg st="14" end="14"/>
                                            </p:txEl>
                                          </p:spTgt>
                                        </p:tgtEl>
                                        <p:attrNameLst>
                                          <p:attrName>style.visibility</p:attrName>
                                        </p:attrNameLst>
                                      </p:cBhvr>
                                      <p:to>
                                        <p:strVal val="visible"/>
                                      </p:to>
                                    </p:set>
                                    <p:animEffect transition="in" filter="randombar(horizontal)">
                                      <p:cBhvr>
                                        <p:cTn id="46" dur="500"/>
                                        <p:tgtEl>
                                          <p:spTgt spid="3">
                                            <p:txEl>
                                              <p:pRg st="14" end="14"/>
                                            </p:txEl>
                                          </p:spTgt>
                                        </p:tgtEl>
                                      </p:cBhvr>
                                    </p:animEffect>
                                  </p:childTnLst>
                                </p:cTn>
                              </p:par>
                              <p:par>
                                <p:cTn id="47" presetID="14" presetClass="entr" presetSubtype="10" fill="hold" nodeType="withEffect">
                                  <p:stCondLst>
                                    <p:cond delay="0"/>
                                  </p:stCondLst>
                                  <p:childTnLst>
                                    <p:set>
                                      <p:cBhvr>
                                        <p:cTn id="48" dur="1" fill="hold">
                                          <p:stCondLst>
                                            <p:cond delay="0"/>
                                          </p:stCondLst>
                                        </p:cTn>
                                        <p:tgtEl>
                                          <p:spTgt spid="3">
                                            <p:txEl>
                                              <p:pRg st="15" end="15"/>
                                            </p:txEl>
                                          </p:spTgt>
                                        </p:tgtEl>
                                        <p:attrNameLst>
                                          <p:attrName>style.visibility</p:attrName>
                                        </p:attrNameLst>
                                      </p:cBhvr>
                                      <p:to>
                                        <p:strVal val="visible"/>
                                      </p:to>
                                    </p:set>
                                    <p:animEffect transition="in" filter="randombar(horizontal)">
                                      <p:cBhvr>
                                        <p:cTn id="49"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TM03457496[[fn=Parallax]]</Template>
  <TotalTime>2621</TotalTime>
  <Words>1124</Words>
  <Application>Microsoft Office PowerPoint</Application>
  <PresentationFormat>On-screen Show (4:3)</PresentationFormat>
  <Paragraphs>189</Paragraphs>
  <Slides>19</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Agency FB</vt:lpstr>
      <vt:lpstr>Arial</vt:lpstr>
      <vt:lpstr>B Badr</vt:lpstr>
      <vt:lpstr>B Zar</vt:lpstr>
      <vt:lpstr>Calibri</vt:lpstr>
      <vt:lpstr>Corbel</vt:lpstr>
      <vt:lpstr>Tahoma</vt:lpstr>
      <vt:lpstr>Times New Roman</vt:lpstr>
      <vt:lpstr>Parallax</vt:lpstr>
      <vt:lpstr>PowerPoint Presentation</vt:lpstr>
      <vt:lpstr>PowerPoint Presentation</vt:lpstr>
      <vt:lpstr>ا                                            انواع مکاتب مدیریت از نظرویلیام اسکات     1) مدیریت کلاسیک : تیلور         انسان    ماشین         نیازهای اولیه وثانویه   2) مدیریت نئوکلاسیک ( روابط انسانی ) : التون مایو        انسان      ماشین         نیازهای                                                         اولیه – ثانویه – روحی   3) مدیریت سیستم سازمانی : بولدینگ – جان بکت         سازمان          سیستم   - مدیریت سنتی : موروثی – خویشاوندی – پارتی – باندی و ...  IT -ICT - مدیریت مدرن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ویژگیهای افرادی که با مدیریت ایکس کار می کنند :  از کار خوششان نمی آید .  افراد اغلب مسئولیت نمی پذیرند .  هدفهای خود را بر هدفهای سازمان ترجیع می دهند .  اغلب باهوش نیستند وعوام فریبان به آسانی آنان را فریب می دهند . </vt:lpstr>
      <vt:lpstr>PowerPoint Presentation</vt:lpstr>
      <vt:lpstr>PowerPoint Presentation</vt:lpstr>
      <vt:lpstr>PowerPoint Presentation</vt:lpstr>
    </vt:vector>
  </TitlesOfParts>
  <Company>tavakoli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hamed</dc:creator>
  <cp:lastModifiedBy>Miss Sara</cp:lastModifiedBy>
  <cp:revision>572</cp:revision>
  <dcterms:created xsi:type="dcterms:W3CDTF">2009-09-21T08:16:45Z</dcterms:created>
  <dcterms:modified xsi:type="dcterms:W3CDTF">2019-08-17T23:17:57Z</dcterms:modified>
</cp:coreProperties>
</file>