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18"/>
  </p:notesMasterIdLst>
  <p:sldIdLst>
    <p:sldId id="285" r:id="rId3"/>
    <p:sldId id="298" r:id="rId4"/>
    <p:sldId id="289" r:id="rId5"/>
    <p:sldId id="290" r:id="rId6"/>
    <p:sldId id="299" r:id="rId7"/>
    <p:sldId id="308" r:id="rId8"/>
    <p:sldId id="300" r:id="rId9"/>
    <p:sldId id="301" r:id="rId10"/>
    <p:sldId id="330" r:id="rId11"/>
    <p:sldId id="302" r:id="rId12"/>
    <p:sldId id="333" r:id="rId13"/>
    <p:sldId id="304" r:id="rId14"/>
    <p:sldId id="334" r:id="rId15"/>
    <p:sldId id="331" r:id="rId16"/>
    <p:sldId id="33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6D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4576" autoAdjust="0"/>
  </p:normalViewPr>
  <p:slideViewPr>
    <p:cSldViewPr>
      <p:cViewPr varScale="1">
        <p:scale>
          <a:sx n="69" d="100"/>
          <a:sy n="69"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notesViewPr>
    <p:cSldViewPr>
      <p:cViewPr varScale="1">
        <p:scale>
          <a:sx n="59" d="100"/>
          <a:sy n="59"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ADCE6-E01A-4498-B758-F10A2B8DDB5C}" type="datetimeFigureOut">
              <a:rPr lang="en-US" smtClean="0"/>
              <a:pPr/>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E72A5-63CF-46E8-AE76-D2BF21454737}" type="slidenum">
              <a:rPr lang="en-US" smtClean="0"/>
              <a:pPr/>
              <a:t>‹#›</a:t>
            </a:fld>
            <a:endParaRPr lang="en-US"/>
          </a:p>
        </p:txBody>
      </p:sp>
    </p:spTree>
    <p:extLst>
      <p:ext uri="{BB962C8B-B14F-4D97-AF65-F5344CB8AC3E}">
        <p14:creationId xmlns:p14="http://schemas.microsoft.com/office/powerpoint/2010/main" val="160383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FE72A5-63CF-46E8-AE76-D2BF21454737}" type="slidenum">
              <a:rPr lang="en-US" smtClean="0"/>
              <a:pPr/>
              <a:t>6</a:t>
            </a:fld>
            <a:endParaRPr lang="en-US"/>
          </a:p>
        </p:txBody>
      </p:sp>
    </p:spTree>
    <p:extLst>
      <p:ext uri="{BB962C8B-B14F-4D97-AF65-F5344CB8AC3E}">
        <p14:creationId xmlns:p14="http://schemas.microsoft.com/office/powerpoint/2010/main" val="24775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11</a:t>
            </a:fld>
            <a:endParaRPr lang="en-US"/>
          </a:p>
        </p:txBody>
      </p:sp>
    </p:spTree>
    <p:extLst>
      <p:ext uri="{BB962C8B-B14F-4D97-AF65-F5344CB8AC3E}">
        <p14:creationId xmlns:p14="http://schemas.microsoft.com/office/powerpoint/2010/main" val="54161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12</a:t>
            </a:fld>
            <a:endParaRPr lang="en-US"/>
          </a:p>
        </p:txBody>
      </p:sp>
    </p:spTree>
    <p:extLst>
      <p:ext uri="{BB962C8B-B14F-4D97-AF65-F5344CB8AC3E}">
        <p14:creationId xmlns:p14="http://schemas.microsoft.com/office/powerpoint/2010/main" val="147785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13</a:t>
            </a:fld>
            <a:endParaRPr lang="en-US"/>
          </a:p>
        </p:txBody>
      </p:sp>
    </p:spTree>
    <p:extLst>
      <p:ext uri="{BB962C8B-B14F-4D97-AF65-F5344CB8AC3E}">
        <p14:creationId xmlns:p14="http://schemas.microsoft.com/office/powerpoint/2010/main" val="231459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14</a:t>
            </a:fld>
            <a:endParaRPr lang="en-US"/>
          </a:p>
        </p:txBody>
      </p:sp>
    </p:spTree>
    <p:extLst>
      <p:ext uri="{BB962C8B-B14F-4D97-AF65-F5344CB8AC3E}">
        <p14:creationId xmlns:p14="http://schemas.microsoft.com/office/powerpoint/2010/main" val="138243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FE72A5-63CF-46E8-AE76-D2BF21454737}" type="slidenum">
              <a:rPr lang="en-US" smtClean="0"/>
              <a:pPr/>
              <a:t>15</a:t>
            </a:fld>
            <a:endParaRPr lang="en-US"/>
          </a:p>
        </p:txBody>
      </p:sp>
    </p:spTree>
    <p:extLst>
      <p:ext uri="{BB962C8B-B14F-4D97-AF65-F5344CB8AC3E}">
        <p14:creationId xmlns:p14="http://schemas.microsoft.com/office/powerpoint/2010/main" val="3699545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6" name="Freeform 24"/>
          <p:cNvSpPr>
            <a:spLocks/>
          </p:cNvSpPr>
          <p:nvPr/>
        </p:nvSpPr>
        <p:spPr bwMode="auto">
          <a:xfrm>
            <a:off x="-14288" y="6380163"/>
            <a:ext cx="9158288" cy="477837"/>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en-US"/>
          </a:p>
        </p:txBody>
      </p:sp>
      <p:sp>
        <p:nvSpPr>
          <p:cNvPr id="3097" name="Freeform 25"/>
          <p:cNvSpPr>
            <a:spLocks/>
          </p:cNvSpPr>
          <p:nvPr/>
        </p:nvSpPr>
        <p:spPr bwMode="auto">
          <a:xfrm>
            <a:off x="0" y="0"/>
            <a:ext cx="9144000" cy="465138"/>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en-US"/>
          </a:p>
        </p:txBody>
      </p:sp>
      <p:sp>
        <p:nvSpPr>
          <p:cNvPr id="3076" name="Rectangle 4"/>
          <p:cNvSpPr>
            <a:spLocks noGrp="1" noChangeArrowheads="1"/>
          </p:cNvSpPr>
          <p:nvPr>
            <p:ph type="dt" sz="half" idx="2"/>
          </p:nvPr>
        </p:nvSpPr>
        <p:spPr>
          <a:xfrm>
            <a:off x="457200" y="6410325"/>
            <a:ext cx="2133600" cy="244475"/>
          </a:xfrm>
          <a:prstGeom prst="rect">
            <a:avLst/>
          </a:prstGeom>
        </p:spPr>
        <p:txBody>
          <a:bodyPr/>
          <a:lstStyle>
            <a:lvl1pPr>
              <a:defRPr>
                <a:solidFill>
                  <a:schemeClr val="bg1"/>
                </a:solidFill>
              </a:defRPr>
            </a:lvl1pPr>
          </a:lstStyle>
          <a:p>
            <a:endParaRPr lang="en-US"/>
          </a:p>
        </p:txBody>
      </p:sp>
      <p:sp>
        <p:nvSpPr>
          <p:cNvPr id="3077" name="Rectangle 5"/>
          <p:cNvSpPr>
            <a:spLocks noGrp="1" noChangeArrowheads="1"/>
          </p:cNvSpPr>
          <p:nvPr>
            <p:ph type="ftr" sz="quarter" idx="3"/>
          </p:nvPr>
        </p:nvSpPr>
        <p:spPr bwMode="auto">
          <a:xfrm>
            <a:off x="3581400" y="6508750"/>
            <a:ext cx="1981200" cy="244475"/>
          </a:xfrm>
          <a:prstGeom prst="rect">
            <a:avLst/>
          </a:prstGeom>
        </p:spPr>
        <p:txBody>
          <a:bodyPr/>
          <a:lstStyle>
            <a:lvl1pPr algn="r">
              <a:defRPr/>
            </a:lvl1pPr>
          </a:lstStyle>
          <a:p>
            <a:r>
              <a:rPr lang="en-US"/>
              <a:t>www.Win2Farsi.com   </a:t>
            </a:r>
          </a:p>
        </p:txBody>
      </p:sp>
      <p:sp>
        <p:nvSpPr>
          <p:cNvPr id="3078" name="Rectangle 6"/>
          <p:cNvSpPr>
            <a:spLocks noGrp="1" noChangeArrowheads="1"/>
          </p:cNvSpPr>
          <p:nvPr>
            <p:ph type="sldNum" sz="quarter" idx="4"/>
          </p:nvPr>
        </p:nvSpPr>
        <p:spPr>
          <a:xfrm>
            <a:off x="6477000" y="6410325"/>
            <a:ext cx="2133600" cy="244475"/>
          </a:xfrm>
          <a:prstGeom prst="rect">
            <a:avLst/>
          </a:prstGeom>
        </p:spPr>
        <p:txBody>
          <a:bodyPr/>
          <a:lstStyle>
            <a:lvl1pPr algn="r">
              <a:defRPr>
                <a:solidFill>
                  <a:schemeClr val="bg1"/>
                </a:solidFill>
              </a:defRPr>
            </a:lvl1pPr>
          </a:lstStyle>
          <a:p>
            <a:fld id="{E3C124B3-59BF-48FC-A868-20AF2AA57FCD}" type="slidenum">
              <a:rPr lang="en-US"/>
              <a:pPr/>
              <a:t>‹#›</a:t>
            </a:fld>
            <a:endParaRPr lang="en-US"/>
          </a:p>
        </p:txBody>
      </p:sp>
      <p:sp>
        <p:nvSpPr>
          <p:cNvPr id="3086" name="Text Box 14"/>
          <p:cNvSpPr txBox="1">
            <a:spLocks noChangeArrowheads="1"/>
          </p:cNvSpPr>
          <p:nvPr/>
        </p:nvSpPr>
        <p:spPr bwMode="white">
          <a:xfrm>
            <a:off x="5486400" y="3276600"/>
            <a:ext cx="2286000" cy="519113"/>
          </a:xfrm>
          <a:prstGeom prst="rect">
            <a:avLst/>
          </a:prstGeom>
          <a:noFill/>
          <a:ln w="9525">
            <a:noFill/>
            <a:miter lim="800000"/>
            <a:headEnd/>
            <a:tailEnd/>
          </a:ln>
          <a:effectLst/>
        </p:spPr>
        <p:txBody>
          <a:bodyPr>
            <a:spAutoFit/>
          </a:bodyPr>
          <a:lstStyle/>
          <a:p>
            <a:pPr algn="ctr"/>
            <a:r>
              <a:rPr lang="en-US" sz="2800" b="1" i="1">
                <a:solidFill>
                  <a:schemeClr val="hlink"/>
                </a:solidFill>
              </a:rPr>
              <a:t>LOGO</a:t>
            </a:r>
          </a:p>
        </p:txBody>
      </p:sp>
      <p:sp>
        <p:nvSpPr>
          <p:cNvPr id="3074" name="Rectangle 2"/>
          <p:cNvSpPr>
            <a:spLocks noGrp="1" noChangeArrowheads="1"/>
          </p:cNvSpPr>
          <p:nvPr>
            <p:ph type="ctrTitle"/>
          </p:nvPr>
        </p:nvSpPr>
        <p:spPr>
          <a:xfrm>
            <a:off x="304800" y="1295400"/>
            <a:ext cx="8153400" cy="682625"/>
          </a:xfrm>
        </p:spPr>
        <p:txBody>
          <a:bodyPr/>
          <a:lstStyle>
            <a:lvl1pPr>
              <a:defRPr sz="4800" b="0">
                <a:solidFill>
                  <a:schemeClr val="bg1"/>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22E3712F-F200-4981-9CD1-70D2F1F5C88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66738"/>
            <a:ext cx="21717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66738"/>
            <a:ext cx="63627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8DC27C8F-6D8C-4257-88B8-6BBA81822A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566738"/>
            <a:ext cx="7543800" cy="487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876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423EDA8C-428C-48F3-AC8D-139A1F0F53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5438" y="404813"/>
            <a:ext cx="7162800" cy="1109662"/>
          </a:xfrm>
        </p:spPr>
        <p:txBody>
          <a:bodyPr/>
          <a:lstStyle>
            <a:lvl1pPr>
              <a:defRPr sz="3200" b="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5438" y="1147763"/>
            <a:ext cx="7162800" cy="696912"/>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5438" y="404813"/>
            <a:ext cx="7162800" cy="1109662"/>
          </a:xfrm>
        </p:spPr>
        <p:txBody>
          <a:bodyPr/>
          <a:lstStyle>
            <a:lvl1pPr>
              <a:defRPr sz="3200" b="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5438" y="1147763"/>
            <a:ext cx="7162800" cy="696912"/>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565400"/>
            <a:ext cx="37449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565400"/>
            <a:ext cx="37465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4771576A-F657-4B04-8A94-E838FED6131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916113"/>
            <a:ext cx="1909762" cy="461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916113"/>
            <a:ext cx="5581650" cy="461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6" name="Slide Number Placeholder 5"/>
          <p:cNvSpPr>
            <a:spLocks noGrp="1"/>
          </p:cNvSpPr>
          <p:nvPr>
            <p:ph type="sldNum" sz="quarter" idx="12"/>
          </p:nvPr>
        </p:nvSpPr>
        <p:spPr>
          <a:xfrm>
            <a:off x="7924800" y="6491288"/>
            <a:ext cx="838200" cy="320675"/>
          </a:xfrm>
          <a:prstGeom prst="rect">
            <a:avLst/>
          </a:prstGeom>
        </p:spPr>
        <p:txBody>
          <a:bodyPr/>
          <a:lstStyle>
            <a:lvl1pPr>
              <a:defRPr/>
            </a:lvl1pPr>
          </a:lstStyle>
          <a:p>
            <a:fld id="{F7A9B197-9A5C-4BFC-8E94-ABD638C650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E45D36D7-F4B3-4863-931A-216E74146C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9" name="Slide Number Placeholder 8"/>
          <p:cNvSpPr>
            <a:spLocks noGrp="1"/>
          </p:cNvSpPr>
          <p:nvPr>
            <p:ph type="sldNum" sz="quarter" idx="12"/>
          </p:nvPr>
        </p:nvSpPr>
        <p:spPr>
          <a:xfrm>
            <a:off x="7924800" y="6491288"/>
            <a:ext cx="838200" cy="320675"/>
          </a:xfrm>
          <a:prstGeom prst="rect">
            <a:avLst/>
          </a:prstGeom>
        </p:spPr>
        <p:txBody>
          <a:bodyPr/>
          <a:lstStyle>
            <a:lvl1pPr>
              <a:defRPr/>
            </a:lvl1pPr>
          </a:lstStyle>
          <a:p>
            <a:fld id="{90D5C1CB-2B9B-4D43-9F8F-FE86980C23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5" name="Slide Number Placeholder 4"/>
          <p:cNvSpPr>
            <a:spLocks noGrp="1"/>
          </p:cNvSpPr>
          <p:nvPr>
            <p:ph type="sldNum" sz="quarter" idx="12"/>
          </p:nvPr>
        </p:nvSpPr>
        <p:spPr>
          <a:xfrm>
            <a:off x="7924800" y="6491288"/>
            <a:ext cx="838200" cy="320675"/>
          </a:xfrm>
          <a:prstGeom prst="rect">
            <a:avLst/>
          </a:prstGeom>
        </p:spPr>
        <p:txBody>
          <a:bodyPr/>
          <a:lstStyle>
            <a:lvl1pPr>
              <a:defRPr/>
            </a:lvl1pPr>
          </a:lstStyle>
          <a:p>
            <a:fld id="{37D19802-CD02-49AC-AE4C-D5F930234A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4" name="Slide Number Placeholder 3"/>
          <p:cNvSpPr>
            <a:spLocks noGrp="1"/>
          </p:cNvSpPr>
          <p:nvPr>
            <p:ph type="sldNum" sz="quarter" idx="12"/>
          </p:nvPr>
        </p:nvSpPr>
        <p:spPr>
          <a:xfrm>
            <a:off x="7924800" y="6491288"/>
            <a:ext cx="838200" cy="320675"/>
          </a:xfrm>
          <a:prstGeom prst="rect">
            <a:avLst/>
          </a:prstGeom>
        </p:spPr>
        <p:txBody>
          <a:bodyPr/>
          <a:lstStyle>
            <a:lvl1pPr>
              <a:defRPr/>
            </a:lvl1pPr>
          </a:lstStyle>
          <a:p>
            <a:fld id="{ECA8BAE4-D1ED-4875-93B2-6E9C219B47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46BC76D4-CA65-4342-8F79-0E90A9BBF6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1288"/>
            <a:ext cx="2133600" cy="3206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429000" y="6551613"/>
            <a:ext cx="2286000" cy="320675"/>
          </a:xfrm>
          <a:prstGeom prst="rect">
            <a:avLst/>
          </a:prstGeom>
        </p:spPr>
        <p:txBody>
          <a:bodyPr/>
          <a:lstStyle>
            <a:lvl1pPr>
              <a:defRPr/>
            </a:lvl1pPr>
          </a:lstStyle>
          <a:p>
            <a:r>
              <a:rPr lang="en-US"/>
              <a:t>www.Win2Farsi.com   </a:t>
            </a:r>
          </a:p>
        </p:txBody>
      </p:sp>
      <p:sp>
        <p:nvSpPr>
          <p:cNvPr id="7" name="Slide Number Placeholder 6"/>
          <p:cNvSpPr>
            <a:spLocks noGrp="1"/>
          </p:cNvSpPr>
          <p:nvPr>
            <p:ph type="sldNum" sz="quarter" idx="12"/>
          </p:nvPr>
        </p:nvSpPr>
        <p:spPr>
          <a:xfrm>
            <a:off x="7924800" y="6491288"/>
            <a:ext cx="838200" cy="320675"/>
          </a:xfrm>
          <a:prstGeom prst="rect">
            <a:avLst/>
          </a:prstGeom>
        </p:spPr>
        <p:txBody>
          <a:bodyPr/>
          <a:lstStyle>
            <a:lvl1pPr>
              <a:defRPr/>
            </a:lvl1pPr>
          </a:lstStyle>
          <a:p>
            <a:fld id="{277D43BB-B58F-4D37-BD51-63BEB21DC0F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83" name="Freeform 59"/>
          <p:cNvSpPr>
            <a:spLocks/>
          </p:cNvSpPr>
          <p:nvPr/>
        </p:nvSpPr>
        <p:spPr bwMode="invGray">
          <a:xfrm>
            <a:off x="-14288" y="6457950"/>
            <a:ext cx="9158288" cy="414338"/>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en-US"/>
          </a:p>
        </p:txBody>
      </p:sp>
      <p:sp>
        <p:nvSpPr>
          <p:cNvPr id="1084" name="Freeform 60"/>
          <p:cNvSpPr>
            <a:spLocks/>
          </p:cNvSpPr>
          <p:nvPr/>
        </p:nvSpPr>
        <p:spPr bwMode="invGray">
          <a:xfrm>
            <a:off x="0" y="0"/>
            <a:ext cx="9144000" cy="457200"/>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en-US"/>
          </a:p>
        </p:txBody>
      </p:sp>
      <p:sp>
        <p:nvSpPr>
          <p:cNvPr id="1027"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gray">
          <a:xfrm>
            <a:off x="0" y="566738"/>
            <a:ext cx="75438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89" name="Picture 65" descr="7a"/>
          <p:cNvPicPr>
            <a:picLocks noChangeAspect="1" noChangeArrowheads="1"/>
          </p:cNvPicPr>
          <p:nvPr/>
        </p:nvPicPr>
        <p:blipFill>
          <a:blip r:embed="rId16"/>
          <a:srcRect/>
          <a:stretch>
            <a:fillRect/>
          </a:stretch>
        </p:blipFill>
        <p:spPr bwMode="auto">
          <a:xfrm>
            <a:off x="7572375" y="693738"/>
            <a:ext cx="1104900" cy="568325"/>
          </a:xfrm>
          <a:prstGeom prst="rect">
            <a:avLst/>
          </a:prstGeom>
          <a:noFill/>
        </p:spPr>
      </p:pic>
      <p:sp>
        <p:nvSpPr>
          <p:cNvPr id="7" name="Rectangle 5"/>
          <p:cNvSpPr>
            <a:spLocks noChangeArrowheads="1"/>
          </p:cNvSpPr>
          <p:nvPr userDrawn="1"/>
        </p:nvSpPr>
        <p:spPr bwMode="auto">
          <a:xfrm>
            <a:off x="1176338" y="6472535"/>
            <a:ext cx="6743700" cy="461665"/>
          </a:xfrm>
          <a:prstGeom prst="rect">
            <a:avLst/>
          </a:prstGeom>
          <a:noFill/>
          <a:ln w="9525" cap="flat" cmpd="sng" algn="ctr">
            <a:noFill/>
            <a:prstDash val="solid"/>
            <a:miter lim="800000"/>
            <a:headEnd/>
            <a:tailEnd/>
          </a:ln>
          <a:effectLst/>
        </p:spPr>
        <p:txBody>
          <a:bodyPr anchor="ctr">
            <a:spAutoFit/>
          </a:bodyPr>
          <a:lstStyle/>
          <a:p>
            <a:pPr indent="288925" algn="ctr" rtl="1" eaLnBrk="0" hangingPunct="0">
              <a:lnSpc>
                <a:spcPct val="100000"/>
              </a:lnSpc>
              <a:defRPr/>
            </a:pPr>
            <a:r>
              <a:rPr lang="fa-IR" sz="1200" b="0" dirty="0" smtClean="0">
                <a:latin typeface="Times New Roman" pitchFamily="18" charset="0"/>
                <a:cs typeface="B Homa" pitchFamily="2" charset="-78"/>
              </a:rPr>
              <a:t>خواص فیزیکی و مکانیکی</a:t>
            </a:r>
            <a:r>
              <a:rPr lang="fa-IR" sz="1200" b="0" baseline="0" dirty="0" smtClean="0">
                <a:latin typeface="Times New Roman" pitchFamily="18" charset="0"/>
                <a:cs typeface="B Homa" pitchFamily="2" charset="-78"/>
              </a:rPr>
              <a:t> محصولات کشاورزی </a:t>
            </a:r>
            <a:r>
              <a:rPr lang="fa-IR" sz="1200" b="0" dirty="0" smtClean="0">
                <a:latin typeface="Times New Roman" pitchFamily="18" charset="0"/>
                <a:cs typeface="B Homa" pitchFamily="2" charset="-78"/>
              </a:rPr>
              <a:t>- </a:t>
            </a:r>
            <a:r>
              <a:rPr lang="fa-IR" sz="1200" b="0" dirty="0">
                <a:latin typeface="Times New Roman" pitchFamily="18" charset="0"/>
                <a:cs typeface="B Homa" pitchFamily="2" charset="-78"/>
              </a:rPr>
              <a:t>گروه مهندسی </a:t>
            </a:r>
            <a:r>
              <a:rPr lang="fa-IR" sz="1200" b="0" dirty="0" smtClean="0">
                <a:latin typeface="Times New Roman" pitchFamily="18" charset="0"/>
                <a:cs typeface="B Homa" pitchFamily="2" charset="-78"/>
              </a:rPr>
              <a:t>بیوسیستم – </a:t>
            </a:r>
            <a:r>
              <a:rPr lang="fa-IR" sz="1200" b="0" dirty="0">
                <a:latin typeface="Times New Roman" pitchFamily="18" charset="0"/>
                <a:cs typeface="B Homa" pitchFamily="2" charset="-78"/>
              </a:rPr>
              <a:t>دانشگاه کردستان</a:t>
            </a:r>
            <a:endParaRPr lang="en-US" sz="1200" b="0" dirty="0">
              <a:latin typeface="Times New Roman" pitchFamily="18" charset="0"/>
              <a:cs typeface="B Homa" pitchFamily="2" charset="-78"/>
            </a:endParaRPr>
          </a:p>
          <a:p>
            <a:pPr indent="288925" algn="ctr" rtl="1" eaLnBrk="0" hangingPunct="0">
              <a:lnSpc>
                <a:spcPct val="100000"/>
              </a:lnSpc>
              <a:defRPr/>
            </a:pPr>
            <a:r>
              <a:rPr lang="en-US" sz="1200" b="0" dirty="0">
                <a:latin typeface="Times New Roman" pitchFamily="18" charset="0"/>
                <a:cs typeface="B Homa" pitchFamily="2" charset="-78"/>
              </a:rPr>
              <a:t>http://agri.uok.ac.ir/k.mollazade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iming>
    <p:tnLst>
      <p:par>
        <p:cTn id="1" dur="indefinite" restart="never" nodeType="tmRoot"/>
      </p:par>
    </p:tnLst>
  </p:timing>
  <p:hf sldNum="0" hdr="0" dt="0"/>
  <p:txStyles>
    <p:titleStyle>
      <a:lvl1pPr algn="r" rtl="0" eaLnBrk="1" fontAlgn="base" hangingPunct="1">
        <a:spcBef>
          <a:spcPct val="0"/>
        </a:spcBef>
        <a:spcAft>
          <a:spcPct val="0"/>
        </a:spcAft>
        <a:defRPr sz="3600" b="1">
          <a:solidFill>
            <a:schemeClr val="tx1"/>
          </a:solidFill>
          <a:latin typeface="+mj-lt"/>
          <a:ea typeface="+mj-ea"/>
          <a:cs typeface="+mj-cs"/>
        </a:defRPr>
      </a:lvl1pPr>
      <a:lvl2pPr algn="r" rtl="0" eaLnBrk="1" fontAlgn="base" hangingPunct="1">
        <a:spcBef>
          <a:spcPct val="0"/>
        </a:spcBef>
        <a:spcAft>
          <a:spcPct val="0"/>
        </a:spcAft>
        <a:defRPr sz="3600" b="1">
          <a:solidFill>
            <a:schemeClr val="tx1"/>
          </a:solidFill>
          <a:latin typeface="Arial" charset="0"/>
        </a:defRPr>
      </a:lvl2pPr>
      <a:lvl3pPr algn="r" rtl="0" eaLnBrk="1" fontAlgn="base" hangingPunct="1">
        <a:spcBef>
          <a:spcPct val="0"/>
        </a:spcBef>
        <a:spcAft>
          <a:spcPct val="0"/>
        </a:spcAft>
        <a:defRPr sz="3600" b="1">
          <a:solidFill>
            <a:schemeClr val="tx1"/>
          </a:solidFill>
          <a:latin typeface="Arial" charset="0"/>
        </a:defRPr>
      </a:lvl3pPr>
      <a:lvl4pPr algn="r" rtl="0" eaLnBrk="1" fontAlgn="base" hangingPunct="1">
        <a:spcBef>
          <a:spcPct val="0"/>
        </a:spcBef>
        <a:spcAft>
          <a:spcPct val="0"/>
        </a:spcAft>
        <a:defRPr sz="3600" b="1">
          <a:solidFill>
            <a:schemeClr val="tx1"/>
          </a:solidFill>
          <a:latin typeface="Arial" charset="0"/>
        </a:defRPr>
      </a:lvl4pPr>
      <a:lvl5pPr algn="r" rtl="0" eaLnBrk="1" fontAlgn="base" hangingPunct="1">
        <a:spcBef>
          <a:spcPct val="0"/>
        </a:spcBef>
        <a:spcAft>
          <a:spcPct val="0"/>
        </a:spcAft>
        <a:defRPr sz="3600" b="1">
          <a:solidFill>
            <a:schemeClr val="tx1"/>
          </a:solidFill>
          <a:latin typeface="Arial" charset="0"/>
        </a:defRPr>
      </a:lvl5pPr>
      <a:lvl6pPr marL="457200" algn="r" rtl="0" eaLnBrk="1" fontAlgn="base" hangingPunct="1">
        <a:spcBef>
          <a:spcPct val="0"/>
        </a:spcBef>
        <a:spcAft>
          <a:spcPct val="0"/>
        </a:spcAft>
        <a:defRPr sz="3600" b="1">
          <a:solidFill>
            <a:schemeClr val="tx1"/>
          </a:solidFill>
          <a:latin typeface="Arial" charset="0"/>
        </a:defRPr>
      </a:lvl6pPr>
      <a:lvl7pPr marL="914400" algn="r" rtl="0" eaLnBrk="1" fontAlgn="base" hangingPunct="1">
        <a:spcBef>
          <a:spcPct val="0"/>
        </a:spcBef>
        <a:spcAft>
          <a:spcPct val="0"/>
        </a:spcAft>
        <a:defRPr sz="3600" b="1">
          <a:solidFill>
            <a:schemeClr val="tx1"/>
          </a:solidFill>
          <a:latin typeface="Arial" charset="0"/>
        </a:defRPr>
      </a:lvl7pPr>
      <a:lvl8pPr marL="1371600" algn="r" rtl="0" eaLnBrk="1" fontAlgn="base" hangingPunct="1">
        <a:spcBef>
          <a:spcPct val="0"/>
        </a:spcBef>
        <a:spcAft>
          <a:spcPct val="0"/>
        </a:spcAft>
        <a:defRPr sz="3600" b="1">
          <a:solidFill>
            <a:schemeClr val="tx1"/>
          </a:solidFill>
          <a:latin typeface="Arial" charset="0"/>
        </a:defRPr>
      </a:lvl8pPr>
      <a:lvl9pPr marL="1828800" algn="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16113"/>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176338" y="2565400"/>
            <a:ext cx="7643812" cy="396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noFill/>
          <a:ln w="25400"/>
        </p:spPr>
        <p:txBody>
          <a:bodyPr/>
          <a:lstStyle/>
          <a:p>
            <a:endParaRPr lang="en-US" dirty="0" smtClean="0"/>
          </a:p>
        </p:txBody>
      </p:sp>
      <p:sp>
        <p:nvSpPr>
          <p:cNvPr id="9219" name="Subtitle 2"/>
          <p:cNvSpPr>
            <a:spLocks noGrp="1"/>
          </p:cNvSpPr>
          <p:nvPr>
            <p:ph type="subTitle" idx="1"/>
          </p:nvPr>
        </p:nvSpPr>
        <p:spPr/>
        <p:txBody>
          <a:bodyPr/>
          <a:lstStyle/>
          <a:p>
            <a:endParaRPr lang="en-US" smtClean="0"/>
          </a:p>
        </p:txBody>
      </p:sp>
      <p:pic>
        <p:nvPicPr>
          <p:cNvPr id="9220" name="Picture 2" descr="BESM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0"/>
          <p:cNvGrpSpPr>
            <a:grpSpLocks/>
          </p:cNvGrpSpPr>
          <p:nvPr/>
        </p:nvGrpSpPr>
        <p:grpSpPr bwMode="auto">
          <a:xfrm>
            <a:off x="42863" y="6215062"/>
            <a:ext cx="642937" cy="642938"/>
            <a:chOff x="1289" y="582"/>
            <a:chExt cx="668" cy="668"/>
          </a:xfrm>
        </p:grpSpPr>
        <p:sp>
          <p:nvSpPr>
            <p:cNvPr id="14"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6"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8</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cs typeface="B Lotus" pitchFamily="2" charset="-78"/>
              </a:rPr>
              <a:t>رنگ و طیف رنگی</a:t>
            </a:r>
            <a:endParaRPr lang="en-US" sz="2400" kern="0" dirty="0" smtClean="0">
              <a:solidFill>
                <a:srgbClr val="0C1B5A"/>
              </a:solidFill>
              <a:latin typeface="Times New Roman" pitchFamily="18" charset="0"/>
              <a:cs typeface="Times New Roman" pitchFamily="18" charset="0"/>
            </a:endParaRPr>
          </a:p>
          <a:p>
            <a:pPr algn="r" rtl="1">
              <a:defRPr/>
            </a:pPr>
            <a:endParaRPr lang="en-US" sz="2400" b="1" kern="0" dirty="0">
              <a:cs typeface="B Lotus" pitchFamily="2" charset="-78"/>
            </a:endParaRPr>
          </a:p>
        </p:txBody>
      </p:sp>
      <p:sp>
        <p:nvSpPr>
          <p:cNvPr id="12" name="TextBox 11"/>
          <p:cNvSpPr txBox="1"/>
          <p:nvPr/>
        </p:nvSpPr>
        <p:spPr>
          <a:xfrm>
            <a:off x="152400" y="1783140"/>
            <a:ext cx="8839200" cy="1200329"/>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بسیاری از منابع نور (خورشید، لامپ های حبابی) پرتوهای الکترومغناطیسی با ترکیبی متعادل از کلیه طول موج های قابل مشاهده منتشر می کنند. بنابراین نور در چشم انسان سفید به نظر می رسد.</a:t>
            </a:r>
            <a:endParaRPr lang="en-US" sz="2400" dirty="0">
              <a:cs typeface="B Lotus" pitchFamily="2" charset="-78"/>
            </a:endParaRPr>
          </a:p>
        </p:txBody>
      </p:sp>
      <p:pic>
        <p:nvPicPr>
          <p:cNvPr id="70657" name="Picture 1"/>
          <p:cNvPicPr>
            <a:picLocks noChangeAspect="1" noChangeArrowheads="1"/>
          </p:cNvPicPr>
          <p:nvPr/>
        </p:nvPicPr>
        <p:blipFill>
          <a:blip r:embed="rId2"/>
          <a:srcRect/>
          <a:stretch>
            <a:fillRect/>
          </a:stretch>
        </p:blipFill>
        <p:spPr bwMode="auto">
          <a:xfrm>
            <a:off x="1295400" y="3124200"/>
            <a:ext cx="6553200" cy="1993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152400" y="5638800"/>
            <a:ext cx="8839200" cy="830997"/>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نور در برخورد با محصولات کشاورزی و مواد غذایی رنگ خاصی را موجب خواهد شد. این رنگ ممکن است با کیفیت محصول در ارتباط باشد.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37011" y="6285925"/>
            <a:ext cx="596900" cy="584775"/>
          </a:xfrm>
          <a:prstGeom prst="rect">
            <a:avLst/>
          </a:prstGeom>
          <a:noFill/>
        </p:spPr>
        <p:txBody>
          <a:bodyPr wrap="square" rtlCol="0">
            <a:spAutoFit/>
          </a:bodyPr>
          <a:lstStyle/>
          <a:p>
            <a:pPr algn="ctr" rtl="1"/>
            <a:r>
              <a:rPr lang="fa-IR" sz="3200" b="1" dirty="0" smtClean="0">
                <a:cs typeface="B Lotus" pitchFamily="2" charset="-78"/>
              </a:rPr>
              <a:t>9</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پیکسل    </a:t>
            </a:r>
            <a:r>
              <a:rPr lang="en-US" sz="2400" kern="0" dirty="0" smtClean="0">
                <a:solidFill>
                  <a:srgbClr val="0C1B5A"/>
                </a:solidFill>
                <a:latin typeface="Times New Roman" pitchFamily="18" charset="0"/>
                <a:cs typeface="Times New Roman" pitchFamily="18" charset="0"/>
              </a:rPr>
              <a:t>Pixel</a:t>
            </a:r>
            <a:r>
              <a:rPr lang="en-US" sz="2400" b="1" kern="0" dirty="0" smtClean="0">
                <a:solidFill>
                  <a:srgbClr val="0C1B5A"/>
                </a:solidFill>
                <a:latin typeface="Arial"/>
                <a:cs typeface="B Lotus" pitchFamily="2" charset="-78"/>
              </a:rPr>
              <a:t>                                                               </a:t>
            </a:r>
            <a:endParaRPr lang="en-US" sz="2000" kern="0" dirty="0">
              <a:solidFill>
                <a:srgbClr val="0C1B5A"/>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3"/>
          <a:srcRect/>
          <a:stretch>
            <a:fillRect/>
          </a:stretch>
        </p:blipFill>
        <p:spPr bwMode="auto">
          <a:xfrm>
            <a:off x="4343400" y="2362200"/>
            <a:ext cx="3352800" cy="3352800"/>
          </a:xfrm>
          <a:prstGeom prst="rect">
            <a:avLst/>
          </a:prstGeom>
          <a:noFill/>
          <a:ln w="9525">
            <a:noFill/>
            <a:miter lim="800000"/>
            <a:headEnd/>
            <a:tailEnd/>
          </a:ln>
        </p:spPr>
      </p:pic>
      <p:pic>
        <p:nvPicPr>
          <p:cNvPr id="13" name="Picture 3"/>
          <p:cNvPicPr>
            <a:picLocks noChangeAspect="1" noChangeArrowheads="1"/>
          </p:cNvPicPr>
          <p:nvPr/>
        </p:nvPicPr>
        <p:blipFill>
          <a:blip r:embed="rId4"/>
          <a:srcRect/>
          <a:stretch>
            <a:fillRect/>
          </a:stretch>
        </p:blipFill>
        <p:spPr bwMode="auto">
          <a:xfrm>
            <a:off x="914400" y="4482079"/>
            <a:ext cx="3251905" cy="1918721"/>
          </a:xfrm>
          <a:prstGeom prst="rect">
            <a:avLst/>
          </a:prstGeom>
          <a:noFill/>
          <a:ln w="9525">
            <a:noFill/>
            <a:miter lim="800000"/>
            <a:headEnd/>
            <a:tailEnd/>
          </a:ln>
        </p:spPr>
      </p:pic>
      <p:sp>
        <p:nvSpPr>
          <p:cNvPr id="15" name="TextBox 14"/>
          <p:cNvSpPr txBox="1"/>
          <p:nvPr/>
        </p:nvSpPr>
        <p:spPr>
          <a:xfrm>
            <a:off x="152400" y="1783140"/>
            <a:ext cx="8839200" cy="461665"/>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کوچکترین جزء ساختاری یک تصویر را پیکسل می گویند.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42863" y="6215062"/>
            <a:ext cx="642937" cy="642938"/>
            <a:chOff x="1289" y="582"/>
            <a:chExt cx="668" cy="668"/>
          </a:xfrm>
        </p:grpSpPr>
        <p:sp>
          <p:nvSpPr>
            <p:cNvPr id="12"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3"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5"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6"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7" name="TextBox 16"/>
          <p:cNvSpPr txBox="1"/>
          <p:nvPr/>
        </p:nvSpPr>
        <p:spPr>
          <a:xfrm>
            <a:off x="76200" y="6287589"/>
            <a:ext cx="685800" cy="584775"/>
          </a:xfrm>
          <a:prstGeom prst="rect">
            <a:avLst/>
          </a:prstGeom>
          <a:noFill/>
        </p:spPr>
        <p:txBody>
          <a:bodyPr wrap="square" rtlCol="0">
            <a:spAutoFit/>
          </a:bodyPr>
          <a:lstStyle/>
          <a:p>
            <a:r>
              <a:rPr lang="fa-IR" sz="3200" b="1" dirty="0" smtClean="0">
                <a:cs typeface="B Lotus" pitchFamily="2" charset="-78"/>
              </a:rPr>
              <a:t>10</a:t>
            </a:r>
            <a:endParaRPr lang="en-US" sz="3200" b="1" dirty="0">
              <a:cs typeface="B Lotus" pitchFamily="2" charset="-78"/>
            </a:endParaRPr>
          </a:p>
        </p:txBody>
      </p:sp>
      <p:sp>
        <p:nvSpPr>
          <p:cNvPr id="18"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فضای رنگ </a:t>
            </a:r>
            <a:r>
              <a:rPr lang="en-US" sz="2400" b="1" dirty="0" smtClean="0">
                <a:solidFill>
                  <a:srgbClr val="FF0000"/>
                </a:solidFill>
                <a:latin typeface="Times New Roman" pitchFamily="18" charset="0"/>
                <a:cs typeface="Times New Roman" pitchFamily="18" charset="0"/>
              </a:rPr>
              <a:t>R</a:t>
            </a:r>
            <a:r>
              <a:rPr lang="en-US" sz="2400" b="1" dirty="0" smtClean="0">
                <a:solidFill>
                  <a:schemeClr val="accent5">
                    <a:lumMod val="75000"/>
                  </a:schemeClr>
                </a:solidFill>
                <a:latin typeface="Times New Roman" pitchFamily="18" charset="0"/>
                <a:cs typeface="Times New Roman" pitchFamily="18" charset="0"/>
              </a:rPr>
              <a:t>G</a:t>
            </a:r>
            <a:r>
              <a:rPr lang="en-US" sz="2400" b="1" dirty="0" smtClean="0">
                <a:solidFill>
                  <a:schemeClr val="accent1">
                    <a:lumMod val="60000"/>
                    <a:lumOff val="40000"/>
                  </a:schemeClr>
                </a:solidFill>
                <a:latin typeface="Times New Roman" pitchFamily="18" charset="0"/>
                <a:cs typeface="Times New Roman" pitchFamily="18" charset="0"/>
              </a:rPr>
              <a:t>B</a:t>
            </a:r>
            <a:endParaRPr lang="en-US" sz="2400" b="1" kern="0" dirty="0">
              <a:solidFill>
                <a:srgbClr val="0C1B5A"/>
              </a:solidFill>
              <a:latin typeface="Arial"/>
              <a:cs typeface="B Lotus" pitchFamily="2" charset="-78"/>
            </a:endParaRPr>
          </a:p>
        </p:txBody>
      </p:sp>
      <p:sp>
        <p:nvSpPr>
          <p:cNvPr id="24" name="Content Placeholder 2"/>
          <p:cNvSpPr>
            <a:spLocks noGrp="1"/>
          </p:cNvSpPr>
          <p:nvPr>
            <p:ph idx="4294967295"/>
          </p:nvPr>
        </p:nvSpPr>
        <p:spPr>
          <a:xfrm>
            <a:off x="0" y="1647825"/>
            <a:ext cx="8458200" cy="4752975"/>
          </a:xfrm>
        </p:spPr>
        <p:txBody>
          <a:bodyPr/>
          <a:lstStyle/>
          <a:p>
            <a:pPr algn="just" rtl="1"/>
            <a:r>
              <a:rPr lang="fa-IR" sz="2400" dirty="0" smtClean="0">
                <a:cs typeface="B Nazanin" pitchFamily="2" charset="-78"/>
              </a:rPr>
              <a:t>هر رنگ با ترکيب مقاديري از هر کدام از سه رنگ پایه </a:t>
            </a:r>
            <a:r>
              <a:rPr lang="fa-IR" sz="2400" dirty="0" smtClean="0">
                <a:solidFill>
                  <a:srgbClr val="FF0000"/>
                </a:solidFill>
                <a:cs typeface="B Nazanin" pitchFamily="2" charset="-78"/>
              </a:rPr>
              <a:t>قرمز</a:t>
            </a:r>
            <a:r>
              <a:rPr lang="fa-IR" sz="2400" dirty="0" smtClean="0">
                <a:cs typeface="B Nazanin" pitchFamily="2" charset="-78"/>
              </a:rPr>
              <a:t>، </a:t>
            </a:r>
            <a:r>
              <a:rPr lang="fa-IR" sz="2400" dirty="0" smtClean="0">
                <a:solidFill>
                  <a:srgbClr val="00B050"/>
                </a:solidFill>
                <a:cs typeface="B Nazanin" pitchFamily="2" charset="-78"/>
              </a:rPr>
              <a:t>سبز</a:t>
            </a:r>
            <a:r>
              <a:rPr lang="fa-IR" sz="2400" dirty="0" smtClean="0">
                <a:cs typeface="B Nazanin" pitchFamily="2" charset="-78"/>
              </a:rPr>
              <a:t> و </a:t>
            </a:r>
            <a:r>
              <a:rPr lang="fa-IR" sz="2400" dirty="0" smtClean="0">
                <a:solidFill>
                  <a:srgbClr val="00B0F0"/>
                </a:solidFill>
                <a:cs typeface="B Nazanin" pitchFamily="2" charset="-78"/>
              </a:rPr>
              <a:t>آبی</a:t>
            </a:r>
            <a:r>
              <a:rPr lang="fa-IR" sz="2400" dirty="0" smtClean="0">
                <a:cs typeface="B Nazanin" pitchFamily="2" charset="-78"/>
              </a:rPr>
              <a:t> ايجاد مي شود.</a:t>
            </a:r>
          </a:p>
          <a:p>
            <a:pPr algn="r" rtl="1"/>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a:p>
            <a:pPr algn="r" rtl="1"/>
            <a:r>
              <a:rPr lang="fa-IR" sz="2400" dirty="0" smtClean="0">
                <a:cs typeface="B Nazanin" pitchFamily="2" charset="-78"/>
              </a:rPr>
              <a:t>مزایا</a:t>
            </a:r>
            <a:r>
              <a:rPr lang="fa-IR" dirty="0" smtClean="0">
                <a:cs typeface="B Nazanin" pitchFamily="2" charset="-78"/>
              </a:rPr>
              <a:t>:</a:t>
            </a:r>
          </a:p>
          <a:p>
            <a:pPr lvl="1" algn="r" rtl="1"/>
            <a:r>
              <a:rPr lang="fa-IR" sz="2200" dirty="0" smtClean="0">
                <a:cs typeface="B Nazanin" pitchFamily="2" charset="-78"/>
              </a:rPr>
              <a:t>سادگي استفاده</a:t>
            </a:r>
          </a:p>
          <a:p>
            <a:pPr lvl="1" algn="r" rtl="1"/>
            <a:r>
              <a:rPr lang="fa-IR" sz="2200" dirty="0" smtClean="0">
                <a:cs typeface="B Nazanin" pitchFamily="2" charset="-78"/>
              </a:rPr>
              <a:t>درک آسان</a:t>
            </a:r>
          </a:p>
          <a:p>
            <a:pPr lvl="1" algn="r" rtl="1"/>
            <a:r>
              <a:rPr lang="fa-IR" sz="2200" dirty="0" smtClean="0">
                <a:cs typeface="B Nazanin" pitchFamily="2" charset="-78"/>
              </a:rPr>
              <a:t>پشتيباني سخت افزاري</a:t>
            </a:r>
          </a:p>
          <a:p>
            <a:pPr lvl="1" algn="r" rtl="1"/>
            <a:r>
              <a:rPr lang="fa-IR" sz="2200" dirty="0" smtClean="0">
                <a:cs typeface="B Nazanin" pitchFamily="2" charset="-78"/>
              </a:rPr>
              <a:t>مدل پایه </a:t>
            </a:r>
          </a:p>
        </p:txBody>
      </p:sp>
      <p:pic>
        <p:nvPicPr>
          <p:cNvPr id="26" name="Picture 4" descr="C:\Documents and Settings\Administrator\Desktop\Color wiki\800px-RGB_Cube copy.png"/>
          <p:cNvPicPr>
            <a:picLocks noChangeAspect="1" noChangeArrowheads="1"/>
          </p:cNvPicPr>
          <p:nvPr/>
        </p:nvPicPr>
        <p:blipFill>
          <a:blip r:embed="rId3"/>
          <a:srcRect l="11342" b="8742"/>
          <a:stretch>
            <a:fillRect/>
          </a:stretch>
        </p:blipFill>
        <p:spPr bwMode="auto">
          <a:xfrm>
            <a:off x="228600" y="2514600"/>
            <a:ext cx="4561114" cy="3547534"/>
          </a:xfrm>
          <a:prstGeom prst="rect">
            <a:avLst/>
          </a:prstGeom>
          <a:noFill/>
          <a:ln w="9525">
            <a:noFill/>
            <a:miter lim="800000"/>
            <a:headEnd/>
            <a:tailEnd/>
          </a:ln>
        </p:spPr>
      </p:pic>
      <p:pic>
        <p:nvPicPr>
          <p:cNvPr id="27" name="Picture 5" descr="C:\Documents and Settings\Administrator\Desktop\Color wiki\RGB_illumination.jpg"/>
          <p:cNvPicPr>
            <a:picLocks noChangeAspect="1" noChangeArrowheads="1"/>
          </p:cNvPicPr>
          <p:nvPr/>
        </p:nvPicPr>
        <p:blipFill>
          <a:blip r:embed="rId4"/>
          <a:srcRect/>
          <a:stretch>
            <a:fillRect/>
          </a:stretch>
        </p:blipFill>
        <p:spPr bwMode="auto">
          <a:xfrm>
            <a:off x="6248400" y="2286000"/>
            <a:ext cx="1971447"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23948" y="6285925"/>
            <a:ext cx="596900" cy="584775"/>
          </a:xfrm>
          <a:prstGeom prst="rect">
            <a:avLst/>
          </a:prstGeom>
          <a:noFill/>
        </p:spPr>
        <p:txBody>
          <a:bodyPr wrap="square" rtlCol="0">
            <a:spAutoFit/>
          </a:bodyPr>
          <a:lstStyle/>
          <a:p>
            <a:pPr algn="ctr" rtl="1"/>
            <a:r>
              <a:rPr lang="fa-IR" sz="3200" b="1" dirty="0" smtClean="0">
                <a:cs typeface="B Lotus" pitchFamily="2" charset="-78"/>
              </a:rPr>
              <a:t>11</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فضای رنگ </a:t>
            </a:r>
            <a:r>
              <a:rPr lang="en-US" sz="2400" b="1" dirty="0" smtClean="0">
                <a:solidFill>
                  <a:srgbClr val="FF0000"/>
                </a:solidFill>
                <a:latin typeface="Times New Roman" pitchFamily="18" charset="0"/>
                <a:cs typeface="Times New Roman" pitchFamily="18" charset="0"/>
              </a:rPr>
              <a:t>R</a:t>
            </a:r>
            <a:r>
              <a:rPr lang="en-US" sz="2400" b="1" dirty="0" smtClean="0">
                <a:solidFill>
                  <a:srgbClr val="AFC3E2">
                    <a:lumMod val="75000"/>
                  </a:srgbClr>
                </a:solidFill>
                <a:latin typeface="Times New Roman" pitchFamily="18" charset="0"/>
                <a:cs typeface="Times New Roman" pitchFamily="18" charset="0"/>
              </a:rPr>
              <a:t>G</a:t>
            </a:r>
            <a:r>
              <a:rPr lang="en-US" sz="2400" b="1" dirty="0" smtClean="0">
                <a:solidFill>
                  <a:srgbClr val="3B86CB">
                    <a:lumMod val="60000"/>
                    <a:lumOff val="40000"/>
                  </a:srgbClr>
                </a:solidFill>
                <a:latin typeface="Times New Roman" pitchFamily="18" charset="0"/>
                <a:cs typeface="Times New Roman" pitchFamily="18" charset="0"/>
              </a:rPr>
              <a:t>B</a:t>
            </a:r>
            <a:endParaRPr lang="en-US" sz="2400" b="1" kern="0" dirty="0">
              <a:solidFill>
                <a:srgbClr val="0C1B5A"/>
              </a:solidFill>
              <a:latin typeface="Arial"/>
              <a:cs typeface="B Lotus" pitchFamily="2" charset="-78"/>
            </a:endParaRPr>
          </a:p>
        </p:txBody>
      </p:sp>
      <p:pic>
        <p:nvPicPr>
          <p:cNvPr id="121857" name="Picture 1"/>
          <p:cNvPicPr>
            <a:picLocks noChangeAspect="1" noChangeArrowheads="1"/>
          </p:cNvPicPr>
          <p:nvPr/>
        </p:nvPicPr>
        <p:blipFill>
          <a:blip r:embed="rId3"/>
          <a:srcRect/>
          <a:stretch>
            <a:fillRect/>
          </a:stretch>
        </p:blipFill>
        <p:spPr bwMode="auto">
          <a:xfrm>
            <a:off x="381000" y="2667000"/>
            <a:ext cx="3444245"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1859" name="Picture 3"/>
          <p:cNvPicPr>
            <a:picLocks noChangeAspect="1" noChangeArrowheads="1"/>
          </p:cNvPicPr>
          <p:nvPr/>
        </p:nvPicPr>
        <p:blipFill>
          <a:blip r:embed="rId4"/>
          <a:srcRect/>
          <a:stretch>
            <a:fillRect/>
          </a:stretch>
        </p:blipFill>
        <p:spPr bwMode="auto">
          <a:xfrm>
            <a:off x="3886200" y="2438400"/>
            <a:ext cx="4807324"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49711" y="6285925"/>
            <a:ext cx="596900" cy="584775"/>
          </a:xfrm>
          <a:prstGeom prst="rect">
            <a:avLst/>
          </a:prstGeom>
          <a:noFill/>
        </p:spPr>
        <p:txBody>
          <a:bodyPr wrap="square" rtlCol="0">
            <a:spAutoFit/>
          </a:bodyPr>
          <a:lstStyle/>
          <a:p>
            <a:pPr algn="ctr" rtl="1"/>
            <a:r>
              <a:rPr lang="fa-IR" sz="3200" b="1" dirty="0" smtClean="0">
                <a:cs typeface="B Lotus" pitchFamily="2" charset="-78"/>
              </a:rPr>
              <a:t>12</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فضای رنگ </a:t>
            </a:r>
            <a:r>
              <a:rPr lang="en-US" sz="2400" kern="0" dirty="0" smtClean="0">
                <a:solidFill>
                  <a:srgbClr val="0C1B5A"/>
                </a:solidFill>
                <a:latin typeface="Times New Roman" pitchFamily="18" charset="0"/>
                <a:cs typeface="Times New Roman" pitchFamily="18" charset="0"/>
              </a:rPr>
              <a:t>HSV</a:t>
            </a:r>
            <a:endParaRPr lang="en-US" sz="2400" kern="0" dirty="0">
              <a:solidFill>
                <a:srgbClr val="0C1B5A"/>
              </a:solidFill>
              <a:latin typeface="Times New Roman" pitchFamily="18" charset="0"/>
              <a:cs typeface="Times New Roman" pitchFamily="18" charset="0"/>
            </a:endParaRPr>
          </a:p>
        </p:txBody>
      </p:sp>
      <p:graphicFrame>
        <p:nvGraphicFramePr>
          <p:cNvPr id="14" name="Object 6"/>
          <p:cNvGraphicFramePr>
            <a:graphicFrameLocks noChangeAspect="1"/>
          </p:cNvGraphicFramePr>
          <p:nvPr/>
        </p:nvGraphicFramePr>
        <p:xfrm>
          <a:off x="4364037" y="2524124"/>
          <a:ext cx="114300" cy="215900"/>
        </p:xfrm>
        <a:graphic>
          <a:graphicData uri="http://schemas.openxmlformats.org/presentationml/2006/ole">
            <mc:AlternateContent xmlns:mc="http://schemas.openxmlformats.org/markup-compatibility/2006">
              <mc:Choice xmlns:v="urn:schemas-microsoft-com:vml" Requires="v">
                <p:oleObj spid="_x0000_s68621" name="Equation" r:id="rId4" imgW="114120" imgH="215640" progId="Equation.3">
                  <p:embed/>
                </p:oleObj>
              </mc:Choice>
              <mc:Fallback>
                <p:oleObj name="Equation" r:id="rId4" imgW="114120" imgH="215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7" y="2524124"/>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2"/>
          <p:cNvSpPr>
            <a:spLocks noGrp="1"/>
          </p:cNvSpPr>
          <p:nvPr>
            <p:ph idx="4294967295"/>
          </p:nvPr>
        </p:nvSpPr>
        <p:spPr>
          <a:xfrm>
            <a:off x="4957763" y="1804988"/>
            <a:ext cx="4186237" cy="4824412"/>
          </a:xfrm>
        </p:spPr>
        <p:txBody>
          <a:bodyPr/>
          <a:lstStyle/>
          <a:p>
            <a:pPr algn="just" rtl="1"/>
            <a:r>
              <a:rPr lang="fa-IR" sz="2400" dirty="0" smtClean="0">
                <a:cs typeface="B Nazanin" pitchFamily="2" charset="-78"/>
              </a:rPr>
              <a:t>ابعاد تشکيل دهنده اين فضا:</a:t>
            </a:r>
          </a:p>
          <a:p>
            <a:pPr lvl="1" algn="just" rtl="1"/>
            <a:r>
              <a:rPr lang="fa-IR" sz="2200" dirty="0" smtClean="0">
                <a:cs typeface="B Nazanin" pitchFamily="2" charset="-78"/>
              </a:rPr>
              <a:t>طیف رنگ</a:t>
            </a:r>
            <a:r>
              <a:rPr lang="en-US" sz="2200" dirty="0" smtClean="0">
                <a:cs typeface="B Nazanin" pitchFamily="2" charset="-78"/>
              </a:rPr>
              <a:t>H </a:t>
            </a:r>
            <a:endParaRPr lang="fa-IR" sz="2200" dirty="0" smtClean="0">
              <a:cs typeface="B Nazanin" pitchFamily="2" charset="-78"/>
            </a:endParaRPr>
          </a:p>
          <a:p>
            <a:pPr lvl="2" algn="just" rtl="1"/>
            <a:r>
              <a:rPr lang="fa-IR" sz="1800" dirty="0" smtClean="0">
                <a:cs typeface="B Nazanin" pitchFamily="2" charset="-78"/>
              </a:rPr>
              <a:t>در فاصله </a:t>
            </a:r>
            <a:r>
              <a:rPr lang="en-US" sz="1800" dirty="0" smtClean="0">
                <a:cs typeface="B Nazanin" pitchFamily="2" charset="-78"/>
              </a:rPr>
              <a:t>[0,2</a:t>
            </a:r>
            <a:r>
              <a:rPr lang="el-GR" sz="1800" dirty="0" smtClean="0">
                <a:cs typeface="B Nazanin" pitchFamily="2" charset="-78"/>
              </a:rPr>
              <a:t>π</a:t>
            </a:r>
            <a:r>
              <a:rPr lang="en-US" sz="1800" dirty="0" smtClean="0">
                <a:cs typeface="Majalla UI"/>
              </a:rPr>
              <a:t>]</a:t>
            </a:r>
            <a:endParaRPr lang="fa-IR" sz="1800" dirty="0" smtClean="0">
              <a:cs typeface="B Nazanin" pitchFamily="2" charset="-78"/>
            </a:endParaRPr>
          </a:p>
          <a:p>
            <a:pPr lvl="1" algn="just" rtl="1"/>
            <a:r>
              <a:rPr lang="fa-IR" sz="2200" dirty="0" smtClean="0">
                <a:cs typeface="B Nazanin" pitchFamily="2" charset="-78"/>
              </a:rPr>
              <a:t>درجه اشباع رنگ</a:t>
            </a:r>
            <a:r>
              <a:rPr lang="en-US" sz="2200" dirty="0" smtClean="0">
                <a:cs typeface="B Nazanin" pitchFamily="2" charset="-78"/>
              </a:rPr>
              <a:t>S </a:t>
            </a:r>
            <a:endParaRPr lang="fa-IR" sz="2200" dirty="0" smtClean="0">
              <a:cs typeface="B Nazanin" pitchFamily="2" charset="-78"/>
            </a:endParaRPr>
          </a:p>
          <a:p>
            <a:pPr lvl="2" algn="just" rtl="1"/>
            <a:r>
              <a:rPr lang="fa-IR" sz="1800" dirty="0" smtClean="0">
                <a:cs typeface="B Nazanin" pitchFamily="2" charset="-78"/>
              </a:rPr>
              <a:t>در فاصله </a:t>
            </a:r>
            <a:r>
              <a:rPr lang="en-US" sz="1800" dirty="0" smtClean="0">
                <a:cs typeface="Majalla UI"/>
              </a:rPr>
              <a:t>[0,1]</a:t>
            </a:r>
            <a:endParaRPr lang="fa-IR" sz="1800" dirty="0" smtClean="0">
              <a:cs typeface="B Nazanin" pitchFamily="2" charset="-78"/>
            </a:endParaRPr>
          </a:p>
          <a:p>
            <a:pPr lvl="1" algn="just" rtl="1"/>
            <a:r>
              <a:rPr lang="fa-IR" sz="2200" dirty="0" smtClean="0">
                <a:cs typeface="B Nazanin" pitchFamily="2" charset="-78"/>
              </a:rPr>
              <a:t>درجه روشنايي آن </a:t>
            </a:r>
            <a:r>
              <a:rPr lang="en-US" sz="2200" dirty="0" smtClean="0">
                <a:cs typeface="B Nazanin" pitchFamily="2" charset="-78"/>
              </a:rPr>
              <a:t>V</a:t>
            </a:r>
            <a:endParaRPr lang="fa-IR" sz="2200" dirty="0" smtClean="0">
              <a:cs typeface="B Nazanin" pitchFamily="2" charset="-78"/>
            </a:endParaRPr>
          </a:p>
          <a:p>
            <a:pPr lvl="2" algn="just" rtl="1"/>
            <a:r>
              <a:rPr lang="fa-IR" sz="1800" dirty="0" smtClean="0">
                <a:cs typeface="B Nazanin" pitchFamily="2" charset="-78"/>
              </a:rPr>
              <a:t>در فاصله </a:t>
            </a:r>
            <a:r>
              <a:rPr lang="en-US" sz="1800" dirty="0" smtClean="0">
                <a:cs typeface="Majalla UI"/>
              </a:rPr>
              <a:t>[0,1]</a:t>
            </a:r>
            <a:endParaRPr lang="fa-IR" sz="1800" dirty="0" smtClean="0">
              <a:cs typeface="B Nazanin" pitchFamily="2" charset="-78"/>
            </a:endParaRPr>
          </a:p>
          <a:p>
            <a:pPr algn="just" rtl="1"/>
            <a:endParaRPr lang="fa-IR" sz="2200" dirty="0" smtClean="0">
              <a:cs typeface="B Nazanin" pitchFamily="2" charset="-78"/>
            </a:endParaRPr>
          </a:p>
          <a:p>
            <a:pPr algn="just" rtl="1"/>
            <a:r>
              <a:rPr lang="fa-IR" sz="2400" dirty="0" smtClean="0">
                <a:cs typeface="B Nazanin" pitchFamily="2" charset="-78"/>
              </a:rPr>
              <a:t>مزیت:</a:t>
            </a:r>
          </a:p>
          <a:p>
            <a:pPr lvl="1" algn="just" rtl="1"/>
            <a:r>
              <a:rPr lang="fa-IR" sz="2200" dirty="0" smtClean="0">
                <a:cs typeface="B Nazanin" pitchFamily="2" charset="-78"/>
              </a:rPr>
              <a:t>دارای خاصيت يکنواختي ادراکي</a:t>
            </a:r>
            <a:endParaRPr lang="en-US" sz="2200" dirty="0" smtClean="0">
              <a:cs typeface="B Nazanin" pitchFamily="2" charset="-78"/>
            </a:endParaRPr>
          </a:p>
        </p:txBody>
      </p:sp>
      <p:pic>
        <p:nvPicPr>
          <p:cNvPr id="13" name="Picture 5" descr="C:\Documents and Settings\Administrator\Desktop\Color wiki\800px-HSV_color_solid_cylinder_alpha_lowgamma.png"/>
          <p:cNvPicPr>
            <a:picLocks noChangeAspect="1" noChangeArrowheads="1"/>
          </p:cNvPicPr>
          <p:nvPr/>
        </p:nvPicPr>
        <p:blipFill>
          <a:blip r:embed="rId6"/>
          <a:srcRect l="4504" t="4504" r="1804" b="3604"/>
          <a:stretch>
            <a:fillRect/>
          </a:stretch>
        </p:blipFill>
        <p:spPr bwMode="auto">
          <a:xfrm>
            <a:off x="152400" y="2133600"/>
            <a:ext cx="5072062" cy="3890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Documents and Settings\Administrator\Desktop\Color wiki\Untitled-1.png"/>
          <p:cNvPicPr>
            <a:picLocks noChangeAspect="1"/>
          </p:cNvPicPr>
          <p:nvPr/>
        </p:nvPicPr>
        <p:blipFill>
          <a:blip r:embed="rId4"/>
          <a:srcRect/>
          <a:stretch>
            <a:fillRect/>
          </a:stretch>
        </p:blipFill>
        <p:spPr bwMode="auto">
          <a:xfrm>
            <a:off x="357188" y="3643313"/>
            <a:ext cx="8501062" cy="2833687"/>
          </a:xfrm>
          <a:prstGeom prst="rect">
            <a:avLst/>
          </a:prstGeom>
          <a:noFill/>
          <a:ln w="9525">
            <a:noFill/>
            <a:miter lim="800000"/>
            <a:headEnd/>
            <a:tailEnd/>
          </a:ln>
        </p:spPr>
      </p:pic>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37011" y="6285925"/>
            <a:ext cx="596900" cy="584775"/>
          </a:xfrm>
          <a:prstGeom prst="rect">
            <a:avLst/>
          </a:prstGeom>
          <a:noFill/>
        </p:spPr>
        <p:txBody>
          <a:bodyPr wrap="square" rtlCol="0">
            <a:spAutoFit/>
          </a:bodyPr>
          <a:lstStyle/>
          <a:p>
            <a:pPr algn="ctr" rtl="1"/>
            <a:r>
              <a:rPr lang="fa-IR" sz="3200" b="1" dirty="0" smtClean="0">
                <a:cs typeface="B Lotus" pitchFamily="2" charset="-78"/>
              </a:rPr>
              <a:t>13</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فضاي رنگ</a:t>
            </a:r>
            <a:r>
              <a:rPr lang="en-US" sz="2400" kern="0" dirty="0" smtClean="0">
                <a:solidFill>
                  <a:srgbClr val="0C1B5A"/>
                </a:solidFill>
                <a:latin typeface="Times New Roman" pitchFamily="18" charset="0"/>
                <a:cs typeface="Times New Roman" pitchFamily="18" charset="0"/>
              </a:rPr>
              <a:t>L*a*b*</a:t>
            </a:r>
            <a:r>
              <a:rPr lang="en-US" sz="2400" b="1" kern="0" dirty="0" smtClean="0">
                <a:solidFill>
                  <a:srgbClr val="0C1B5A"/>
                </a:solidFill>
                <a:latin typeface="Arial"/>
                <a:cs typeface="B Lotus" pitchFamily="2" charset="-78"/>
              </a:rPr>
              <a:t> </a:t>
            </a:r>
            <a:r>
              <a:rPr lang="fa-IR" sz="2400" b="1" kern="0" dirty="0" smtClean="0">
                <a:solidFill>
                  <a:srgbClr val="0C1B5A"/>
                </a:solidFill>
                <a:latin typeface="Arial"/>
                <a:cs typeface="B Lotus" pitchFamily="2" charset="-78"/>
              </a:rPr>
              <a:t> یا </a:t>
            </a:r>
            <a:r>
              <a:rPr lang="en-US" sz="2400" kern="0" dirty="0" smtClean="0">
                <a:solidFill>
                  <a:srgbClr val="0C1B5A"/>
                </a:solidFill>
                <a:latin typeface="Times New Roman" pitchFamily="18" charset="0"/>
                <a:cs typeface="Times New Roman" pitchFamily="18" charset="0"/>
              </a:rPr>
              <a:t>CIELAB</a:t>
            </a:r>
            <a:endParaRPr lang="en-US" sz="2400" kern="0" dirty="0">
              <a:solidFill>
                <a:srgbClr val="0C1B5A"/>
              </a:solidFill>
              <a:latin typeface="Times New Roman" pitchFamily="18" charset="0"/>
              <a:cs typeface="Times New Roman" pitchFamily="18" charset="0"/>
            </a:endParaRPr>
          </a:p>
        </p:txBody>
      </p:sp>
      <p:graphicFrame>
        <p:nvGraphicFramePr>
          <p:cNvPr id="14" name="Object 6"/>
          <p:cNvGraphicFramePr>
            <a:graphicFrameLocks noChangeAspect="1"/>
          </p:cNvGraphicFramePr>
          <p:nvPr/>
        </p:nvGraphicFramePr>
        <p:xfrm>
          <a:off x="4364037" y="2524124"/>
          <a:ext cx="114300" cy="215900"/>
        </p:xfrm>
        <a:graphic>
          <a:graphicData uri="http://schemas.openxmlformats.org/presentationml/2006/ole">
            <mc:AlternateContent xmlns:mc="http://schemas.openxmlformats.org/markup-compatibility/2006">
              <mc:Choice xmlns:v="urn:schemas-microsoft-com:vml" Requires="v">
                <p:oleObj spid="_x0000_s113677" name="Equation" r:id="rId5" imgW="114120" imgH="215640" progId="Equation.3">
                  <p:embed/>
                </p:oleObj>
              </mc:Choice>
              <mc:Fallback>
                <p:oleObj name="Equation" r:id="rId5" imgW="11412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037" y="2524124"/>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2"/>
          <p:cNvSpPr>
            <a:spLocks noGrp="1"/>
          </p:cNvSpPr>
          <p:nvPr>
            <p:ph idx="4294967295"/>
          </p:nvPr>
        </p:nvSpPr>
        <p:spPr>
          <a:xfrm>
            <a:off x="0" y="1643063"/>
            <a:ext cx="8229600" cy="4681537"/>
          </a:xfrm>
        </p:spPr>
        <p:txBody>
          <a:bodyPr/>
          <a:lstStyle/>
          <a:p>
            <a:pPr marL="273050" lvl="1" indent="-273050" algn="r" rtl="1">
              <a:buClr>
                <a:srgbClr val="0BD0D9"/>
              </a:buClr>
              <a:buSzPct val="95000"/>
            </a:pPr>
            <a:r>
              <a:rPr lang="fa-IR" dirty="0" smtClean="0">
                <a:cs typeface="B Nazanin" pitchFamily="2" charset="-78"/>
              </a:rPr>
              <a:t>دارای خاصيت يکنواختي ادراکي (بر پایه ساختار بینایی انسان)</a:t>
            </a:r>
            <a:endParaRPr lang="en-US" dirty="0" smtClean="0">
              <a:cs typeface="B Nazanin" pitchFamily="2" charset="-78"/>
            </a:endParaRPr>
          </a:p>
          <a:p>
            <a:pPr algn="r" rtl="1"/>
            <a:endParaRPr lang="fa-IR" sz="2400" dirty="0" smtClean="0">
              <a:cs typeface="B Nazanin" pitchFamily="2" charset="-78"/>
            </a:endParaRPr>
          </a:p>
          <a:p>
            <a:pPr algn="r" rtl="1"/>
            <a:r>
              <a:rPr lang="fa-IR" sz="2400" dirty="0" smtClean="0">
                <a:cs typeface="B Nazanin" pitchFamily="2" charset="-78"/>
              </a:rPr>
              <a:t>مؤلفه ها </a:t>
            </a:r>
          </a:p>
        </p:txBody>
      </p:sp>
      <p:sp>
        <p:nvSpPr>
          <p:cNvPr id="16" name="Rectangle 5"/>
          <p:cNvSpPr>
            <a:spLocks noChangeArrowheads="1"/>
          </p:cNvSpPr>
          <p:nvPr/>
        </p:nvSpPr>
        <p:spPr bwMode="auto">
          <a:xfrm>
            <a:off x="762000" y="2286000"/>
            <a:ext cx="6286500" cy="1016000"/>
          </a:xfrm>
          <a:prstGeom prst="rect">
            <a:avLst/>
          </a:prstGeom>
          <a:noFill/>
          <a:ln w="9525">
            <a:noFill/>
            <a:miter lim="800000"/>
            <a:headEnd/>
            <a:tailEnd/>
          </a:ln>
        </p:spPr>
        <p:txBody>
          <a:bodyPr>
            <a:spAutoFit/>
          </a:bodyPr>
          <a:lstStyle/>
          <a:p>
            <a:pPr marL="457200" indent="-457200" algn="r" rtl="1">
              <a:buFont typeface="Arial" pitchFamily="34" charset="0"/>
              <a:buChar char="•"/>
            </a:pPr>
            <a:r>
              <a:rPr lang="en-US" sz="2000" dirty="0">
                <a:latin typeface="Times New Roman" pitchFamily="18" charset="0"/>
                <a:cs typeface="Times New Roman" pitchFamily="18" charset="0"/>
              </a:rPr>
              <a:t>L* </a:t>
            </a:r>
            <a:r>
              <a:rPr lang="fa-IR" sz="2000" dirty="0">
                <a:cs typeface="B Nazanin" pitchFamily="2" charset="-78"/>
              </a:rPr>
              <a:t> معرف روشنايي است، بين سیاه</a:t>
            </a:r>
            <a:r>
              <a:rPr lang="en-US" sz="2000" dirty="0">
                <a:latin typeface="Times New Roman" pitchFamily="18" charset="0"/>
                <a:cs typeface="Times New Roman" pitchFamily="18" charset="0"/>
              </a:rPr>
              <a:t>(L*=0) </a:t>
            </a:r>
            <a:r>
              <a:rPr lang="fa-IR" sz="2000" dirty="0">
                <a:latin typeface="Times New Roman" pitchFamily="18" charset="0"/>
                <a:cs typeface="Times New Roman" pitchFamily="18" charset="0"/>
              </a:rPr>
              <a:t> </a:t>
            </a:r>
            <a:r>
              <a:rPr lang="fa-IR" sz="2000" dirty="0">
                <a:cs typeface="B Nazanin" pitchFamily="2" charset="-78"/>
              </a:rPr>
              <a:t>تا سفید </a:t>
            </a:r>
            <a:r>
              <a:rPr lang="en-US" sz="2000" dirty="0">
                <a:latin typeface="Times New Roman" pitchFamily="18" charset="0"/>
                <a:cs typeface="Times New Roman" pitchFamily="18" charset="0"/>
              </a:rPr>
              <a:t>(L*=100</a:t>
            </a:r>
            <a:r>
              <a:rPr lang="en-US" sz="2000" dirty="0" smtClean="0">
                <a:latin typeface="Times New Roman" pitchFamily="18" charset="0"/>
                <a:cs typeface="Times New Roman" pitchFamily="18" charset="0"/>
              </a:rPr>
              <a:t>)</a:t>
            </a:r>
            <a:r>
              <a:rPr lang="fa-IR"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indent="-457200" algn="r" rtl="1">
              <a:buFont typeface="Arial" pitchFamily="34" charset="0"/>
              <a:buChar char="•"/>
            </a:pPr>
            <a:r>
              <a:rPr lang="en-US" sz="2000" dirty="0"/>
              <a:t> </a:t>
            </a:r>
            <a:r>
              <a:rPr lang="en-US" sz="2000" dirty="0">
                <a:latin typeface="Times New Roman" pitchFamily="18" charset="0"/>
                <a:cs typeface="Times New Roman" pitchFamily="18" charset="0"/>
              </a:rPr>
              <a:t>a* </a:t>
            </a:r>
            <a:r>
              <a:rPr lang="fa-IR" sz="2000" dirty="0">
                <a:cs typeface="B Nazanin" pitchFamily="2" charset="-78"/>
              </a:rPr>
              <a:t>که بین رنگهای قرمز و سبز قرار </a:t>
            </a:r>
            <a:r>
              <a:rPr lang="fa-IR" sz="2000" dirty="0" smtClean="0">
                <a:cs typeface="B Nazanin" pitchFamily="2" charset="-78"/>
              </a:rPr>
              <a:t>می گیرد.</a:t>
            </a:r>
            <a:endParaRPr lang="fa-IR" sz="2000" dirty="0">
              <a:cs typeface="B Nazanin" pitchFamily="2" charset="-78"/>
            </a:endParaRPr>
          </a:p>
          <a:p>
            <a:pPr marL="457200" indent="-457200" algn="r" rtl="1">
              <a:buFont typeface="Arial" pitchFamily="34" charset="0"/>
              <a:buChar char="•"/>
            </a:pPr>
            <a:r>
              <a:rPr lang="en-US" sz="2000" dirty="0">
                <a:latin typeface="Times New Roman" pitchFamily="18" charset="0"/>
                <a:cs typeface="Times New Roman" pitchFamily="18" charset="0"/>
              </a:rPr>
              <a:t>b* </a:t>
            </a:r>
            <a:r>
              <a:rPr lang="fa-IR" sz="2000" dirty="0">
                <a:latin typeface="Times New Roman" pitchFamily="18" charset="0"/>
                <a:cs typeface="Times New Roman" pitchFamily="18" charset="0"/>
              </a:rPr>
              <a:t> </a:t>
            </a:r>
            <a:r>
              <a:rPr lang="fa-IR" sz="2000" dirty="0">
                <a:cs typeface="B Nazanin" pitchFamily="2" charset="-78"/>
              </a:rPr>
              <a:t>که محل قرارگیری آن بین </a:t>
            </a:r>
            <a:r>
              <a:rPr lang="fa-IR" sz="2000" dirty="0" smtClean="0">
                <a:cs typeface="B Nazanin" pitchFamily="2" charset="-78"/>
              </a:rPr>
              <a:t>رنگ های </a:t>
            </a:r>
            <a:r>
              <a:rPr lang="fa-IR" sz="2000" dirty="0">
                <a:cs typeface="B Nazanin" pitchFamily="2" charset="-78"/>
              </a:rPr>
              <a:t>زرد و آبي </a:t>
            </a:r>
            <a:r>
              <a:rPr lang="fa-IR" sz="2000" dirty="0" smtClean="0">
                <a:cs typeface="B Nazanin" pitchFamily="2" charset="-78"/>
              </a:rPr>
              <a:t>است.</a:t>
            </a:r>
            <a:endParaRPr lang="fa-IR" sz="2000" dirty="0">
              <a:latin typeface="Times New Roman" pitchFamily="18" charset="0"/>
              <a:cs typeface="B Nazanin" pitchFamily="2" charset="-78"/>
            </a:endParaRPr>
          </a:p>
        </p:txBody>
      </p:sp>
      <p:sp>
        <p:nvSpPr>
          <p:cNvPr id="17" name="Right Brace 16"/>
          <p:cNvSpPr/>
          <p:nvPr/>
        </p:nvSpPr>
        <p:spPr>
          <a:xfrm>
            <a:off x="6958012" y="2214563"/>
            <a:ext cx="357188" cy="1071562"/>
          </a:xfrm>
          <a:prstGeom prst="rightBrace">
            <a:avLst/>
          </a:prstGeom>
        </p:spPr>
        <p:style>
          <a:lnRef idx="2">
            <a:schemeClr val="accent1"/>
          </a:lnRef>
          <a:fillRef idx="0">
            <a:schemeClr val="accent1"/>
          </a:fillRef>
          <a:effectRef idx="1">
            <a:schemeClr val="accent1"/>
          </a:effectRef>
          <a:fontRef idx="minor">
            <a:schemeClr val="tx1"/>
          </a:fontRef>
        </p:style>
        <p:txBody>
          <a:bodyPr rtlCol="1" anchor="ctr"/>
          <a:lstStyle/>
          <a:p>
            <a:pPr algn="ctr" rtl="1">
              <a:defRPr/>
            </a:pPr>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609600" y="734080"/>
            <a:ext cx="7620000" cy="2313920"/>
          </a:xfrm>
        </p:spPr>
        <p:txBody>
          <a:bodyPr>
            <a:noAutofit/>
          </a:bodyPr>
          <a:lstStyle/>
          <a:p>
            <a:pPr algn="ct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ویژگیهای فیزیکی مواد غذایی</a:t>
            </a:r>
            <a:b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b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دانشکده فنی و حرفه ای ولیعصر</a:t>
            </a:r>
            <a:b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b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مدرس الهه اربیدار</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endParaRPr>
          </a:p>
        </p:txBody>
      </p:sp>
      <p:sp>
        <p:nvSpPr>
          <p:cNvPr id="9" name="TextBox 8"/>
          <p:cNvSpPr txBox="1"/>
          <p:nvPr/>
        </p:nvSpPr>
        <p:spPr>
          <a:xfrm>
            <a:off x="228600" y="3362980"/>
            <a:ext cx="8915400" cy="523220"/>
          </a:xfrm>
          <a:prstGeom prst="rect">
            <a:avLst/>
          </a:prstGeom>
          <a:noFill/>
        </p:spPr>
        <p:txBody>
          <a:bodyPr wrap="square" rtlCol="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Physical Properties of food Products</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914400" y="4572000"/>
            <a:ext cx="7315200" cy="584775"/>
          </a:xfrm>
          <a:prstGeom prst="rect">
            <a:avLst/>
          </a:prstGeom>
          <a:noFill/>
        </p:spPr>
        <p:txBody>
          <a:bodyPr wrap="square" rtlCol="0">
            <a:spAutoFit/>
          </a:bodyP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فصل سوم: خواص نوری</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838200"/>
            <a:ext cx="7089648" cy="457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lang="fa-IR" sz="2400" b="1" kern="0" dirty="0" smtClean="0">
                <a:latin typeface="+mj-lt"/>
                <a:ea typeface="+mj-ea"/>
                <a:cs typeface="B Lotus" pitchFamily="2" charset="-78"/>
              </a:rPr>
              <a:t>مقدمه</a:t>
            </a:r>
            <a:endParaRPr kumimoji="0" lang="en-US" sz="2400" b="1" i="0" u="none" strike="noStrike" kern="0" cap="none" spc="0" normalizeH="0" baseline="0" noProof="0" dirty="0">
              <a:ln>
                <a:noFill/>
              </a:ln>
              <a:solidFill>
                <a:schemeClr val="tx1"/>
              </a:solidFill>
              <a:effectLst/>
              <a:uLnTx/>
              <a:uFillTx/>
              <a:latin typeface="+mj-lt"/>
              <a:ea typeface="+mj-ea"/>
              <a:cs typeface="B Lotus" pitchFamily="2" charset="-78"/>
            </a:endParaRPr>
          </a:p>
        </p:txBody>
      </p:sp>
      <p:grpSp>
        <p:nvGrpSpPr>
          <p:cNvPr id="35" name="Group 10"/>
          <p:cNvGrpSpPr>
            <a:grpSpLocks/>
          </p:cNvGrpSpPr>
          <p:nvPr/>
        </p:nvGrpSpPr>
        <p:grpSpPr bwMode="auto">
          <a:xfrm>
            <a:off x="42863" y="6215062"/>
            <a:ext cx="642937" cy="642938"/>
            <a:chOff x="1289" y="582"/>
            <a:chExt cx="668" cy="668"/>
          </a:xfrm>
        </p:grpSpPr>
        <p:sp>
          <p:nvSpPr>
            <p:cNvPr id="36"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37"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8"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9"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40"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41" name="TextBox 40"/>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1</a:t>
            </a:r>
            <a:endParaRPr lang="en-US" sz="3200" b="1" dirty="0">
              <a:cs typeface="B Lotus" pitchFamily="2" charset="-78"/>
            </a:endParaRPr>
          </a:p>
        </p:txBody>
      </p:sp>
      <p:sp>
        <p:nvSpPr>
          <p:cNvPr id="11" name="AutoShape 3"/>
          <p:cNvSpPr>
            <a:spLocks noChangeArrowheads="1"/>
          </p:cNvSpPr>
          <p:nvPr/>
        </p:nvSpPr>
        <p:spPr bwMode="auto">
          <a:xfrm>
            <a:off x="5867400" y="3741003"/>
            <a:ext cx="1905000" cy="762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en-US">
              <a:latin typeface="Verdana" pitchFamily="34" charset="0"/>
            </a:endParaRPr>
          </a:p>
        </p:txBody>
      </p:sp>
      <p:sp>
        <p:nvSpPr>
          <p:cNvPr id="14" name="Freeform 8"/>
          <p:cNvSpPr>
            <a:spLocks/>
          </p:cNvSpPr>
          <p:nvPr/>
        </p:nvSpPr>
        <p:spPr bwMode="gray">
          <a:xfrm>
            <a:off x="3222625" y="3263166"/>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w="0">
            <a:noFill/>
            <a:prstDash val="solid"/>
            <a:round/>
            <a:headEnd/>
            <a:tailEnd/>
          </a:ln>
        </p:spPr>
        <p:txBody>
          <a:bodyPr/>
          <a:lstStyle/>
          <a:p>
            <a:endParaRPr lang="en-US"/>
          </a:p>
        </p:txBody>
      </p:sp>
      <p:sp>
        <p:nvSpPr>
          <p:cNvPr id="15" name="AutoShape 9"/>
          <p:cNvSpPr>
            <a:spLocks noChangeAspect="1" noChangeArrowheads="1" noTextEdit="1"/>
          </p:cNvSpPr>
          <p:nvPr/>
        </p:nvSpPr>
        <p:spPr bwMode="gray">
          <a:xfrm flipH="1">
            <a:off x="4868863" y="3259991"/>
            <a:ext cx="909637" cy="1244600"/>
          </a:xfrm>
          <a:prstGeom prst="rect">
            <a:avLst/>
          </a:prstGeom>
          <a:noFill/>
          <a:ln w="9525">
            <a:noFill/>
            <a:miter lim="800000"/>
            <a:headEnd/>
            <a:tailEnd/>
          </a:ln>
        </p:spPr>
        <p:txBody>
          <a:bodyPr/>
          <a:lstStyle/>
          <a:p>
            <a:endParaRPr lang="en-US"/>
          </a:p>
        </p:txBody>
      </p:sp>
      <p:sp>
        <p:nvSpPr>
          <p:cNvPr id="16" name="Freeform 10"/>
          <p:cNvSpPr>
            <a:spLocks/>
          </p:cNvSpPr>
          <p:nvPr/>
        </p:nvSpPr>
        <p:spPr bwMode="gray">
          <a:xfrm flipH="1">
            <a:off x="4875213" y="326316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p:spPr>
        <p:txBody>
          <a:bodyPr/>
          <a:lstStyle/>
          <a:p>
            <a:endParaRPr lang="en-US"/>
          </a:p>
        </p:txBody>
      </p:sp>
      <p:grpSp>
        <p:nvGrpSpPr>
          <p:cNvPr id="17" name="Group 11"/>
          <p:cNvGrpSpPr>
            <a:grpSpLocks/>
          </p:cNvGrpSpPr>
          <p:nvPr/>
        </p:nvGrpSpPr>
        <p:grpSpPr bwMode="auto">
          <a:xfrm>
            <a:off x="3048000" y="1524000"/>
            <a:ext cx="2998788" cy="1601788"/>
            <a:chOff x="1997" y="1314"/>
            <a:chExt cx="1889" cy="1009"/>
          </a:xfrm>
        </p:grpSpPr>
        <p:grpSp>
          <p:nvGrpSpPr>
            <p:cNvPr id="18" name="Group 12"/>
            <p:cNvGrpSpPr>
              <a:grpSpLocks/>
            </p:cNvGrpSpPr>
            <p:nvPr/>
          </p:nvGrpSpPr>
          <p:grpSpPr bwMode="auto">
            <a:xfrm>
              <a:off x="1997" y="1404"/>
              <a:ext cx="1889" cy="919"/>
              <a:chOff x="1973" y="1027"/>
              <a:chExt cx="1926" cy="937"/>
            </a:xfrm>
          </p:grpSpPr>
          <p:sp>
            <p:nvSpPr>
              <p:cNvPr id="23"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en-US"/>
              </a:p>
            </p:txBody>
          </p:sp>
          <p:sp>
            <p:nvSpPr>
              <p:cNvPr id="24"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en-US"/>
              </a:p>
            </p:txBody>
          </p:sp>
        </p:grpSp>
        <p:sp>
          <p:nvSpPr>
            <p:cNvPr id="19"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en-US"/>
            </a:p>
          </p:txBody>
        </p:sp>
        <p:sp>
          <p:nvSpPr>
            <p:cNvPr id="20"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en-US"/>
            </a:p>
          </p:txBody>
        </p:sp>
        <p:sp>
          <p:nvSpPr>
            <p:cNvPr id="21"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en-US"/>
            </a:p>
          </p:txBody>
        </p:sp>
        <p:sp>
          <p:nvSpPr>
            <p:cNvPr id="22"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en-US"/>
            </a:p>
          </p:txBody>
        </p:sp>
      </p:grpSp>
      <p:sp>
        <p:nvSpPr>
          <p:cNvPr id="25" name="Text Box 19"/>
          <p:cNvSpPr txBox="1">
            <a:spLocks noChangeArrowheads="1"/>
          </p:cNvSpPr>
          <p:nvPr/>
        </p:nvSpPr>
        <p:spPr bwMode="auto">
          <a:xfrm>
            <a:off x="3328852" y="1813288"/>
            <a:ext cx="2242922" cy="461665"/>
          </a:xfrm>
          <a:prstGeom prst="rect">
            <a:avLst/>
          </a:prstGeom>
          <a:noFill/>
          <a:ln w="9525" algn="ctr">
            <a:noFill/>
            <a:miter lim="800000"/>
            <a:headEnd/>
            <a:tailEnd/>
          </a:ln>
          <a:effectLst/>
        </p:spPr>
        <p:txBody>
          <a:bodyPr wrap="none">
            <a:spAutoFit/>
          </a:bodyPr>
          <a:lstStyle/>
          <a:p>
            <a:pPr algn="ctr" eaLnBrk="0" hangingPunct="0"/>
            <a:r>
              <a:rPr lang="fa-IR" sz="2400" b="1" dirty="0" smtClean="0">
                <a:solidFill>
                  <a:srgbClr val="000000"/>
                </a:solidFill>
                <a:cs typeface="B Lotus" pitchFamily="2" charset="-78"/>
              </a:rPr>
              <a:t>کاربرد خواص نوری</a:t>
            </a:r>
            <a:endParaRPr lang="en-US" sz="1400" dirty="0">
              <a:solidFill>
                <a:srgbClr val="000000"/>
              </a:solidFill>
              <a:cs typeface="B Lotus" pitchFamily="2" charset="-78"/>
            </a:endParaRPr>
          </a:p>
        </p:txBody>
      </p:sp>
      <p:sp>
        <p:nvSpPr>
          <p:cNvPr id="26" name="Text Box 20"/>
          <p:cNvSpPr txBox="1">
            <a:spLocks noChangeArrowheads="1"/>
          </p:cNvSpPr>
          <p:nvPr/>
        </p:nvSpPr>
        <p:spPr bwMode="auto">
          <a:xfrm>
            <a:off x="5715000" y="3735143"/>
            <a:ext cx="2209800" cy="830997"/>
          </a:xfrm>
          <a:prstGeom prst="rect">
            <a:avLst/>
          </a:prstGeom>
          <a:noFill/>
          <a:ln w="9525">
            <a:noFill/>
            <a:miter lim="800000"/>
            <a:headEnd/>
            <a:tailEnd/>
          </a:ln>
          <a:effectLst/>
        </p:spPr>
        <p:txBody>
          <a:bodyPr wrap="square">
            <a:spAutoFit/>
          </a:bodyPr>
          <a:lstStyle/>
          <a:p>
            <a:pPr algn="ctr" eaLnBrk="0" hangingPunct="0"/>
            <a:r>
              <a:rPr lang="fa-IR" sz="2400" b="1" dirty="0" smtClean="0">
                <a:solidFill>
                  <a:srgbClr val="000000"/>
                </a:solidFill>
                <a:cs typeface="B Lotus" pitchFamily="2" charset="-78"/>
              </a:rPr>
              <a:t>بررسی کیفیت محصول</a:t>
            </a:r>
            <a:endParaRPr lang="en-US" sz="2400" b="1" dirty="0">
              <a:solidFill>
                <a:srgbClr val="000000"/>
              </a:solidFill>
              <a:cs typeface="B Lotus" pitchFamily="2" charset="-78"/>
            </a:endParaRPr>
          </a:p>
        </p:txBody>
      </p:sp>
      <p:sp>
        <p:nvSpPr>
          <p:cNvPr id="27" name="AutoShape 3"/>
          <p:cNvSpPr>
            <a:spLocks noChangeArrowheads="1"/>
          </p:cNvSpPr>
          <p:nvPr/>
        </p:nvSpPr>
        <p:spPr bwMode="auto">
          <a:xfrm>
            <a:off x="1219200" y="3741003"/>
            <a:ext cx="1905000" cy="762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en-US">
              <a:latin typeface="Verdana" pitchFamily="34" charset="0"/>
            </a:endParaRPr>
          </a:p>
        </p:txBody>
      </p:sp>
      <p:sp>
        <p:nvSpPr>
          <p:cNvPr id="28" name="Text Box 20"/>
          <p:cNvSpPr txBox="1">
            <a:spLocks noChangeArrowheads="1"/>
          </p:cNvSpPr>
          <p:nvPr/>
        </p:nvSpPr>
        <p:spPr bwMode="auto">
          <a:xfrm>
            <a:off x="990600" y="3741003"/>
            <a:ext cx="2209800" cy="830997"/>
          </a:xfrm>
          <a:prstGeom prst="rect">
            <a:avLst/>
          </a:prstGeom>
          <a:noFill/>
          <a:ln w="9525">
            <a:noFill/>
            <a:miter lim="800000"/>
            <a:headEnd/>
            <a:tailEnd/>
          </a:ln>
          <a:effectLst/>
        </p:spPr>
        <p:txBody>
          <a:bodyPr wrap="square">
            <a:spAutoFit/>
          </a:bodyPr>
          <a:lstStyle/>
          <a:p>
            <a:pPr algn="ctr" eaLnBrk="0" hangingPunct="0"/>
            <a:r>
              <a:rPr lang="fa-IR" sz="2400" b="1" dirty="0" smtClean="0">
                <a:solidFill>
                  <a:srgbClr val="000000"/>
                </a:solidFill>
                <a:cs typeface="B Lotus" pitchFamily="2" charset="-78"/>
              </a:rPr>
              <a:t>تشخیص عیوب محصول</a:t>
            </a:r>
            <a:endParaRPr lang="en-US" sz="2400" b="1" dirty="0">
              <a:solidFill>
                <a:srgbClr val="000000"/>
              </a:solidFill>
              <a:cs typeface="B Lotus" pitchFamily="2" charset="-78"/>
            </a:endParaRPr>
          </a:p>
        </p:txBody>
      </p:sp>
      <p:sp>
        <p:nvSpPr>
          <p:cNvPr id="33" name="TextBox 32"/>
          <p:cNvSpPr txBox="1"/>
          <p:nvPr/>
        </p:nvSpPr>
        <p:spPr>
          <a:xfrm>
            <a:off x="304800" y="5257800"/>
            <a:ext cx="8610600" cy="1200329"/>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مزیت اصلی استفاده از روش های نوری به منظور کیفیت سنجی و تشخیص عیوب محصولات کشاورزی و غذایی، غیر مخرب بودن آن است. به این نوع آزمون ها، آزمون های غیرمخرب (</a:t>
            </a:r>
            <a:r>
              <a:rPr lang="en-US" sz="2000" dirty="0" smtClean="0">
                <a:latin typeface="Times New Roman" pitchFamily="18" charset="0"/>
                <a:cs typeface="Times New Roman" pitchFamily="18" charset="0"/>
              </a:rPr>
              <a:t>Non-Destructive Test (NDT)</a:t>
            </a:r>
            <a:r>
              <a:rPr lang="fa-IR" sz="2400" dirty="0" smtClean="0">
                <a:cs typeface="B Lotus" pitchFamily="2" charset="-78"/>
              </a:rPr>
              <a:t>) گویند.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مقدمه</a:t>
            </a:r>
            <a:endParaRPr lang="en-US" sz="2400" b="1" kern="0" dirty="0">
              <a:solidFill>
                <a:srgbClr val="0C1B5A"/>
              </a:solidFill>
              <a:latin typeface="Arial"/>
              <a:cs typeface="B Lotus" pitchFamily="2" charset="-78"/>
            </a:endParaRPr>
          </a:p>
        </p:txBody>
      </p:sp>
      <p:grpSp>
        <p:nvGrpSpPr>
          <p:cNvPr id="16" name="Group 10"/>
          <p:cNvGrpSpPr>
            <a:grpSpLocks/>
          </p:cNvGrpSpPr>
          <p:nvPr/>
        </p:nvGrpSpPr>
        <p:grpSpPr bwMode="auto">
          <a:xfrm>
            <a:off x="42863" y="6215062"/>
            <a:ext cx="642937" cy="642938"/>
            <a:chOff x="1289" y="582"/>
            <a:chExt cx="668" cy="668"/>
          </a:xfrm>
        </p:grpSpPr>
        <p:sp>
          <p:nvSpPr>
            <p:cNvPr id="17"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8"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0"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1"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2" name="TextBox 21"/>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2</a:t>
            </a:r>
            <a:endParaRPr lang="en-US" sz="3200" b="1" dirty="0">
              <a:cs typeface="B Lotus" pitchFamily="2" charset="-78"/>
            </a:endParaRPr>
          </a:p>
        </p:txBody>
      </p:sp>
      <p:graphicFrame>
        <p:nvGraphicFramePr>
          <p:cNvPr id="11" name="Table 10"/>
          <p:cNvGraphicFramePr>
            <a:graphicFrameLocks noGrp="1"/>
          </p:cNvGraphicFramePr>
          <p:nvPr/>
        </p:nvGraphicFramePr>
        <p:xfrm>
          <a:off x="914400" y="2667000"/>
          <a:ext cx="7239000" cy="2743200"/>
        </p:xfrm>
        <a:graphic>
          <a:graphicData uri="http://schemas.openxmlformats.org/drawingml/2006/table">
            <a:tbl>
              <a:tblPr rtl="1">
                <a:tableStyleId>{3C2FFA5D-87B4-456A-9821-1D502468CF0F}</a:tableStyleId>
              </a:tblPr>
              <a:tblGrid>
                <a:gridCol w="1888204">
                  <a:extLst>
                    <a:ext uri="{9D8B030D-6E8A-4147-A177-3AD203B41FA5}">
                      <a16:colId xmlns:a16="http://schemas.microsoft.com/office/drawing/2014/main" val="20000"/>
                    </a:ext>
                  </a:extLst>
                </a:gridCol>
                <a:gridCol w="2675398">
                  <a:extLst>
                    <a:ext uri="{9D8B030D-6E8A-4147-A177-3AD203B41FA5}">
                      <a16:colId xmlns:a16="http://schemas.microsoft.com/office/drawing/2014/main" val="20001"/>
                    </a:ext>
                  </a:extLst>
                </a:gridCol>
                <a:gridCol w="2675398">
                  <a:extLst>
                    <a:ext uri="{9D8B030D-6E8A-4147-A177-3AD203B41FA5}">
                      <a16:colId xmlns:a16="http://schemas.microsoft.com/office/drawing/2014/main" val="20002"/>
                    </a:ext>
                  </a:extLst>
                </a:gridCol>
              </a:tblGrid>
              <a:tr h="0">
                <a:tc rowSpan="4">
                  <a:txBody>
                    <a:bodyPr/>
                    <a:lstStyle/>
                    <a:p>
                      <a:pPr algn="ctr" rtl="1">
                        <a:spcAft>
                          <a:spcPts val="0"/>
                        </a:spcAft>
                      </a:pPr>
                      <a:r>
                        <a:rPr lang="fa-IR" sz="2000" dirty="0" smtClean="0">
                          <a:cs typeface="B Lotus" pitchFamily="2" charset="-78"/>
                        </a:rPr>
                        <a:t>ویژگی های </a:t>
                      </a:r>
                      <a:r>
                        <a:rPr lang="fa-IR" sz="2000" dirty="0">
                          <a:cs typeface="B Lotus" pitchFamily="2" charset="-78"/>
                        </a:rPr>
                        <a:t>بیرونی</a:t>
                      </a:r>
                      <a:endParaRPr lang="en-US" sz="2000" b="1"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اندازه</a:t>
                      </a:r>
                      <a:endParaRPr lang="en-US" sz="20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وزن، حجم، ابعاد</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0"/>
                  </a:ext>
                </a:extLst>
              </a:tr>
              <a:tr h="0">
                <a:tc vMerge="1">
                  <a:txBody>
                    <a:bodyPr/>
                    <a:lstStyle/>
                    <a:p>
                      <a:endParaRPr lang="en-US"/>
                    </a:p>
                  </a:txBody>
                  <a:tcPr/>
                </a:tc>
                <a:tc>
                  <a:txBody>
                    <a:bodyPr/>
                    <a:lstStyle/>
                    <a:p>
                      <a:pPr algn="ctr" rtl="1">
                        <a:spcAft>
                          <a:spcPts val="0"/>
                        </a:spcAft>
                      </a:pPr>
                      <a:r>
                        <a:rPr lang="fa-IR" sz="2000" dirty="0">
                          <a:cs typeface="B Lotus" pitchFamily="2" charset="-78"/>
                        </a:rPr>
                        <a:t>شکل</a:t>
                      </a:r>
                      <a:endParaRPr lang="en-US" sz="20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نسبت قطر به عمق</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1"/>
                  </a:ext>
                </a:extLst>
              </a:tr>
              <a:tr h="0">
                <a:tc vMerge="1">
                  <a:txBody>
                    <a:bodyPr/>
                    <a:lstStyle/>
                    <a:p>
                      <a:endParaRPr lang="en-US"/>
                    </a:p>
                  </a:txBody>
                  <a:tcPr/>
                </a:tc>
                <a:tc>
                  <a:txBody>
                    <a:bodyPr/>
                    <a:lstStyle/>
                    <a:p>
                      <a:pPr algn="ctr" rtl="1">
                        <a:spcAft>
                          <a:spcPts val="0"/>
                        </a:spcAft>
                      </a:pPr>
                      <a:r>
                        <a:rPr lang="fa-IR" sz="2000">
                          <a:cs typeface="B Lotus" pitchFamily="2" charset="-78"/>
                        </a:rPr>
                        <a:t>رنگ</a:t>
                      </a:r>
                      <a:endParaRPr lang="en-US" sz="200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یکنواختی، شدت رنگ</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2"/>
                  </a:ext>
                </a:extLst>
              </a:tr>
              <a:tr h="0">
                <a:tc vMerge="1">
                  <a:txBody>
                    <a:bodyPr/>
                    <a:lstStyle/>
                    <a:p>
                      <a:endParaRPr lang="en-US"/>
                    </a:p>
                  </a:txBody>
                  <a:tcPr/>
                </a:tc>
                <a:tc>
                  <a:txBody>
                    <a:bodyPr/>
                    <a:lstStyle/>
                    <a:p>
                      <a:pPr algn="ctr" rtl="1">
                        <a:spcAft>
                          <a:spcPts val="0"/>
                        </a:spcAft>
                      </a:pPr>
                      <a:r>
                        <a:rPr lang="fa-IR" sz="2000" dirty="0">
                          <a:cs typeface="B Lotus" pitchFamily="2" charset="-78"/>
                        </a:rPr>
                        <a:t>عیوب</a:t>
                      </a:r>
                      <a:endParaRPr lang="en-US" sz="20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لهیدگی، لکه ها، بریدگی</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3"/>
                  </a:ext>
                </a:extLst>
              </a:tr>
              <a:tr h="0">
                <a:tc rowSpan="4">
                  <a:txBody>
                    <a:bodyPr/>
                    <a:lstStyle/>
                    <a:p>
                      <a:pPr algn="ctr" rtl="1">
                        <a:spcAft>
                          <a:spcPts val="0"/>
                        </a:spcAft>
                      </a:pPr>
                      <a:r>
                        <a:rPr lang="fa-IR" sz="2000" dirty="0" smtClean="0">
                          <a:cs typeface="B Lotus" pitchFamily="2" charset="-78"/>
                        </a:rPr>
                        <a:t>ویژگی</a:t>
                      </a:r>
                      <a:r>
                        <a:rPr lang="fa-IR" sz="2000" baseline="0" dirty="0" smtClean="0">
                          <a:cs typeface="B Lotus" pitchFamily="2" charset="-78"/>
                        </a:rPr>
                        <a:t> </a:t>
                      </a:r>
                      <a:r>
                        <a:rPr lang="fa-IR" sz="2000" dirty="0" smtClean="0">
                          <a:cs typeface="B Lotus" pitchFamily="2" charset="-78"/>
                        </a:rPr>
                        <a:t>های </a:t>
                      </a:r>
                      <a:r>
                        <a:rPr lang="fa-IR" sz="2000" dirty="0">
                          <a:cs typeface="B Lotus" pitchFamily="2" charset="-78"/>
                        </a:rPr>
                        <a:t>درونی</a:t>
                      </a:r>
                      <a:endParaRPr lang="en-US" sz="2000" b="1"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a:cs typeface="B Lotus" pitchFamily="2" charset="-78"/>
                        </a:rPr>
                        <a:t>طعم و مزه</a:t>
                      </a:r>
                      <a:endParaRPr lang="en-US" sz="200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شیرینی، ترشی، گسی، بو</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4"/>
                  </a:ext>
                </a:extLst>
              </a:tr>
              <a:tr h="0">
                <a:tc vMerge="1">
                  <a:txBody>
                    <a:bodyPr/>
                    <a:lstStyle/>
                    <a:p>
                      <a:endParaRPr lang="en-US"/>
                    </a:p>
                  </a:txBody>
                  <a:tcPr/>
                </a:tc>
                <a:tc>
                  <a:txBody>
                    <a:bodyPr/>
                    <a:lstStyle/>
                    <a:p>
                      <a:pPr algn="ctr" rtl="1">
                        <a:spcAft>
                          <a:spcPts val="0"/>
                        </a:spcAft>
                      </a:pPr>
                      <a:r>
                        <a:rPr lang="fa-IR" sz="2000">
                          <a:cs typeface="B Lotus" pitchFamily="2" charset="-78"/>
                        </a:rPr>
                        <a:t>بافت</a:t>
                      </a:r>
                      <a:endParaRPr lang="en-US" sz="200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سفتی، تردی، آبداری</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5"/>
                  </a:ext>
                </a:extLst>
              </a:tr>
              <a:tr h="0">
                <a:tc vMerge="1">
                  <a:txBody>
                    <a:bodyPr/>
                    <a:lstStyle/>
                    <a:p>
                      <a:endParaRPr lang="en-US"/>
                    </a:p>
                  </a:txBody>
                  <a:tcPr/>
                </a:tc>
                <a:tc>
                  <a:txBody>
                    <a:bodyPr/>
                    <a:lstStyle/>
                    <a:p>
                      <a:pPr algn="ctr" rtl="1">
                        <a:spcAft>
                          <a:spcPts val="0"/>
                        </a:spcAft>
                      </a:pPr>
                      <a:r>
                        <a:rPr lang="fa-IR" sz="2000">
                          <a:cs typeface="B Lotus" pitchFamily="2" charset="-78"/>
                        </a:rPr>
                        <a:t>ارزش غذایی</a:t>
                      </a:r>
                      <a:endParaRPr lang="en-US" sz="200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کربوهیدرات، پروتئین، ویتامین</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6"/>
                  </a:ext>
                </a:extLst>
              </a:tr>
              <a:tr h="0">
                <a:tc vMerge="1">
                  <a:txBody>
                    <a:bodyPr/>
                    <a:lstStyle/>
                    <a:p>
                      <a:endParaRPr lang="en-US"/>
                    </a:p>
                  </a:txBody>
                  <a:tcPr/>
                </a:tc>
                <a:tc>
                  <a:txBody>
                    <a:bodyPr/>
                    <a:lstStyle/>
                    <a:p>
                      <a:pPr algn="ctr" rtl="1">
                        <a:spcAft>
                          <a:spcPts val="0"/>
                        </a:spcAft>
                      </a:pPr>
                      <a:r>
                        <a:rPr lang="fa-IR" sz="2000" dirty="0">
                          <a:cs typeface="B Lotus" pitchFamily="2" charset="-78"/>
                        </a:rPr>
                        <a:t>عیوب</a:t>
                      </a:r>
                      <a:endParaRPr lang="en-US" sz="20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2000" dirty="0">
                          <a:cs typeface="B Lotus" pitchFamily="2" charset="-78"/>
                        </a:rPr>
                        <a:t>سرمازدگی، </a:t>
                      </a:r>
                      <a:r>
                        <a:rPr lang="fa-IR" sz="2000" dirty="0" smtClean="0">
                          <a:cs typeface="B Lotus" pitchFamily="2" charset="-78"/>
                        </a:rPr>
                        <a:t>حفره های </a:t>
                      </a:r>
                      <a:r>
                        <a:rPr lang="fa-IR" sz="2000" dirty="0">
                          <a:cs typeface="B Lotus" pitchFamily="2" charset="-78"/>
                        </a:rPr>
                        <a:t>آب، پوسیدگی، حفره های داخلی</a:t>
                      </a:r>
                      <a:endParaRPr lang="en-US" sz="20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7"/>
                  </a:ext>
                </a:extLst>
              </a:tr>
            </a:tbl>
          </a:graphicData>
        </a:graphic>
      </p:graphicFrame>
      <p:sp>
        <p:nvSpPr>
          <p:cNvPr id="12" name="Rectangle 11"/>
          <p:cNvSpPr/>
          <p:nvPr/>
        </p:nvSpPr>
        <p:spPr>
          <a:xfrm>
            <a:off x="1371600" y="2133600"/>
            <a:ext cx="6324600" cy="369332"/>
          </a:xfrm>
          <a:prstGeom prst="rect">
            <a:avLst/>
          </a:prstGeom>
        </p:spPr>
        <p:txBody>
          <a:bodyPr wrap="square">
            <a:spAutoFit/>
          </a:bodyPr>
          <a:lstStyle/>
          <a:p>
            <a:pPr lvl="0" algn="ctr" rtl="1">
              <a:defRPr/>
            </a:pPr>
            <a:r>
              <a:rPr lang="fa-IR" b="1" kern="0" dirty="0" smtClean="0">
                <a:solidFill>
                  <a:srgbClr val="0C1B5A"/>
                </a:solidFill>
                <a:latin typeface="Arial"/>
                <a:cs typeface="B Lotus" pitchFamily="2" charset="-78"/>
              </a:rPr>
              <a:t>ویژگی های محصول به منظور بررسی کیفیت یا تشخیص عیوب </a:t>
            </a:r>
            <a:endParaRPr lang="en-US" b="1" kern="0" dirty="0">
              <a:solidFill>
                <a:srgbClr val="0C1B5A"/>
              </a:solidFill>
              <a:latin typeface="Arial"/>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3</a:t>
            </a:r>
            <a:endParaRPr lang="en-US" sz="3200" b="1" dirty="0">
              <a:cs typeface="B Lotus" pitchFamily="2" charset="-78"/>
            </a:endParaRPr>
          </a:p>
        </p:txBody>
      </p:sp>
      <p:sp>
        <p:nvSpPr>
          <p:cNvPr id="15" name="Title 1"/>
          <p:cNvSpPr txBox="1">
            <a:spLocks/>
          </p:cNvSpPr>
          <p:nvPr/>
        </p:nvSpPr>
        <p:spPr>
          <a:xfrm>
            <a:off x="530352" y="838200"/>
            <a:ext cx="7089648" cy="457200"/>
          </a:xfrm>
          <a:prstGeom prst="rect">
            <a:avLst/>
          </a:prstGeom>
        </p:spPr>
        <p:txBody>
          <a:bodyPr/>
          <a:lstStyle/>
          <a:p>
            <a:pPr algn="r" rtl="1">
              <a:defRPr/>
            </a:pPr>
            <a:r>
              <a:rPr lang="fa-IR" sz="2400" b="1" kern="0" dirty="0" smtClean="0">
                <a:solidFill>
                  <a:srgbClr val="0C1B5A"/>
                </a:solidFill>
                <a:latin typeface="Arial"/>
                <a:cs typeface="B Lotus" pitchFamily="2" charset="-78"/>
              </a:rPr>
              <a:t>مقدمه</a:t>
            </a:r>
            <a:endParaRPr lang="en-US" sz="2400" b="1" kern="0" dirty="0" smtClean="0">
              <a:solidFill>
                <a:srgbClr val="0C1B5A"/>
              </a:solidFill>
              <a:latin typeface="Arial"/>
              <a:cs typeface="B Lotus" pitchFamily="2" charset="-78"/>
            </a:endParaRPr>
          </a:p>
          <a:p>
            <a:pPr lvl="0" algn="r" rtl="1">
              <a:defRPr/>
            </a:pPr>
            <a:endParaRPr lang="en-US" sz="2400" b="1" kern="0" dirty="0">
              <a:solidFill>
                <a:srgbClr val="0C1B5A"/>
              </a:solidFill>
              <a:latin typeface="Arial"/>
              <a:cs typeface="B Lotus" pitchFamily="2" charset="-78"/>
            </a:endParaRPr>
          </a:p>
        </p:txBody>
      </p:sp>
      <p:graphicFrame>
        <p:nvGraphicFramePr>
          <p:cNvPr id="11" name="Table 10"/>
          <p:cNvGraphicFramePr>
            <a:graphicFrameLocks noGrp="1"/>
          </p:cNvGraphicFramePr>
          <p:nvPr/>
        </p:nvGraphicFramePr>
        <p:xfrm>
          <a:off x="457200" y="1981200"/>
          <a:ext cx="8229599" cy="3931920"/>
        </p:xfrm>
        <a:graphic>
          <a:graphicData uri="http://schemas.openxmlformats.org/drawingml/2006/table">
            <a:tbl>
              <a:tblPr rtl="1">
                <a:tableStyleId>{3C2FFA5D-87B4-456A-9821-1D502468CF0F}</a:tableStyleId>
              </a:tblPr>
              <a:tblGrid>
                <a:gridCol w="1371599">
                  <a:extLst>
                    <a:ext uri="{9D8B030D-6E8A-4147-A177-3AD203B41FA5}">
                      <a16:colId xmlns:a16="http://schemas.microsoft.com/office/drawing/2014/main" val="20000"/>
                    </a:ext>
                  </a:extLst>
                </a:gridCol>
                <a:gridCol w="3577046">
                  <a:extLst>
                    <a:ext uri="{9D8B030D-6E8A-4147-A177-3AD203B41FA5}">
                      <a16:colId xmlns:a16="http://schemas.microsoft.com/office/drawing/2014/main" val="20001"/>
                    </a:ext>
                  </a:extLst>
                </a:gridCol>
                <a:gridCol w="3280954">
                  <a:extLst>
                    <a:ext uri="{9D8B030D-6E8A-4147-A177-3AD203B41FA5}">
                      <a16:colId xmlns:a16="http://schemas.microsoft.com/office/drawing/2014/main" val="20002"/>
                    </a:ext>
                  </a:extLst>
                </a:gridCol>
              </a:tblGrid>
              <a:tr h="579120">
                <a:tc>
                  <a:txBody>
                    <a:bodyPr/>
                    <a:lstStyle/>
                    <a:p>
                      <a:pPr algn="ctr" rtl="1">
                        <a:spcAft>
                          <a:spcPts val="0"/>
                        </a:spcAft>
                      </a:pPr>
                      <a:r>
                        <a:rPr lang="fa-IR" sz="1800" dirty="0">
                          <a:solidFill>
                            <a:srgbClr val="000000"/>
                          </a:solidFill>
                          <a:cs typeface="B Lotus" pitchFamily="2" charset="-78"/>
                        </a:rPr>
                        <a:t>مبنای علمی</a:t>
                      </a:r>
                      <a:endParaRPr lang="en-US" sz="1800" dirty="0">
                        <a:solidFill>
                          <a:srgbClr val="000000"/>
                        </a:solidFill>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dirty="0">
                          <a:solidFill>
                            <a:srgbClr val="000000"/>
                          </a:solidFill>
                          <a:cs typeface="B Lotus" pitchFamily="2" charset="-78"/>
                        </a:rPr>
                        <a:t>روش استفاده شده</a:t>
                      </a:r>
                      <a:endParaRPr lang="en-US" sz="1800" dirty="0">
                        <a:solidFill>
                          <a:srgbClr val="000000"/>
                        </a:solidFill>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dirty="0">
                          <a:solidFill>
                            <a:srgbClr val="000000"/>
                          </a:solidFill>
                          <a:cs typeface="B Lotus" pitchFamily="2" charset="-78"/>
                        </a:rPr>
                        <a:t>ویژگی های قابل اندازه گیری</a:t>
                      </a:r>
                      <a:endParaRPr lang="en-US" sz="1800" dirty="0">
                        <a:solidFill>
                          <a:srgbClr val="000000"/>
                        </a:solidFill>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0"/>
                  </a:ext>
                </a:extLst>
              </a:tr>
              <a:tr h="563880">
                <a:tc rowSpan="2">
                  <a:txBody>
                    <a:bodyPr/>
                    <a:lstStyle/>
                    <a:p>
                      <a:pPr algn="ctr" rtl="1">
                        <a:spcAft>
                          <a:spcPts val="0"/>
                        </a:spcAft>
                      </a:pPr>
                      <a:r>
                        <a:rPr lang="fa-IR" sz="1800" dirty="0">
                          <a:cs typeface="B Lotus" pitchFamily="2" charset="-78"/>
                        </a:rPr>
                        <a:t>نوری</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dirty="0">
                          <a:cs typeface="B Lotus" pitchFamily="2" charset="-78"/>
                        </a:rPr>
                        <a:t>پردازش تصویر</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a:cs typeface="B Lotus" pitchFamily="2" charset="-78"/>
                        </a:rPr>
                        <a:t>اندازه، شكل، رنگ، عيوب بیرونی (ظاهری)</a:t>
                      </a:r>
                      <a:endParaRPr lang="en-US" sz="180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1"/>
                  </a:ext>
                </a:extLst>
              </a:tr>
              <a:tr h="701040">
                <a:tc vMerge="1">
                  <a:txBody>
                    <a:bodyPr/>
                    <a:lstStyle/>
                    <a:p>
                      <a:endParaRPr lang="en-US"/>
                    </a:p>
                  </a:txBody>
                  <a:tcPr/>
                </a:tc>
                <a:tc>
                  <a:txBody>
                    <a:bodyPr/>
                    <a:lstStyle/>
                    <a:p>
                      <a:pPr algn="ctr" rtl="1">
                        <a:spcAft>
                          <a:spcPts val="0"/>
                        </a:spcAft>
                      </a:pPr>
                      <a:r>
                        <a:rPr lang="fa-IR" sz="1800" dirty="0">
                          <a:cs typeface="B Lotus" pitchFamily="2" charset="-78"/>
                        </a:rPr>
                        <a:t>طیف سنجی بازتابی، عبوري و جذبی؛ طیف سنجی لیزری</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a:cs typeface="B Lotus" pitchFamily="2" charset="-78"/>
                        </a:rPr>
                        <a:t>قند، اسیدیته، محتوای جامد محلول، رنگ، عيوب درونی و بیرونی، سفتی</a:t>
                      </a:r>
                      <a:endParaRPr lang="en-US" sz="180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2"/>
                  </a:ext>
                </a:extLst>
              </a:tr>
              <a:tr h="670560">
                <a:tc>
                  <a:txBody>
                    <a:bodyPr/>
                    <a:lstStyle/>
                    <a:p>
                      <a:pPr algn="ctr" rtl="1">
                        <a:spcAft>
                          <a:spcPts val="0"/>
                        </a:spcAft>
                      </a:pPr>
                      <a:r>
                        <a:rPr lang="fa-IR" sz="1800" dirty="0">
                          <a:cs typeface="B Lotus" pitchFamily="2" charset="-78"/>
                        </a:rPr>
                        <a:t>اشعه </a:t>
                      </a:r>
                      <a:r>
                        <a:rPr lang="en-US" sz="1800" kern="1200" dirty="0">
                          <a:solidFill>
                            <a:schemeClr val="dk1"/>
                          </a:solidFill>
                          <a:latin typeface="Times New Roman" pitchFamily="18" charset="0"/>
                          <a:ea typeface="+mn-ea"/>
                          <a:cs typeface="Times New Roman" pitchFamily="18" charset="0"/>
                        </a:rPr>
                        <a:t>X</a:t>
                      </a:r>
                    </a:p>
                  </a:txBody>
                  <a:tcPr marL="68580" marR="68580" marT="0" marB="0" anchor="ctr"/>
                </a:tc>
                <a:tc>
                  <a:txBody>
                    <a:bodyPr/>
                    <a:lstStyle/>
                    <a:p>
                      <a:pPr algn="ctr" rtl="1">
                        <a:spcAft>
                          <a:spcPts val="0"/>
                        </a:spcAft>
                      </a:pPr>
                      <a:r>
                        <a:rPr lang="fa-IR" sz="1800" dirty="0">
                          <a:cs typeface="B Lotus" pitchFamily="2" charset="-78"/>
                        </a:rPr>
                        <a:t>تصويربرداري اشعه </a:t>
                      </a:r>
                      <a:r>
                        <a:rPr lang="en-US" sz="1800" kern="1200" dirty="0">
                          <a:solidFill>
                            <a:schemeClr val="dk1"/>
                          </a:solidFill>
                          <a:latin typeface="Times New Roman" pitchFamily="18" charset="0"/>
                          <a:ea typeface="+mn-ea"/>
                          <a:cs typeface="Times New Roman" pitchFamily="18" charset="0"/>
                        </a:rPr>
                        <a:t>X</a:t>
                      </a:r>
                      <a:r>
                        <a:rPr lang="fa-IR" sz="1800" dirty="0">
                          <a:cs typeface="B Lotus" pitchFamily="2" charset="-78"/>
                        </a:rPr>
                        <a:t> و </a:t>
                      </a:r>
                      <a:r>
                        <a:rPr lang="en-US" sz="1800" kern="1200" dirty="0">
                          <a:solidFill>
                            <a:schemeClr val="dk1"/>
                          </a:solidFill>
                          <a:latin typeface="Times New Roman" pitchFamily="18" charset="0"/>
                          <a:ea typeface="+mn-ea"/>
                          <a:cs typeface="Times New Roman" pitchFamily="18" charset="0"/>
                        </a:rPr>
                        <a:t>CT</a:t>
                      </a:r>
                    </a:p>
                  </a:txBody>
                  <a:tcPr marL="68580" marR="68580" marT="0" marB="0" anchor="ctr"/>
                </a:tc>
                <a:tc>
                  <a:txBody>
                    <a:bodyPr/>
                    <a:lstStyle/>
                    <a:p>
                      <a:pPr algn="ctr" rtl="1">
                        <a:spcAft>
                          <a:spcPts val="0"/>
                        </a:spcAft>
                      </a:pPr>
                      <a:r>
                        <a:rPr lang="fa-IR" sz="1800" dirty="0" smtClean="0">
                          <a:cs typeface="B Lotus" pitchFamily="2" charset="-78"/>
                        </a:rPr>
                        <a:t>حفره های </a:t>
                      </a:r>
                      <a:r>
                        <a:rPr lang="fa-IR" sz="1800" dirty="0">
                          <a:cs typeface="B Lotus" pitchFamily="2" charset="-78"/>
                        </a:rPr>
                        <a:t>دروني، ساختار، درجه رسيدگي</a:t>
                      </a:r>
                      <a:endParaRPr lang="en-US" sz="18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3"/>
                  </a:ext>
                </a:extLst>
              </a:tr>
              <a:tr h="441960">
                <a:tc rowSpan="2">
                  <a:txBody>
                    <a:bodyPr/>
                    <a:lstStyle/>
                    <a:p>
                      <a:pPr algn="ctr" rtl="1">
                        <a:spcAft>
                          <a:spcPts val="0"/>
                        </a:spcAft>
                      </a:pPr>
                      <a:r>
                        <a:rPr lang="fa-IR" sz="1800" dirty="0">
                          <a:cs typeface="B Lotus" pitchFamily="2" charset="-78"/>
                        </a:rPr>
                        <a:t>مكانيكي</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dirty="0">
                          <a:cs typeface="B Lotus" pitchFamily="2" charset="-78"/>
                        </a:rPr>
                        <a:t>تحريك ارتعاشي</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a:cs typeface="B Lotus" pitchFamily="2" charset="-78"/>
                        </a:rPr>
                        <a:t>سفتي، ويسكوالاستيسيته، درجه رسيدگي</a:t>
                      </a:r>
                      <a:endParaRPr lang="en-US" sz="180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4"/>
                  </a:ext>
                </a:extLst>
              </a:tr>
              <a:tr h="701040">
                <a:tc vMerge="1">
                  <a:txBody>
                    <a:bodyPr/>
                    <a:lstStyle/>
                    <a:p>
                      <a:endParaRPr lang="en-US"/>
                    </a:p>
                  </a:txBody>
                  <a:tcPr/>
                </a:tc>
                <a:tc>
                  <a:txBody>
                    <a:bodyPr/>
                    <a:lstStyle/>
                    <a:p>
                      <a:pPr algn="ctr" rtl="1">
                        <a:spcAft>
                          <a:spcPts val="0"/>
                        </a:spcAft>
                      </a:pPr>
                      <a:r>
                        <a:rPr lang="fa-IR" sz="1800" dirty="0">
                          <a:cs typeface="B Lotus" pitchFamily="2" charset="-78"/>
                        </a:rPr>
                        <a:t>صوتي و فراصوتی</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fa-IR" sz="1800" dirty="0">
                          <a:cs typeface="B Lotus" pitchFamily="2" charset="-78"/>
                        </a:rPr>
                        <a:t>سفتي، ويسكوالاستيسيته، </a:t>
                      </a:r>
                      <a:r>
                        <a:rPr lang="fa-IR" sz="1800" dirty="0" smtClean="0">
                          <a:cs typeface="B Lotus" pitchFamily="2" charset="-78"/>
                        </a:rPr>
                        <a:t>حفره های </a:t>
                      </a:r>
                      <a:r>
                        <a:rPr lang="fa-IR" sz="1800" dirty="0">
                          <a:cs typeface="B Lotus" pitchFamily="2" charset="-78"/>
                        </a:rPr>
                        <a:t>درونی، چگالي، قند</a:t>
                      </a:r>
                      <a:endParaRPr lang="en-US" sz="18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5"/>
                  </a:ext>
                </a:extLst>
              </a:tr>
              <a:tr h="0">
                <a:tc>
                  <a:txBody>
                    <a:bodyPr/>
                    <a:lstStyle/>
                    <a:p>
                      <a:pPr algn="ctr" rtl="1">
                        <a:spcAft>
                          <a:spcPts val="0"/>
                        </a:spcAft>
                      </a:pPr>
                      <a:r>
                        <a:rPr lang="fa-IR" sz="1800" dirty="0">
                          <a:cs typeface="B Lotus" pitchFamily="2" charset="-78"/>
                        </a:rPr>
                        <a:t>الكترومغناطيسي</a:t>
                      </a:r>
                      <a:endParaRPr lang="en-US" sz="1800" dirty="0">
                        <a:latin typeface="Times New Roman"/>
                        <a:ea typeface="Times New Roman"/>
                        <a:cs typeface="B Lotus" pitchFamily="2" charset="-78"/>
                      </a:endParaRPr>
                    </a:p>
                  </a:txBody>
                  <a:tcPr marL="68580" marR="68580" marT="0" marB="0" anchor="ctr"/>
                </a:tc>
                <a:tc>
                  <a:txBody>
                    <a:bodyPr/>
                    <a:lstStyle/>
                    <a:p>
                      <a:pPr algn="ctr" rtl="1">
                        <a:spcAft>
                          <a:spcPts val="0"/>
                        </a:spcAft>
                      </a:pPr>
                      <a:r>
                        <a:rPr lang="en-US" sz="1800" dirty="0">
                          <a:latin typeface="Times New Roman" pitchFamily="18" charset="0"/>
                          <a:cs typeface="Times New Roman" pitchFamily="18" charset="0"/>
                        </a:rPr>
                        <a:t>MRI</a:t>
                      </a:r>
                      <a:r>
                        <a:rPr lang="fa-IR" sz="1800" dirty="0">
                          <a:cs typeface="B Lotus" pitchFamily="2" charset="-78"/>
                        </a:rPr>
                        <a:t> و </a:t>
                      </a:r>
                      <a:r>
                        <a:rPr lang="en-US" sz="1800" kern="1200" dirty="0">
                          <a:solidFill>
                            <a:schemeClr val="dk1"/>
                          </a:solidFill>
                          <a:latin typeface="Times New Roman" pitchFamily="18" charset="0"/>
                          <a:ea typeface="+mn-ea"/>
                          <a:cs typeface="Times New Roman" pitchFamily="18" charset="0"/>
                        </a:rPr>
                        <a:t>NMR</a:t>
                      </a:r>
                    </a:p>
                  </a:txBody>
                  <a:tcPr marL="68580" marR="68580" marT="0" marB="0" anchor="ctr"/>
                </a:tc>
                <a:tc>
                  <a:txBody>
                    <a:bodyPr/>
                    <a:lstStyle/>
                    <a:p>
                      <a:pPr algn="ctr" rtl="1">
                        <a:spcAft>
                          <a:spcPts val="0"/>
                        </a:spcAft>
                      </a:pPr>
                      <a:r>
                        <a:rPr lang="fa-IR" sz="1800" dirty="0">
                          <a:cs typeface="B Lotus" pitchFamily="2" charset="-78"/>
                        </a:rPr>
                        <a:t>قند، محتواي رطوبتی، </a:t>
                      </a:r>
                      <a:r>
                        <a:rPr lang="fa-IR" sz="1800" dirty="0" smtClean="0">
                          <a:cs typeface="B Lotus" pitchFamily="2" charset="-78"/>
                        </a:rPr>
                        <a:t>حفره های </a:t>
                      </a:r>
                      <a:r>
                        <a:rPr lang="fa-IR" sz="1800" dirty="0">
                          <a:cs typeface="B Lotus" pitchFamily="2" charset="-78"/>
                        </a:rPr>
                        <a:t>درونی</a:t>
                      </a:r>
                      <a:endParaRPr lang="en-US" sz="1800" dirty="0">
                        <a:latin typeface="Times New Roman"/>
                        <a:ea typeface="Times New Roman"/>
                        <a:cs typeface="B Lotus" pitchFamily="2" charset="-78"/>
                      </a:endParaRPr>
                    </a:p>
                  </a:txBody>
                  <a:tcPr marL="68580" marR="68580" marT="0" marB="0" anchor="ctr"/>
                </a:tc>
                <a:extLst>
                  <a:ext uri="{0D108BD9-81ED-4DB2-BD59-A6C34878D82A}">
                    <a16:rowId xmlns:a16="http://schemas.microsoft.com/office/drawing/2014/main" val="10006"/>
                  </a:ext>
                </a:extLst>
              </a:tr>
            </a:tbl>
          </a:graphicData>
        </a:graphic>
      </p:graphicFrame>
      <p:sp>
        <p:nvSpPr>
          <p:cNvPr id="768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803" name="Rectangle 3"/>
          <p:cNvSpPr>
            <a:spLocks noChangeArrowheads="1"/>
          </p:cNvSpPr>
          <p:nvPr/>
        </p:nvSpPr>
        <p:spPr bwMode="auto">
          <a:xfrm>
            <a:off x="609600" y="5943600"/>
            <a:ext cx="8153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hlinkClick r:id=""/>
              </a:rPr>
              <a:t>[</a:t>
            </a:r>
            <a:r>
              <a:rPr kumimoji="0" lang="en-US" sz="1000" b="0" i="0" u="none" strike="noStrike" cap="none" normalizeH="0" baseline="30000" dirty="0" smtClean="0" bmk="">
                <a:ln>
                  <a:noFill/>
                </a:ln>
                <a:solidFill>
                  <a:schemeClr val="tx1"/>
                </a:solidFill>
                <a:effectLst/>
                <a:latin typeface="Arial" pitchFamily="34" charset="0"/>
                <a:ea typeface="Times New Roman" pitchFamily="18" charset="0"/>
                <a:cs typeface="Arial" pitchFamily="34" charset="0"/>
                <a:hlinkClick r:id=""/>
              </a:rPr>
              <a:t>1]</a:t>
            </a:r>
            <a:r>
              <a:rPr kumimoji="0" lang="en-US" sz="1000"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 Magnetic Resonance Imaging (MRI)</a:t>
            </a:r>
            <a:endParaRPr kumimoji="0" lang="en-US" sz="9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30000" dirty="0" smtClean="0" bmk="">
                <a:ln>
                  <a:noFill/>
                </a:ln>
                <a:solidFill>
                  <a:schemeClr val="tx1"/>
                </a:solidFill>
                <a:effectLst/>
                <a:latin typeface="Arial" pitchFamily="34" charset="0"/>
                <a:ea typeface="Times New Roman" pitchFamily="18" charset="0"/>
                <a:cs typeface="Arial" pitchFamily="34" charset="0"/>
                <a:hlinkClick r:id=""/>
              </a:rPr>
              <a:t>[2]</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Nuclear Magnetic Resonance (NMR)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1371600" y="1600200"/>
            <a:ext cx="6324600" cy="369332"/>
          </a:xfrm>
          <a:prstGeom prst="rect">
            <a:avLst/>
          </a:prstGeom>
        </p:spPr>
        <p:txBody>
          <a:bodyPr wrap="square">
            <a:spAutoFit/>
          </a:bodyPr>
          <a:lstStyle/>
          <a:p>
            <a:pPr lvl="0" algn="ctr" rtl="1">
              <a:defRPr/>
            </a:pPr>
            <a:r>
              <a:rPr lang="fa-IR" b="1" kern="0" dirty="0" smtClean="0">
                <a:solidFill>
                  <a:srgbClr val="0C1B5A"/>
                </a:solidFill>
                <a:latin typeface="Arial"/>
                <a:cs typeface="B Lotus" pitchFamily="2" charset="-78"/>
              </a:rPr>
              <a:t>روش های غیر مخرب ارزیابی ویژگی های کیفی محصولات کشاورزی </a:t>
            </a:r>
            <a:endParaRPr lang="en-US" b="1" kern="0" dirty="0" smtClean="0">
              <a:solidFill>
                <a:srgbClr val="0C1B5A"/>
              </a:solidFill>
              <a:latin typeface="Arial"/>
              <a:cs typeface="B Lotu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14"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6"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4</a:t>
            </a:r>
            <a:endParaRPr lang="en-US" sz="3200" b="1" dirty="0">
              <a:cs typeface="B Lotus" pitchFamily="2" charset="-78"/>
            </a:endParaRPr>
          </a:p>
        </p:txBody>
      </p:sp>
      <p:sp>
        <p:nvSpPr>
          <p:cNvPr id="11" name="Title 1"/>
          <p:cNvSpPr txBox="1">
            <a:spLocks/>
          </p:cNvSpPr>
          <p:nvPr/>
        </p:nvSpPr>
        <p:spPr>
          <a:xfrm>
            <a:off x="228600" y="838200"/>
            <a:ext cx="7391400"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طیف الکترومغناطیس</a:t>
            </a:r>
            <a:endParaRPr lang="en-US" sz="2400" b="1" kern="0" dirty="0">
              <a:solidFill>
                <a:srgbClr val="0C1B5A"/>
              </a:solidFill>
              <a:latin typeface="Arial"/>
              <a:cs typeface="B Lotus" pitchFamily="2" charset="-78"/>
            </a:endParaRPr>
          </a:p>
        </p:txBody>
      </p:sp>
      <p:pic>
        <p:nvPicPr>
          <p:cNvPr id="12" name="Picture 9"/>
          <p:cNvPicPr>
            <a:picLocks noChangeAspect="1" noChangeArrowheads="1"/>
          </p:cNvPicPr>
          <p:nvPr/>
        </p:nvPicPr>
        <p:blipFill>
          <a:blip r:embed="rId4"/>
          <a:srcRect l="7217" t="32321" r="12371" b="14278"/>
          <a:stretch>
            <a:fillRect/>
          </a:stretch>
        </p:blipFill>
        <p:spPr bwMode="auto">
          <a:xfrm>
            <a:off x="838200" y="1621692"/>
            <a:ext cx="7150769" cy="3483708"/>
          </a:xfrm>
          <a:prstGeom prst="rect">
            <a:avLst/>
          </a:prstGeom>
          <a:ln>
            <a:noFill/>
          </a:ln>
          <a:effectLst>
            <a:outerShdw blurRad="292100" dist="139700" dir="2700000" algn="tl" rotWithShape="0">
              <a:srgbClr val="333333">
                <a:alpha val="65000"/>
              </a:srgbClr>
            </a:outerShdw>
          </a:effectLst>
        </p:spPr>
      </p:pic>
      <p:graphicFrame>
        <p:nvGraphicFramePr>
          <p:cNvPr id="13" name="Object 12"/>
          <p:cNvGraphicFramePr>
            <a:graphicFrameLocks noChangeAspect="1"/>
          </p:cNvGraphicFramePr>
          <p:nvPr/>
        </p:nvGraphicFramePr>
        <p:xfrm>
          <a:off x="2209800" y="5486400"/>
          <a:ext cx="1371600" cy="492369"/>
        </p:xfrm>
        <a:graphic>
          <a:graphicData uri="http://schemas.openxmlformats.org/presentationml/2006/ole">
            <mc:AlternateContent xmlns:mc="http://schemas.openxmlformats.org/markup-compatibility/2006">
              <mc:Choice xmlns:v="urn:schemas-microsoft-com:vml" Requires="v">
                <p:oleObj spid="_x0000_s75789" name="Equation" r:id="rId5" imgW="495000" imgH="177480" progId="Equation.3">
                  <p:embed/>
                </p:oleObj>
              </mc:Choice>
              <mc:Fallback>
                <p:oleObj name="Equation" r:id="rId5" imgW="495000" imgH="177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486400"/>
                        <a:ext cx="1371600" cy="492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733800" y="5562600"/>
            <a:ext cx="5029200" cy="923330"/>
          </a:xfrm>
          <a:prstGeom prst="rect">
            <a:avLst/>
          </a:prstGeom>
          <a:noFill/>
        </p:spPr>
        <p:txBody>
          <a:bodyPr wrap="square" rtlCol="0">
            <a:spAutoFit/>
          </a:bodyPr>
          <a:lstStyle/>
          <a:p>
            <a:pPr algn="just" rtl="1"/>
            <a:r>
              <a:rPr lang="fa-IR" dirty="0" smtClean="0">
                <a:cs typeface="B Lotus" pitchFamily="2" charset="-78"/>
              </a:rPr>
              <a:t> </a:t>
            </a:r>
            <a:r>
              <a:rPr lang="el-GR" i="1" dirty="0" smtClean="0">
                <a:latin typeface="Times New Roman" pitchFamily="18" charset="0"/>
                <a:cs typeface="Times New Roman" pitchFamily="18" charset="0"/>
              </a:rPr>
              <a:t>λ</a:t>
            </a:r>
            <a:r>
              <a:rPr lang="fa-IR" dirty="0" smtClean="0">
                <a:cs typeface="B Lotus" pitchFamily="2" charset="-78"/>
              </a:rPr>
              <a:t>: طول موج</a:t>
            </a:r>
          </a:p>
          <a:p>
            <a:pPr algn="just" rtl="1"/>
            <a:r>
              <a:rPr lang="en-US" i="1" dirty="0" smtClean="0">
                <a:latin typeface="Times New Roman" pitchFamily="18" charset="0"/>
                <a:cs typeface="Times New Roman" pitchFamily="18" charset="0"/>
              </a:rPr>
              <a:t>v</a:t>
            </a:r>
            <a:r>
              <a:rPr lang="fa-IR" dirty="0" smtClean="0">
                <a:cs typeface="B Lotus" pitchFamily="2" charset="-78"/>
              </a:rPr>
              <a:t>: فرکانس</a:t>
            </a:r>
          </a:p>
          <a:p>
            <a:pPr algn="just" rtl="1"/>
            <a:r>
              <a:rPr lang="en-US" i="1" dirty="0" smtClean="0">
                <a:latin typeface="Times New Roman" pitchFamily="18" charset="0"/>
                <a:cs typeface="Times New Roman" pitchFamily="18" charset="0"/>
              </a:rPr>
              <a:t>C</a:t>
            </a:r>
            <a:r>
              <a:rPr lang="fa-IR" dirty="0" smtClean="0">
                <a:cs typeface="B Lotus" pitchFamily="2" charset="-78"/>
              </a:rPr>
              <a:t>: سرعت نور در خلاء (</a:t>
            </a:r>
            <a:r>
              <a:rPr lang="en-US" dirty="0" smtClean="0">
                <a:latin typeface="Times New Roman" pitchFamily="18" charset="0"/>
                <a:cs typeface="Times New Roman" pitchFamily="18" charset="0"/>
              </a:rPr>
              <a:t>3×10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m/s</a:t>
            </a:r>
            <a:r>
              <a:rPr lang="fa-IR" dirty="0" smtClean="0">
                <a:cs typeface="B Lotus" pitchFamily="2" charset="-78"/>
              </a:rPr>
              <a:t>)</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48400"/>
            <a:ext cx="381000" cy="584775"/>
          </a:xfrm>
          <a:prstGeom prst="rect">
            <a:avLst/>
          </a:prstGeom>
          <a:noFill/>
        </p:spPr>
        <p:txBody>
          <a:bodyPr wrap="square" rtlCol="0">
            <a:spAutoFit/>
          </a:bodyPr>
          <a:lstStyle/>
          <a:p>
            <a:r>
              <a:rPr lang="fa-IR" sz="3200" b="1" dirty="0" smtClean="0">
                <a:cs typeface="B Lotus" pitchFamily="2" charset="-78"/>
              </a:rPr>
              <a:t>5</a:t>
            </a:r>
            <a:endParaRPr lang="en-US" sz="3200" b="1" dirty="0">
              <a:cs typeface="B Lotus" pitchFamily="2" charset="-78"/>
            </a:endParaRPr>
          </a:p>
        </p:txBody>
      </p:sp>
      <p:sp>
        <p:nvSpPr>
          <p:cNvPr id="15" name="Title 1"/>
          <p:cNvSpPr txBox="1">
            <a:spLocks/>
          </p:cNvSpPr>
          <p:nvPr/>
        </p:nvSpPr>
        <p:spPr>
          <a:xfrm>
            <a:off x="228600" y="838200"/>
            <a:ext cx="7391400"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برهم کنش با نور مرئی، پرتوهای مادون قرمز و ماوراء بنفش</a:t>
            </a:r>
            <a:endParaRPr lang="en-US" sz="2400" b="1" kern="0" dirty="0">
              <a:solidFill>
                <a:srgbClr val="0C1B5A"/>
              </a:solidFill>
              <a:latin typeface="Arial"/>
              <a:cs typeface="B Lotus" pitchFamily="2" charset="-78"/>
            </a:endParaRPr>
          </a:p>
        </p:txBody>
      </p:sp>
      <p:pic>
        <p:nvPicPr>
          <p:cNvPr id="73732" name="Picture 4" descr="untitled9"/>
          <p:cNvPicPr>
            <a:picLocks noChangeAspect="1" noChangeArrowheads="1"/>
          </p:cNvPicPr>
          <p:nvPr/>
        </p:nvPicPr>
        <p:blipFill>
          <a:blip r:embed="rId2"/>
          <a:srcRect l="1320" b="14644"/>
          <a:stretch>
            <a:fillRect/>
          </a:stretch>
        </p:blipFill>
        <p:spPr bwMode="auto">
          <a:xfrm>
            <a:off x="838200" y="2819400"/>
            <a:ext cx="7159893" cy="2514600"/>
          </a:xfrm>
          <a:prstGeom prst="rect">
            <a:avLst/>
          </a:prstGeom>
          <a:noFill/>
          <a:ln w="9525">
            <a:noFill/>
            <a:miter lim="800000"/>
            <a:headEnd/>
            <a:tailEnd/>
          </a:ln>
        </p:spPr>
      </p:pic>
      <p:sp>
        <p:nvSpPr>
          <p:cNvPr id="45" name="TextBox 44"/>
          <p:cNvSpPr txBox="1"/>
          <p:nvPr/>
        </p:nvSpPr>
        <p:spPr>
          <a:xfrm>
            <a:off x="6553200" y="3581400"/>
            <a:ext cx="685800" cy="461665"/>
          </a:xfrm>
          <a:prstGeom prst="rect">
            <a:avLst/>
          </a:prstGeom>
          <a:noFill/>
        </p:spPr>
        <p:txBody>
          <a:bodyPr wrap="square" rtlCol="0">
            <a:spAutoFit/>
          </a:bodyPr>
          <a:lstStyle/>
          <a:p>
            <a:pPr algn="ctr"/>
            <a:r>
              <a:rPr lang="fa-IR" sz="2400" b="1" dirty="0" smtClean="0">
                <a:solidFill>
                  <a:srgbClr val="FF0000"/>
                </a:solidFill>
                <a:cs typeface="B Lotus" pitchFamily="2" charset="-78"/>
              </a:rPr>
              <a:t>عبور</a:t>
            </a:r>
            <a:endParaRPr lang="en-US" sz="2400" b="1" dirty="0">
              <a:solidFill>
                <a:srgbClr val="FF0000"/>
              </a:solidFill>
              <a:cs typeface="B Lotus" pitchFamily="2" charset="-78"/>
            </a:endParaRPr>
          </a:p>
        </p:txBody>
      </p:sp>
      <p:sp>
        <p:nvSpPr>
          <p:cNvPr id="46" name="TextBox 45"/>
          <p:cNvSpPr txBox="1"/>
          <p:nvPr/>
        </p:nvSpPr>
        <p:spPr>
          <a:xfrm>
            <a:off x="2895600" y="2895600"/>
            <a:ext cx="990600" cy="461665"/>
          </a:xfrm>
          <a:prstGeom prst="rect">
            <a:avLst/>
          </a:prstGeom>
          <a:noFill/>
        </p:spPr>
        <p:txBody>
          <a:bodyPr wrap="square" rtlCol="0">
            <a:spAutoFit/>
          </a:bodyPr>
          <a:lstStyle/>
          <a:p>
            <a:pPr algn="ctr"/>
            <a:r>
              <a:rPr lang="fa-IR" sz="2400" b="1" dirty="0" smtClean="0">
                <a:solidFill>
                  <a:srgbClr val="FF0000"/>
                </a:solidFill>
                <a:cs typeface="B Lotus" pitchFamily="2" charset="-78"/>
              </a:rPr>
              <a:t>بازتابش</a:t>
            </a:r>
            <a:endParaRPr lang="en-US" sz="2400" b="1" dirty="0">
              <a:solidFill>
                <a:srgbClr val="FF0000"/>
              </a:solidFill>
              <a:cs typeface="B Lotus" pitchFamily="2" charset="-78"/>
            </a:endParaRPr>
          </a:p>
        </p:txBody>
      </p:sp>
      <p:sp>
        <p:nvSpPr>
          <p:cNvPr id="47" name="TextBox 46"/>
          <p:cNvSpPr txBox="1"/>
          <p:nvPr/>
        </p:nvSpPr>
        <p:spPr>
          <a:xfrm>
            <a:off x="4674326" y="3860074"/>
            <a:ext cx="838200" cy="461665"/>
          </a:xfrm>
          <a:prstGeom prst="rect">
            <a:avLst/>
          </a:prstGeom>
          <a:noFill/>
        </p:spPr>
        <p:txBody>
          <a:bodyPr wrap="square" rtlCol="0">
            <a:spAutoFit/>
          </a:bodyPr>
          <a:lstStyle/>
          <a:p>
            <a:pPr algn="ctr"/>
            <a:r>
              <a:rPr lang="fa-IR" sz="2400" b="1" dirty="0" smtClean="0">
                <a:solidFill>
                  <a:srgbClr val="FF0000"/>
                </a:solidFill>
                <a:cs typeface="B Lotus" pitchFamily="2" charset="-78"/>
              </a:rPr>
              <a:t>جذب</a:t>
            </a:r>
            <a:endParaRPr lang="en-US" sz="2400" b="1" dirty="0">
              <a:solidFill>
                <a:srgbClr val="FF0000"/>
              </a:solidFill>
              <a:cs typeface="B Lot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p:cNvGrpSpPr>
            <a:grpSpLocks/>
          </p:cNvGrpSpPr>
          <p:nvPr/>
        </p:nvGrpSpPr>
        <p:grpSpPr bwMode="auto">
          <a:xfrm>
            <a:off x="42863" y="6215062"/>
            <a:ext cx="642937" cy="642938"/>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1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2"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4"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5"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26" name="TextBox 25"/>
          <p:cNvSpPr txBox="1"/>
          <p:nvPr/>
        </p:nvSpPr>
        <p:spPr>
          <a:xfrm>
            <a:off x="165463" y="6287589"/>
            <a:ext cx="381000" cy="584775"/>
          </a:xfrm>
          <a:prstGeom prst="rect">
            <a:avLst/>
          </a:prstGeom>
          <a:noFill/>
        </p:spPr>
        <p:txBody>
          <a:bodyPr wrap="square" rtlCol="0">
            <a:spAutoFit/>
          </a:bodyPr>
          <a:lstStyle/>
          <a:p>
            <a:r>
              <a:rPr lang="fa-IR" sz="3200" b="1" dirty="0" smtClean="0">
                <a:cs typeface="B Lotus" pitchFamily="2" charset="-78"/>
              </a:rPr>
              <a:t>6</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برهم کنش با نور مرئی، پرتوهای مادون قرمز و ماوراء بنفش</a:t>
            </a:r>
            <a:endParaRPr lang="en-US" sz="2400" b="1" kern="0" dirty="0">
              <a:solidFill>
                <a:srgbClr val="0C1B5A"/>
              </a:solidFill>
              <a:latin typeface="Arial"/>
              <a:cs typeface="B Lotus" pitchFamily="2" charset="-78"/>
            </a:endParaRPr>
          </a:p>
        </p:txBody>
      </p:sp>
      <p:sp>
        <p:nvSpPr>
          <p:cNvPr id="15" name="Rectangle 14"/>
          <p:cNvSpPr/>
          <p:nvPr/>
        </p:nvSpPr>
        <p:spPr>
          <a:xfrm>
            <a:off x="3962400" y="1752600"/>
            <a:ext cx="1295400" cy="1676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6" name="Straight Arrow Connector 15"/>
          <p:cNvCxnSpPr/>
          <p:nvPr/>
        </p:nvCxnSpPr>
        <p:spPr>
          <a:xfrm>
            <a:off x="3124200" y="2590800"/>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257800" y="2590800"/>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962400" y="27432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4800600" y="24384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0800000">
            <a:off x="3352800" y="1905000"/>
            <a:ext cx="609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743200" y="2362200"/>
            <a:ext cx="381000" cy="369332"/>
          </a:xfrm>
          <a:prstGeom prst="rect">
            <a:avLst/>
          </a:prstGeom>
          <a:noFill/>
        </p:spPr>
        <p:txBody>
          <a:bodyPr wrap="square" rtlCol="0">
            <a:spAutoFit/>
          </a:bodyPr>
          <a:lstStyle/>
          <a:p>
            <a:r>
              <a:rPr lang="en-US" b="1" dirty="0" smtClean="0"/>
              <a:t>I</a:t>
            </a:r>
            <a:r>
              <a:rPr lang="en-US" sz="1200" b="1" dirty="0" smtClean="0"/>
              <a:t>0</a:t>
            </a:r>
            <a:endParaRPr lang="en-US" sz="1200" b="1" dirty="0"/>
          </a:p>
        </p:txBody>
      </p:sp>
      <p:sp>
        <p:nvSpPr>
          <p:cNvPr id="23" name="TextBox 22"/>
          <p:cNvSpPr txBox="1"/>
          <p:nvPr/>
        </p:nvSpPr>
        <p:spPr>
          <a:xfrm>
            <a:off x="2895600" y="1600200"/>
            <a:ext cx="457200" cy="369332"/>
          </a:xfrm>
          <a:prstGeom prst="rect">
            <a:avLst/>
          </a:prstGeom>
          <a:noFill/>
        </p:spPr>
        <p:txBody>
          <a:bodyPr wrap="square" rtlCol="0">
            <a:spAutoFit/>
          </a:bodyPr>
          <a:lstStyle/>
          <a:p>
            <a:r>
              <a:rPr lang="en-US" b="1" dirty="0" err="1" smtClean="0"/>
              <a:t>I</a:t>
            </a:r>
            <a:r>
              <a:rPr lang="en-US" sz="1200" b="1" dirty="0" err="1" smtClean="0"/>
              <a:t>ref</a:t>
            </a:r>
            <a:endParaRPr lang="en-US" sz="1200" b="1" dirty="0"/>
          </a:p>
        </p:txBody>
      </p:sp>
      <p:sp>
        <p:nvSpPr>
          <p:cNvPr id="27" name="TextBox 26"/>
          <p:cNvSpPr txBox="1"/>
          <p:nvPr/>
        </p:nvSpPr>
        <p:spPr>
          <a:xfrm>
            <a:off x="4038600" y="2754868"/>
            <a:ext cx="381000" cy="369332"/>
          </a:xfrm>
          <a:prstGeom prst="rect">
            <a:avLst/>
          </a:prstGeom>
          <a:noFill/>
        </p:spPr>
        <p:txBody>
          <a:bodyPr wrap="square" rtlCol="0">
            <a:spAutoFit/>
          </a:bodyPr>
          <a:lstStyle/>
          <a:p>
            <a:r>
              <a:rPr lang="en-US" b="1" dirty="0" smtClean="0"/>
              <a:t>I</a:t>
            </a:r>
            <a:r>
              <a:rPr lang="en-US" sz="1200" b="1" dirty="0" smtClean="0"/>
              <a:t>1</a:t>
            </a:r>
            <a:endParaRPr lang="en-US" sz="1200" b="1" dirty="0"/>
          </a:p>
        </p:txBody>
      </p:sp>
      <p:sp>
        <p:nvSpPr>
          <p:cNvPr id="28" name="TextBox 27"/>
          <p:cNvSpPr txBox="1"/>
          <p:nvPr/>
        </p:nvSpPr>
        <p:spPr>
          <a:xfrm>
            <a:off x="4876800" y="2057400"/>
            <a:ext cx="381000" cy="369332"/>
          </a:xfrm>
          <a:prstGeom prst="rect">
            <a:avLst/>
          </a:prstGeom>
          <a:noFill/>
        </p:spPr>
        <p:txBody>
          <a:bodyPr wrap="square" rtlCol="0">
            <a:spAutoFit/>
          </a:bodyPr>
          <a:lstStyle/>
          <a:p>
            <a:r>
              <a:rPr lang="en-US" b="1" dirty="0" smtClean="0"/>
              <a:t>I</a:t>
            </a:r>
            <a:r>
              <a:rPr lang="en-US" sz="1200" b="1" dirty="0" smtClean="0"/>
              <a:t>2</a:t>
            </a:r>
            <a:endParaRPr lang="en-US" sz="1200" b="1" dirty="0"/>
          </a:p>
        </p:txBody>
      </p:sp>
      <p:sp>
        <p:nvSpPr>
          <p:cNvPr id="29" name="TextBox 28"/>
          <p:cNvSpPr txBox="1"/>
          <p:nvPr/>
        </p:nvSpPr>
        <p:spPr>
          <a:xfrm>
            <a:off x="6096000" y="2362200"/>
            <a:ext cx="533400" cy="369332"/>
          </a:xfrm>
          <a:prstGeom prst="rect">
            <a:avLst/>
          </a:prstGeom>
          <a:noFill/>
        </p:spPr>
        <p:txBody>
          <a:bodyPr wrap="square" rtlCol="0">
            <a:spAutoFit/>
          </a:bodyPr>
          <a:lstStyle/>
          <a:p>
            <a:r>
              <a:rPr lang="en-US" b="1" dirty="0" err="1" smtClean="0"/>
              <a:t>I</a:t>
            </a:r>
            <a:r>
              <a:rPr lang="en-US" sz="1200" b="1" dirty="0" err="1" smtClean="0"/>
              <a:t>out</a:t>
            </a:r>
            <a:endParaRPr lang="en-US" sz="1200" b="1" dirty="0"/>
          </a:p>
        </p:txBody>
      </p:sp>
      <p:graphicFrame>
        <p:nvGraphicFramePr>
          <p:cNvPr id="30" name="Object 29"/>
          <p:cNvGraphicFramePr>
            <a:graphicFrameLocks noChangeAspect="1"/>
          </p:cNvGraphicFramePr>
          <p:nvPr/>
        </p:nvGraphicFramePr>
        <p:xfrm>
          <a:off x="2209800" y="3962400"/>
          <a:ext cx="1179232" cy="977900"/>
        </p:xfrm>
        <a:graphic>
          <a:graphicData uri="http://schemas.openxmlformats.org/presentationml/2006/ole">
            <mc:AlternateContent xmlns:mc="http://schemas.openxmlformats.org/markup-compatibility/2006">
              <mc:Choice xmlns:v="urn:schemas-microsoft-com:vml" Requires="v">
                <p:oleObj spid="_x0000_s72738" name="Equation" r:id="rId3" imgW="520560" imgH="431640" progId="Equation.3">
                  <p:embed/>
                </p:oleObj>
              </mc:Choice>
              <mc:Fallback>
                <p:oleObj name="Equation" r:id="rId3" imgW="52056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962400"/>
                        <a:ext cx="117923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nvGraphicFramePr>
        <p:xfrm>
          <a:off x="6629400" y="3962400"/>
          <a:ext cx="2043953" cy="914400"/>
        </p:xfrm>
        <a:graphic>
          <a:graphicData uri="http://schemas.openxmlformats.org/presentationml/2006/ole">
            <mc:AlternateContent xmlns:mc="http://schemas.openxmlformats.org/markup-compatibility/2006">
              <mc:Choice xmlns:v="urn:schemas-microsoft-com:vml" Requires="v">
                <p:oleObj spid="_x0000_s72739" name="Equation" r:id="rId5" imgW="965160" imgH="431640" progId="Equation.3">
                  <p:embed/>
                </p:oleObj>
              </mc:Choice>
              <mc:Fallback>
                <p:oleObj name="Equation" r:id="rId5" imgW="96516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962400"/>
                        <a:ext cx="204395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nvGraphicFramePr>
        <p:xfrm>
          <a:off x="4876800" y="5181600"/>
          <a:ext cx="1143000" cy="979714"/>
        </p:xfrm>
        <a:graphic>
          <a:graphicData uri="http://schemas.openxmlformats.org/presentationml/2006/ole">
            <mc:AlternateContent xmlns:mc="http://schemas.openxmlformats.org/markup-compatibility/2006">
              <mc:Choice xmlns:v="urn:schemas-microsoft-com:vml" Requires="v">
                <p:oleObj spid="_x0000_s72740" name="Equation" r:id="rId7" imgW="533160" imgH="457200" progId="Equation.3">
                  <p:embed/>
                </p:oleObj>
              </mc:Choice>
              <mc:Fallback>
                <p:oleObj name="Equation" r:id="rId7" imgW="533160" imgH="457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181600"/>
                        <a:ext cx="1143000" cy="979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304800" y="4191000"/>
            <a:ext cx="1828800" cy="461665"/>
          </a:xfrm>
          <a:prstGeom prst="rect">
            <a:avLst/>
          </a:prstGeom>
          <a:noFill/>
        </p:spPr>
        <p:txBody>
          <a:bodyPr wrap="square" rtlCol="0">
            <a:spAutoFit/>
          </a:bodyPr>
          <a:lstStyle/>
          <a:p>
            <a:pPr algn="ctr"/>
            <a:r>
              <a:rPr lang="fa-IR" sz="2400" b="1" dirty="0" smtClean="0">
                <a:solidFill>
                  <a:srgbClr val="000000"/>
                </a:solidFill>
                <a:cs typeface="B Lotus" pitchFamily="2" charset="-78"/>
              </a:rPr>
              <a:t>: مقدار عبوردهی</a:t>
            </a:r>
            <a:endParaRPr lang="en-US" sz="2400" b="1" dirty="0">
              <a:solidFill>
                <a:srgbClr val="000000"/>
              </a:solidFill>
              <a:cs typeface="B Lotus" pitchFamily="2" charset="-78"/>
            </a:endParaRPr>
          </a:p>
        </p:txBody>
      </p:sp>
      <p:sp>
        <p:nvSpPr>
          <p:cNvPr id="34" name="TextBox 33"/>
          <p:cNvSpPr txBox="1"/>
          <p:nvPr/>
        </p:nvSpPr>
        <p:spPr>
          <a:xfrm>
            <a:off x="2895600" y="5486400"/>
            <a:ext cx="1828800" cy="461665"/>
          </a:xfrm>
          <a:prstGeom prst="rect">
            <a:avLst/>
          </a:prstGeom>
          <a:noFill/>
        </p:spPr>
        <p:txBody>
          <a:bodyPr wrap="square" rtlCol="0">
            <a:spAutoFit/>
          </a:bodyPr>
          <a:lstStyle/>
          <a:p>
            <a:pPr algn="ctr"/>
            <a:r>
              <a:rPr lang="fa-IR" sz="2400" b="1" dirty="0" smtClean="0">
                <a:solidFill>
                  <a:srgbClr val="000000"/>
                </a:solidFill>
                <a:cs typeface="B Lotus" pitchFamily="2" charset="-78"/>
              </a:rPr>
              <a:t>: مقدار بازتابش</a:t>
            </a:r>
            <a:endParaRPr lang="en-US" sz="2400" b="1" dirty="0">
              <a:solidFill>
                <a:srgbClr val="000000"/>
              </a:solidFill>
              <a:cs typeface="B Lotus" pitchFamily="2" charset="-78"/>
            </a:endParaRPr>
          </a:p>
        </p:txBody>
      </p:sp>
      <p:sp>
        <p:nvSpPr>
          <p:cNvPr id="35" name="TextBox 34"/>
          <p:cNvSpPr txBox="1"/>
          <p:nvPr/>
        </p:nvSpPr>
        <p:spPr>
          <a:xfrm>
            <a:off x="4939553" y="4191000"/>
            <a:ext cx="1828800" cy="461665"/>
          </a:xfrm>
          <a:prstGeom prst="rect">
            <a:avLst/>
          </a:prstGeom>
          <a:noFill/>
        </p:spPr>
        <p:txBody>
          <a:bodyPr wrap="square" rtlCol="0">
            <a:spAutoFit/>
          </a:bodyPr>
          <a:lstStyle/>
          <a:p>
            <a:pPr algn="ctr"/>
            <a:r>
              <a:rPr lang="fa-IR" sz="2400" b="1" dirty="0" smtClean="0">
                <a:solidFill>
                  <a:srgbClr val="000000"/>
                </a:solidFill>
                <a:cs typeface="B Lotus" pitchFamily="2" charset="-78"/>
              </a:rPr>
              <a:t>: مقدار جذب</a:t>
            </a:r>
            <a:endParaRPr lang="en-US" sz="2400" b="1" dirty="0">
              <a:solidFill>
                <a:srgbClr val="000000"/>
              </a:solidFill>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863" y="6215062"/>
            <a:ext cx="642937" cy="642938"/>
            <a:chOff x="1289" y="582"/>
            <a:chExt cx="668" cy="668"/>
          </a:xfrm>
        </p:grpSpPr>
        <p:sp>
          <p:nvSpPr>
            <p:cNvPr id="28"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29"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31"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32"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33" name="TextBox 32"/>
          <p:cNvSpPr txBox="1"/>
          <p:nvPr/>
        </p:nvSpPr>
        <p:spPr>
          <a:xfrm>
            <a:off x="165100" y="6287589"/>
            <a:ext cx="381000" cy="584775"/>
          </a:xfrm>
          <a:prstGeom prst="rect">
            <a:avLst/>
          </a:prstGeom>
          <a:noFill/>
        </p:spPr>
        <p:txBody>
          <a:bodyPr wrap="square" rtlCol="0">
            <a:spAutoFit/>
          </a:bodyPr>
          <a:lstStyle/>
          <a:p>
            <a:pPr algn="ctr" rtl="1"/>
            <a:r>
              <a:rPr lang="fa-IR" sz="3200" b="1" dirty="0" smtClean="0">
                <a:cs typeface="B Lotus" pitchFamily="2" charset="-78"/>
              </a:rPr>
              <a:t>7</a:t>
            </a:r>
            <a:endParaRPr lang="en-US" sz="3200" b="1" dirty="0">
              <a:cs typeface="B Lotus" pitchFamily="2" charset="-78"/>
            </a:endParaRPr>
          </a:p>
        </p:txBody>
      </p:sp>
      <p:sp>
        <p:nvSpPr>
          <p:cNvPr id="11" name="Title 1"/>
          <p:cNvSpPr txBox="1">
            <a:spLocks/>
          </p:cNvSpPr>
          <p:nvPr/>
        </p:nvSpPr>
        <p:spPr>
          <a:xfrm>
            <a:off x="530352" y="838200"/>
            <a:ext cx="7089648" cy="457200"/>
          </a:xfrm>
          <a:prstGeom prst="rect">
            <a:avLst/>
          </a:prstGeom>
        </p:spPr>
        <p:txBody>
          <a:bodyPr/>
          <a:lstStyle/>
          <a:p>
            <a:pPr lvl="0" algn="r" rtl="1">
              <a:defRPr/>
            </a:pPr>
            <a:r>
              <a:rPr lang="fa-IR" sz="2400" b="1" kern="0" dirty="0" smtClean="0">
                <a:solidFill>
                  <a:srgbClr val="0C1B5A"/>
                </a:solidFill>
                <a:latin typeface="Arial"/>
                <a:cs typeface="B Lotus" pitchFamily="2" charset="-78"/>
              </a:rPr>
              <a:t>برهم کنش با نور مرئی، پرتوهای مادون قرمز و ماوراء بنفش</a:t>
            </a:r>
            <a:endParaRPr lang="en-US" sz="2400" b="1" kern="0" dirty="0">
              <a:solidFill>
                <a:srgbClr val="0C1B5A"/>
              </a:solidFill>
              <a:latin typeface="Arial"/>
              <a:cs typeface="B Lotus" pitchFamily="2" charset="-78"/>
            </a:endParaRPr>
          </a:p>
        </p:txBody>
      </p:sp>
      <p:sp>
        <p:nvSpPr>
          <p:cNvPr id="12" name="TextBox 11"/>
          <p:cNvSpPr txBox="1"/>
          <p:nvPr/>
        </p:nvSpPr>
        <p:spPr>
          <a:xfrm>
            <a:off x="381000" y="1752600"/>
            <a:ext cx="8610600" cy="830997"/>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دانسیته نوری (</a:t>
            </a:r>
            <a:r>
              <a:rPr lang="en-US" sz="2000" dirty="0" smtClean="0">
                <a:latin typeface="Times New Roman" pitchFamily="18" charset="0"/>
                <a:cs typeface="Times New Roman" pitchFamily="18" charset="0"/>
              </a:rPr>
              <a:t>Optical density</a:t>
            </a:r>
            <a:r>
              <a:rPr lang="fa-IR" sz="2400" dirty="0" smtClean="0">
                <a:cs typeface="B Lotus" pitchFamily="2" charset="-78"/>
              </a:rPr>
              <a:t>):</a:t>
            </a:r>
          </a:p>
          <a:p>
            <a:pPr algn="just" rtl="1"/>
            <a:r>
              <a:rPr lang="fa-IR" sz="2400" dirty="0" smtClean="0">
                <a:cs typeface="B Lotus" pitchFamily="2" charset="-78"/>
              </a:rPr>
              <a:t>    معیاری از مقدار انرژی برخوردی است که بطور حتم از ماده گذشته است.</a:t>
            </a:r>
            <a:endParaRPr lang="en-US" sz="2400" dirty="0">
              <a:cs typeface="B Lotus" pitchFamily="2" charset="-78"/>
            </a:endParaRPr>
          </a:p>
        </p:txBody>
      </p:sp>
      <p:graphicFrame>
        <p:nvGraphicFramePr>
          <p:cNvPr id="13" name="Object 12"/>
          <p:cNvGraphicFramePr>
            <a:graphicFrameLocks noChangeAspect="1"/>
          </p:cNvGraphicFramePr>
          <p:nvPr/>
        </p:nvGraphicFramePr>
        <p:xfrm>
          <a:off x="228600" y="2514600"/>
          <a:ext cx="2980765" cy="762000"/>
        </p:xfrm>
        <a:graphic>
          <a:graphicData uri="http://schemas.openxmlformats.org/presentationml/2006/ole">
            <mc:AlternateContent xmlns:mc="http://schemas.openxmlformats.org/markup-compatibility/2006">
              <mc:Choice xmlns:v="urn:schemas-microsoft-com:vml" Requires="v">
                <p:oleObj spid="_x0000_s71692" name="Equation" r:id="rId3" imgW="1688760" imgH="431640" progId="Equation.3">
                  <p:embed/>
                </p:oleObj>
              </mc:Choice>
              <mc:Fallback>
                <p:oleObj name="Equation" r:id="rId3" imgW="168876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298076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52400" y="3276600"/>
            <a:ext cx="8839200" cy="1569660"/>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خاصیت فلورسانسی (</a:t>
            </a:r>
            <a:r>
              <a:rPr lang="en-US" sz="2000" dirty="0" smtClean="0">
                <a:latin typeface="Times New Roman" pitchFamily="18" charset="0"/>
                <a:cs typeface="Times New Roman" pitchFamily="18" charset="0"/>
              </a:rPr>
              <a:t>Fluorescence</a:t>
            </a:r>
            <a:r>
              <a:rPr lang="fa-IR" sz="2400" dirty="0" smtClean="0">
                <a:cs typeface="B Lotus" pitchFamily="2" charset="-78"/>
              </a:rPr>
              <a:t>):</a:t>
            </a:r>
          </a:p>
          <a:p>
            <a:pPr algn="just" rtl="1"/>
            <a:r>
              <a:rPr lang="fa-IR" sz="2400" dirty="0" smtClean="0">
                <a:cs typeface="B Lotus" pitchFamily="2" charset="-78"/>
              </a:rPr>
              <a:t>    این خاصیت زمانی پدید می آید که یک ماده بوسیله انرژی با طول موج مشخص برانگیخته شود و انرژی را با طول موج دیگری منتشر نماید.</a:t>
            </a:r>
          </a:p>
          <a:p>
            <a:pPr algn="just" rtl="1"/>
            <a:r>
              <a:rPr lang="fa-IR" sz="2400" dirty="0" smtClean="0">
                <a:cs typeface="B Lotus" pitchFamily="2" charset="-78"/>
              </a:rPr>
              <a:t>   کاربرد: تشخیص سم آفلاتوکسین در پسته</a:t>
            </a:r>
            <a:endParaRPr lang="en-US" sz="2400" dirty="0">
              <a:cs typeface="B Lotus" pitchFamily="2" charset="-78"/>
            </a:endParaRPr>
          </a:p>
        </p:txBody>
      </p:sp>
      <p:sp>
        <p:nvSpPr>
          <p:cNvPr id="15" name="TextBox 14"/>
          <p:cNvSpPr txBox="1"/>
          <p:nvPr/>
        </p:nvSpPr>
        <p:spPr>
          <a:xfrm>
            <a:off x="152400" y="4953000"/>
            <a:ext cx="8839200" cy="1569660"/>
          </a:xfrm>
          <a:prstGeom prst="rect">
            <a:avLst/>
          </a:prstGeom>
          <a:noFill/>
        </p:spPr>
        <p:txBody>
          <a:bodyPr wrap="square" rtlCol="0">
            <a:spAutoFit/>
          </a:bodyPr>
          <a:lstStyle/>
          <a:p>
            <a:pPr algn="just" rtl="1">
              <a:buFont typeface="Wingdings" pitchFamily="2" charset="2"/>
              <a:buChar char="v"/>
            </a:pPr>
            <a:r>
              <a:rPr lang="fa-IR" dirty="0" smtClean="0"/>
              <a:t> </a:t>
            </a:r>
            <a:r>
              <a:rPr lang="fa-IR" sz="2400" dirty="0" smtClean="0">
                <a:cs typeface="B Lotus" pitchFamily="2" charset="-78"/>
              </a:rPr>
              <a:t>تاخیر در بازتابش (</a:t>
            </a:r>
            <a:r>
              <a:rPr lang="en-US" sz="2000" dirty="0" smtClean="0">
                <a:latin typeface="Times New Roman" pitchFamily="18" charset="0"/>
                <a:cs typeface="Times New Roman" pitchFamily="18" charset="0"/>
              </a:rPr>
              <a:t>Delayed-light emission</a:t>
            </a:r>
            <a:r>
              <a:rPr lang="fa-IR" sz="2400" dirty="0" smtClean="0">
                <a:cs typeface="B Lotus" pitchFamily="2" charset="-78"/>
              </a:rPr>
              <a:t>):</a:t>
            </a:r>
          </a:p>
          <a:p>
            <a:pPr algn="just" rtl="1"/>
            <a:r>
              <a:rPr lang="fa-IR" sz="2400" dirty="0" smtClean="0">
                <a:cs typeface="B Lotus" pitchFamily="2" charset="-78"/>
              </a:rPr>
              <a:t>    در پدیده تاخیر در بازتابش، از سطح ماده پرتوهایی در طول مدتی پس از اتمام بازتابش پرتوهای محرک ساطع می شود. این پدیده در موادی که دارای کلروفیل هستند اتفاق می افتد و با افزایش محتوای کلروفیل، طول دوره زمانی تابش تاخیری افزایش می یابد.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RT (16)">
  <a:themeElements>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Office Theme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T_ (7)">
  <a:themeElements>
    <a:clrScheme name="template 6">
      <a:dk1>
        <a:srgbClr val="111111"/>
      </a:dk1>
      <a:lt1>
        <a:srgbClr val="FFFFFF"/>
      </a:lt1>
      <a:dk2>
        <a:srgbClr val="000000"/>
      </a:dk2>
      <a:lt2>
        <a:srgbClr val="3366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996633"/>
        </a:lt2>
        <a:accent1>
          <a:srgbClr val="FFFF99"/>
        </a:accent1>
        <a:accent2>
          <a:srgbClr val="FF0000"/>
        </a:accent2>
        <a:accent3>
          <a:srgbClr val="FFFFFF"/>
        </a:accent3>
        <a:accent4>
          <a:srgbClr val="0D0D0D"/>
        </a:accent4>
        <a:accent5>
          <a:srgbClr val="FFFFCA"/>
        </a:accent5>
        <a:accent6>
          <a:srgbClr val="E70000"/>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3300"/>
        </a:lt2>
        <a:accent1>
          <a:srgbClr val="FFCC99"/>
        </a:accent1>
        <a:accent2>
          <a:srgbClr val="FF6600"/>
        </a:accent2>
        <a:accent3>
          <a:srgbClr val="FFFFFF"/>
        </a:accent3>
        <a:accent4>
          <a:srgbClr val="0D0D0D"/>
        </a:accent4>
        <a:accent5>
          <a:srgbClr val="FFE2CA"/>
        </a:accent5>
        <a:accent6>
          <a:srgbClr val="E75C00"/>
        </a:accent6>
        <a:hlink>
          <a:srgbClr val="0099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339933"/>
        </a:lt2>
        <a:accent1>
          <a:srgbClr val="FF99CC"/>
        </a:accent1>
        <a:accent2>
          <a:srgbClr val="FF6600"/>
        </a:accent2>
        <a:accent3>
          <a:srgbClr val="FFFFFF"/>
        </a:accent3>
        <a:accent4>
          <a:srgbClr val="0D0D0D"/>
        </a:accent4>
        <a:accent5>
          <a:srgbClr val="FFCAE2"/>
        </a:accent5>
        <a:accent6>
          <a:srgbClr val="E75C00"/>
        </a:accent6>
        <a:hlink>
          <a:srgbClr val="FF9999"/>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111111"/>
        </a:dk1>
        <a:lt1>
          <a:srgbClr val="FFFFFF"/>
        </a:lt1>
        <a:dk2>
          <a:srgbClr val="000000"/>
        </a:dk2>
        <a:lt2>
          <a:srgbClr val="0033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111111"/>
        </a:dk1>
        <a:lt1>
          <a:srgbClr val="FFFFFF"/>
        </a:lt1>
        <a:dk2>
          <a:srgbClr val="000000"/>
        </a:dk2>
        <a:lt2>
          <a:srgbClr val="3366CC"/>
        </a:lt2>
        <a:accent1>
          <a:srgbClr val="99CCFF"/>
        </a:accent1>
        <a:accent2>
          <a:srgbClr val="FF6600"/>
        </a:accent2>
        <a:accent3>
          <a:srgbClr val="FFFFFF"/>
        </a:accent3>
        <a:accent4>
          <a:srgbClr val="0D0D0D"/>
        </a:accent4>
        <a:accent5>
          <a:srgbClr val="CAE2FF"/>
        </a:accent5>
        <a:accent6>
          <a:srgbClr val="E75C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MRT (16)</Template>
  <TotalTime>4339</TotalTime>
  <Words>719</Words>
  <Application>Microsoft Office PowerPoint</Application>
  <PresentationFormat>On-screen Show (4:3)</PresentationFormat>
  <Paragraphs>130</Paragraphs>
  <Slides>15</Slides>
  <Notes>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7" baseType="lpstr">
      <vt:lpstr>Arial</vt:lpstr>
      <vt:lpstr>B Homa</vt:lpstr>
      <vt:lpstr>B Lotus</vt:lpstr>
      <vt:lpstr>B Nazanin</vt:lpstr>
      <vt:lpstr>Calibri</vt:lpstr>
      <vt:lpstr>Majalla UI</vt:lpstr>
      <vt:lpstr>Times New Roman</vt:lpstr>
      <vt:lpstr>Verdana</vt:lpstr>
      <vt:lpstr>Wingdings</vt:lpstr>
      <vt:lpstr>MRT (16)</vt:lpstr>
      <vt:lpstr>MRT_ (7)</vt:lpstr>
      <vt:lpstr>Equation</vt:lpstr>
      <vt:lpstr>PowerPoint Presentation</vt:lpstr>
      <vt:lpstr>ویژگیهای فیزیکی مواد غذایی دانشکده فنی و حرفه ای ولیعصر مدرس الهه اربیدار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Mechanical Properties of Agricultural Products</dc:title>
  <dc:creator>Dr. K. Mollazade (http://agri.uok.ac.ir/k.mollazade/)</dc:creator>
  <cp:lastModifiedBy>Mohammad&amp;Azin&amp;ilia</cp:lastModifiedBy>
  <cp:revision>740</cp:revision>
  <dcterms:created xsi:type="dcterms:W3CDTF">2010-09-02T13:19:37Z</dcterms:created>
  <dcterms:modified xsi:type="dcterms:W3CDTF">2020-03-12T14:38:52Z</dcterms:modified>
</cp:coreProperties>
</file>