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85" r:id="rId3"/>
    <p:sldId id="298" r:id="rId4"/>
    <p:sldId id="289" r:id="rId5"/>
    <p:sldId id="290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6D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576" autoAdjust="0"/>
  </p:normalViewPr>
  <p:slideViewPr>
    <p:cSldViewPr>
      <p:cViewPr varScale="1">
        <p:scale>
          <a:sx n="69" d="100"/>
          <a:sy n="69" d="100"/>
        </p:scale>
        <p:origin x="14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3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E915A-A8BD-4648-8AFC-04EA14479C13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D9B8-254E-44DD-9BCE-AF2F54676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0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ADCE6-E01A-4498-B758-F10A2B8DDB5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A5-63CF-46E8-AE76-D2BF21454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Freeform 24"/>
          <p:cNvSpPr>
            <a:spLocks/>
          </p:cNvSpPr>
          <p:nvPr/>
        </p:nvSpPr>
        <p:spPr bwMode="auto">
          <a:xfrm>
            <a:off x="-14288" y="6380163"/>
            <a:ext cx="9158288" cy="477837"/>
          </a:xfrm>
          <a:custGeom>
            <a:avLst/>
            <a:gdLst/>
            <a:ahLst/>
            <a:cxnLst>
              <a:cxn ang="0">
                <a:pos x="9" y="301"/>
              </a:cxn>
              <a:cxn ang="0">
                <a:pos x="2889" y="13"/>
              </a:cxn>
              <a:cxn ang="0">
                <a:pos x="5769" y="301"/>
              </a:cxn>
              <a:cxn ang="0">
                <a:pos x="9" y="301"/>
              </a:cxn>
            </a:cxnLst>
            <a:rect l="0" t="0" r="r" b="b"/>
            <a:pathLst>
              <a:path w="5769" h="301">
                <a:moveTo>
                  <a:pt x="9" y="301"/>
                </a:moveTo>
                <a:cubicBezTo>
                  <a:pt x="0" y="278"/>
                  <a:pt x="1590" y="0"/>
                  <a:pt x="2889" y="13"/>
                </a:cubicBezTo>
                <a:cubicBezTo>
                  <a:pt x="3849" y="13"/>
                  <a:pt x="5742" y="214"/>
                  <a:pt x="5769" y="301"/>
                </a:cubicBezTo>
                <a:lnTo>
                  <a:pt x="9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0" y="0"/>
            <a:ext cx="9144000" cy="465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71" y="293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293">
                <a:moveTo>
                  <a:pt x="0" y="0"/>
                </a:moveTo>
                <a:cubicBezTo>
                  <a:pt x="27" y="46"/>
                  <a:pt x="1527" y="293"/>
                  <a:pt x="2871" y="293"/>
                </a:cubicBezTo>
                <a:cubicBezTo>
                  <a:pt x="4215" y="293"/>
                  <a:pt x="5714" y="64"/>
                  <a:pt x="576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103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508750"/>
            <a:ext cx="1981200" cy="2444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6410325"/>
            <a:ext cx="2133600" cy="2444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3C124B3-59BF-48FC-A868-20AF2AA57F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5486400" y="3276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hlink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8153400" cy="682625"/>
          </a:xfrm>
        </p:spPr>
        <p:txBody>
          <a:bodyPr/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E3712F-F200-4981-9CD1-70D2F1F5C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66738"/>
            <a:ext cx="2171700" cy="5757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66738"/>
            <a:ext cx="6362700" cy="5757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DC27C8F-6D8C-4257-88B8-6BBA81822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738"/>
            <a:ext cx="7543800" cy="487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3EDA8C-428C-48F3-AC8D-139A1F0F5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404813"/>
            <a:ext cx="7162800" cy="1109662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438" y="11477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438" y="404813"/>
            <a:ext cx="7162800" cy="1109662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438" y="11477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565400"/>
            <a:ext cx="3744912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565400"/>
            <a:ext cx="37465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771576A-F657-4B04-8A94-E838FED61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16113"/>
            <a:ext cx="1909762" cy="461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16113"/>
            <a:ext cx="5581650" cy="461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A9B197-9A5C-4BFC-8E94-ABD638C65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5D36D7-F4B3-4863-931A-216E74146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D5C1CB-2B9B-4D43-9F8F-FE86980C2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D19802-CD02-49AC-AE4C-D5F930234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CA8BAE4-D1ED-4875-93B2-6E9C219B4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BC76D4-CA65-4342-8F79-0E90A9BBF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1288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551613"/>
            <a:ext cx="22860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www.Win2Farsi.com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8382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7D43BB-B58F-4D37-BD51-63BEB21DC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Freeform 59"/>
          <p:cNvSpPr>
            <a:spLocks/>
          </p:cNvSpPr>
          <p:nvPr/>
        </p:nvSpPr>
        <p:spPr bwMode="invGray">
          <a:xfrm>
            <a:off x="-14288" y="6457950"/>
            <a:ext cx="9158288" cy="414338"/>
          </a:xfrm>
          <a:custGeom>
            <a:avLst/>
            <a:gdLst/>
            <a:ahLst/>
            <a:cxnLst>
              <a:cxn ang="0">
                <a:pos x="9" y="301"/>
              </a:cxn>
              <a:cxn ang="0">
                <a:pos x="2889" y="13"/>
              </a:cxn>
              <a:cxn ang="0">
                <a:pos x="5769" y="301"/>
              </a:cxn>
              <a:cxn ang="0">
                <a:pos x="9" y="301"/>
              </a:cxn>
            </a:cxnLst>
            <a:rect l="0" t="0" r="r" b="b"/>
            <a:pathLst>
              <a:path w="5769" h="301">
                <a:moveTo>
                  <a:pt x="9" y="301"/>
                </a:moveTo>
                <a:cubicBezTo>
                  <a:pt x="0" y="278"/>
                  <a:pt x="1590" y="0"/>
                  <a:pt x="2889" y="13"/>
                </a:cubicBezTo>
                <a:cubicBezTo>
                  <a:pt x="3849" y="13"/>
                  <a:pt x="5742" y="214"/>
                  <a:pt x="5769" y="301"/>
                </a:cubicBezTo>
                <a:lnTo>
                  <a:pt x="9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4" name="Freeform 60"/>
          <p:cNvSpPr>
            <a:spLocks/>
          </p:cNvSpPr>
          <p:nvPr/>
        </p:nvSpPr>
        <p:spPr bwMode="invGray">
          <a:xfrm>
            <a:off x="0" y="0"/>
            <a:ext cx="9144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71" y="293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293">
                <a:moveTo>
                  <a:pt x="0" y="0"/>
                </a:moveTo>
                <a:cubicBezTo>
                  <a:pt x="27" y="46"/>
                  <a:pt x="1527" y="293"/>
                  <a:pt x="2871" y="293"/>
                </a:cubicBezTo>
                <a:cubicBezTo>
                  <a:pt x="4215" y="293"/>
                  <a:pt x="5714" y="64"/>
                  <a:pt x="576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566738"/>
            <a:ext cx="7543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89" name="Picture 65" descr="7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72375" y="693738"/>
            <a:ext cx="1104900" cy="568325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1176338" y="6472535"/>
            <a:ext cx="6743700" cy="4616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88925" algn="ctr" rtl="1" eaLnBrk="0" hangingPunct="0">
              <a:lnSpc>
                <a:spcPct val="100000"/>
              </a:lnSpc>
              <a:defRPr/>
            </a:pPr>
            <a:r>
              <a:rPr lang="fa-IR" sz="1200" b="0" dirty="0" smtClean="0">
                <a:latin typeface="Times New Roman" pitchFamily="18" charset="0"/>
                <a:cs typeface="B Homa" pitchFamily="2" charset="-78"/>
              </a:rPr>
              <a:t>خواص فیزیکی و مکانیکی</a:t>
            </a:r>
            <a:r>
              <a:rPr lang="fa-IR" sz="1200" b="0" baseline="0" dirty="0" smtClean="0">
                <a:latin typeface="Times New Roman" pitchFamily="18" charset="0"/>
                <a:cs typeface="B Homa" pitchFamily="2" charset="-78"/>
              </a:rPr>
              <a:t> محصولات کشاورزی </a:t>
            </a:r>
            <a:r>
              <a:rPr lang="fa-IR" sz="1200" b="0" dirty="0" smtClean="0">
                <a:latin typeface="Times New Roman" pitchFamily="18" charset="0"/>
                <a:cs typeface="B Homa" pitchFamily="2" charset="-78"/>
              </a:rPr>
              <a:t>- </a:t>
            </a:r>
            <a:r>
              <a:rPr lang="fa-IR" sz="1200" b="0" dirty="0">
                <a:latin typeface="Times New Roman" pitchFamily="18" charset="0"/>
                <a:cs typeface="B Homa" pitchFamily="2" charset="-78"/>
              </a:rPr>
              <a:t>گروه مهندسی </a:t>
            </a:r>
            <a:r>
              <a:rPr lang="fa-IR" sz="1200" b="0" dirty="0" smtClean="0">
                <a:latin typeface="Times New Roman" pitchFamily="18" charset="0"/>
                <a:cs typeface="B Homa" pitchFamily="2" charset="-78"/>
              </a:rPr>
              <a:t>بیوسیستم – </a:t>
            </a:r>
            <a:r>
              <a:rPr lang="fa-IR" sz="1200" b="0" dirty="0">
                <a:latin typeface="Times New Roman" pitchFamily="18" charset="0"/>
                <a:cs typeface="B Homa" pitchFamily="2" charset="-78"/>
              </a:rPr>
              <a:t>دانشگاه کردستان</a:t>
            </a:r>
            <a:endParaRPr lang="en-US" sz="1200" b="0" dirty="0">
              <a:latin typeface="Times New Roman" pitchFamily="18" charset="0"/>
              <a:cs typeface="B Homa" pitchFamily="2" charset="-78"/>
            </a:endParaRPr>
          </a:p>
          <a:p>
            <a:pPr indent="288925" algn="ctr" rtl="1" eaLnBrk="0" hangingPunct="0">
              <a:lnSpc>
                <a:spcPct val="100000"/>
              </a:lnSpc>
              <a:defRPr/>
            </a:pPr>
            <a:r>
              <a:rPr lang="en-US" sz="1200" b="0" dirty="0">
                <a:latin typeface="Times New Roman" pitchFamily="18" charset="0"/>
                <a:cs typeface="B Homa" pitchFamily="2" charset="-78"/>
              </a:rPr>
              <a:t>http://agri.uok.ac.ir/k.mollazade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61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565400"/>
            <a:ext cx="7643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Personal\Educational%20Files\UOK-Physical%20&amp;%20Mechanical%20Properties%20of%20Agricultural%20Products\Lexani_03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noFill/>
          <a:ln w="25400"/>
        </p:spPr>
        <p:txBody>
          <a:bodyPr/>
          <a:lstStyle/>
          <a:p>
            <a:endParaRPr lang="en-US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BES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کاربرد علم خواص فیزیکی و مکانیکی در طراحی کمباین غلات</a:t>
            </a:r>
            <a:endParaRPr lang="en-US" sz="24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4305300" cy="3248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2895600" y="3200400"/>
            <a:ext cx="1828800" cy="16002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24400" y="3124200"/>
            <a:ext cx="1600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37663" y="2771188"/>
            <a:ext cx="2133600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خواص مکانیکی بذر گندم</a:t>
            </a:r>
            <a:endParaRPr lang="en-US" sz="2000" dirty="0">
              <a:cs typeface="B Lotus" pitchFamily="2" charset="-7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8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کاربرد علم خواص فیزیکی و مکانیکی در طراحی کمباین غلات</a:t>
            </a:r>
            <a:endParaRPr lang="en-US" sz="24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2941" b="2941"/>
          <a:stretch>
            <a:fillRect/>
          </a:stretch>
        </p:blipFill>
        <p:spPr bwMode="auto">
          <a:xfrm>
            <a:off x="1066800" y="1981200"/>
            <a:ext cx="6933334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3505200" y="2362200"/>
            <a:ext cx="1371600" cy="13716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>
          <a:xfrm rot="5400000">
            <a:off x="2324100" y="3418634"/>
            <a:ext cx="1267666" cy="1496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4800600"/>
            <a:ext cx="1905000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Lotus" pitchFamily="2" charset="-78"/>
              </a:rPr>
              <a:t>اندازه و شکل بذرها و کزل گندم</a:t>
            </a:r>
            <a:endParaRPr lang="en-US" sz="2000" dirty="0">
              <a:cs typeface="B Lotus" pitchFamily="2" charset="-7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9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کاربرد علم خواص فیزیکی و مکانیکی در طراحی کمباین غلات</a:t>
            </a:r>
            <a:endParaRPr lang="en-US" sz="24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86787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4876800" y="2949714"/>
            <a:ext cx="1371600" cy="13716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3695700" y="4006148"/>
            <a:ext cx="1267666" cy="1496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0" y="5388114"/>
            <a:ext cx="1905000" cy="70788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Lotus" pitchFamily="2" charset="-78"/>
              </a:rPr>
              <a:t>خواص آیرودینامیکی بذر و کلش گندم</a:t>
            </a:r>
            <a:endParaRPr lang="en-US" sz="2000" dirty="0">
              <a:cs typeface="B Lotus" pitchFamily="2" charset="-78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6287589"/>
            <a:ext cx="5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10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کاربرد علم خواص فیزیکی و مکانیکی در طراحی کمباین غلات</a:t>
            </a:r>
            <a:endParaRPr lang="en-US" sz="24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093"/>
          <a:stretch>
            <a:fillRect/>
          </a:stretch>
        </p:blipFill>
        <p:spPr bwMode="auto">
          <a:xfrm>
            <a:off x="2667000" y="2209800"/>
            <a:ext cx="347244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934200" y="3733800"/>
            <a:ext cx="1066800" cy="132343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ضریب اصطکاک بین فلز با بذر گندم</a:t>
            </a:r>
            <a:endParaRPr lang="en-US" sz="2000" dirty="0">
              <a:cs typeface="B Lotus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2971800"/>
            <a:ext cx="1371600" cy="13716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  <a:endCxn id="6" idx="1"/>
          </p:cNvCxnSpPr>
          <p:nvPr/>
        </p:nvCxnSpPr>
        <p:spPr>
          <a:xfrm>
            <a:off x="5410200" y="3657600"/>
            <a:ext cx="1524000" cy="737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667000" y="2590800"/>
            <a:ext cx="685800" cy="6858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10800000" flipV="1">
            <a:off x="1905000" y="2933700"/>
            <a:ext cx="762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743200"/>
            <a:ext cx="1524000" cy="101566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وزن و زاویه استقرار استاتیکی بذر گندم</a:t>
            </a:r>
            <a:endParaRPr lang="en-US" sz="2000" dirty="0">
              <a:cs typeface="B Lotus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24400" y="2209800"/>
            <a:ext cx="685800" cy="68580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6"/>
          </p:cNvCxnSpPr>
          <p:nvPr/>
        </p:nvCxnSpPr>
        <p:spPr>
          <a:xfrm flipV="1">
            <a:off x="5410200" y="2209800"/>
            <a:ext cx="1219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1676400"/>
            <a:ext cx="1066800" cy="70788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چگالی واقعی</a:t>
            </a:r>
            <a:endParaRPr lang="en-US" sz="2000" dirty="0">
              <a:cs typeface="B Lotus" pitchFamily="2" charset="-78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28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200" y="6287589"/>
            <a:ext cx="5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11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28600" y="914400"/>
            <a:ext cx="44958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42353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162800" cy="1905000"/>
          </a:xfrm>
        </p:spPr>
        <p:txBody>
          <a:bodyPr>
            <a:noAutofit/>
          </a:bodyPr>
          <a:lstStyle/>
          <a:p>
            <a:pPr algn="ctr" rtl="1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ویژگیهای </a:t>
            </a:r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فیزیکی مواد غذایی</a:t>
            </a:r>
            <a:b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</a:br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دانشکده فنی و حرفه ای ولیعصر</a:t>
            </a:r>
            <a:b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</a:b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مدرس الهه اربیدار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05818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Products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26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فصل اول: مقدمه ای بر خواص فیزیکی و مکانیکی محصولات کشاورزی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6552" y="838200"/>
            <a:ext cx="7089648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kern="0" dirty="0" smtClean="0">
                <a:latin typeface="+mj-lt"/>
                <a:ea typeface="+mj-ea"/>
                <a:cs typeface="B Lotus" pitchFamily="2" charset="-78"/>
              </a:rPr>
              <a:t>دلیل لزوم بررسی خواص مهندسی محصولات کشاورزی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Lotus" pitchFamily="2" charset="-78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gray">
          <a:xfrm rot="3419336">
            <a:off x="5374016" y="2292366"/>
            <a:ext cx="1824967" cy="199478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410201" y="2667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  <a:cs typeface="B Lotus" pitchFamily="2" charset="-78"/>
              </a:rPr>
              <a:t>طراحی بهینه ماشین های کاشت وبرداشت</a:t>
            </a:r>
            <a:endParaRPr lang="en-US" sz="2400" dirty="0">
              <a:solidFill>
                <a:schemeClr val="bg1"/>
              </a:solidFill>
              <a:cs typeface="B Lotus" pitchFamily="2" charset="-78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gray">
          <a:xfrm rot="3419336">
            <a:off x="1791162" y="2265518"/>
            <a:ext cx="1828800" cy="199339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52601" y="2562029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  <a:cs typeface="B Lotus" pitchFamily="2" charset="-78"/>
              </a:rPr>
              <a:t>طراحی مناسب تجهیزات فرآوری محصولات کشاورزی</a:t>
            </a:r>
            <a:endParaRPr lang="en-US" sz="2400" dirty="0">
              <a:solidFill>
                <a:schemeClr val="bg1"/>
              </a:solidFill>
              <a:cs typeface="B Lotus" pitchFamily="2" charset="-78"/>
            </a:endParaRPr>
          </a:p>
        </p:txBody>
      </p:sp>
      <p:grpSp>
        <p:nvGrpSpPr>
          <p:cNvPr id="35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1</a:t>
            </a:r>
            <a:endParaRPr lang="en-US" sz="3200" b="1" dirty="0">
              <a:cs typeface="B Lotus" pitchFamily="2" charset="-78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gray">
          <a:xfrm rot="3419336">
            <a:off x="3392817" y="4121166"/>
            <a:ext cx="1824967" cy="1994783"/>
          </a:xfrm>
          <a:prstGeom prst="rect">
            <a:avLst/>
          </a:prstGeom>
          <a:solidFill>
            <a:srgbClr val="00206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4">
                <a:lumMod val="90000"/>
                <a:lumOff val="1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455126" y="4317274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1"/>
                </a:solidFill>
                <a:cs typeface="B Lotus" pitchFamily="2" charset="-78"/>
              </a:rPr>
              <a:t>نگهداری بهینه محصولات کشاورزی و کاهش ضایعات</a:t>
            </a:r>
            <a:endParaRPr lang="en-US" sz="2400" dirty="0">
              <a:solidFill>
                <a:schemeClr val="bg1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8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تفاوت محصولات کشاورزی با مواد مهندسی</a:t>
            </a:r>
            <a:endParaRPr lang="en-US" sz="28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810000" y="1447800"/>
            <a:ext cx="1544637" cy="1766887"/>
            <a:chOff x="555" y="2823"/>
            <a:chExt cx="973" cy="1113"/>
          </a:xfrm>
        </p:grpSpPr>
        <p:sp>
          <p:nvSpPr>
            <p:cNvPr id="9" name="Oval 28"/>
            <p:cNvSpPr>
              <a:spLocks noChangeArrowheads="1"/>
            </p:cNvSpPr>
            <p:nvPr/>
          </p:nvSpPr>
          <p:spPr bwMode="gray">
            <a:xfrm>
              <a:off x="624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C6D8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Oval 2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tx2">
                    <a:alpha val="85001"/>
                  </a:schemeClr>
                </a:gs>
                <a:gs pos="100000">
                  <a:schemeClr val="tx2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32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</p:spPr>
        </p:pic>
        <p:sp>
          <p:nvSpPr>
            <p:cNvPr id="14" name="Text Box 33"/>
            <p:cNvSpPr txBox="1">
              <a:spLocks noChangeArrowheads="1"/>
            </p:cNvSpPr>
            <p:nvPr/>
          </p:nvSpPr>
          <p:spPr bwMode="gray">
            <a:xfrm>
              <a:off x="628" y="3151"/>
              <a:ext cx="8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FFFFF"/>
                  </a:solidFill>
                  <a:latin typeface="Verdana" pitchFamily="34" charset="0"/>
                  <a:cs typeface="B Lotus" pitchFamily="2" charset="-78"/>
                </a:rPr>
                <a:t>شکل نامنظم</a:t>
              </a:r>
              <a:endParaRPr lang="en-US" sz="2400" dirty="0">
                <a:solidFill>
                  <a:srgbClr val="FFFFFF"/>
                </a:solidFill>
                <a:cs typeface="B Lotus" pitchFamily="2" charset="-78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276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000" dirty="0" smtClean="0">
                <a:cs typeface="B Lotus" pitchFamily="2" charset="-78"/>
              </a:rPr>
              <a:t> </a:t>
            </a:r>
            <a:r>
              <a:rPr lang="fa-IR" sz="2000" b="1" dirty="0" smtClean="0">
                <a:cs typeface="B Lotus" pitchFamily="2" charset="-78"/>
              </a:rPr>
              <a:t>نوع محصول، شرایط محیطی، نوع رقم، شرایط تغذیه ای بر شکل محصولات کشاورزی تاثیر گذار است.</a:t>
            </a:r>
            <a:r>
              <a:rPr lang="fa-IR" sz="2000" dirty="0" smtClean="0">
                <a:cs typeface="B Lotus" pitchFamily="2" charset="-78"/>
              </a:rPr>
              <a:t> </a:t>
            </a:r>
          </a:p>
          <a:p>
            <a:pPr algn="just" rtl="1">
              <a:buFont typeface="Wingdings" pitchFamily="2" charset="2"/>
              <a:buChar char="Ø"/>
            </a:pPr>
            <a:endParaRPr lang="fa-IR" sz="2000" dirty="0" smtClean="0"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cs typeface="B Lotus" pitchFamily="2" charset="-78"/>
              </a:rPr>
              <a:t> آنالیز انتقال حرارت و جرم به مختصات استوانه ای یا کروی نیاز دارد. تئوری پیچیده هرتز برای تحلیل رفتار محصولات با سطوح منحنی (مانند سیب زمینی) به کار می رود.</a:t>
            </a:r>
          </a:p>
          <a:p>
            <a:pPr algn="just" rtl="1">
              <a:buFont typeface="Wingdings" pitchFamily="2" charset="2"/>
              <a:buChar char="Ø"/>
            </a:pPr>
            <a:endParaRPr lang="fa-IR" sz="2000" b="1" dirty="0" smtClean="0"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cs typeface="B Lotus" pitchFamily="2" charset="-78"/>
              </a:rPr>
              <a:t> تشخیص وِیژگی های درونی محصول (قند، اسیدیته، رطوبت) با اشعه الکترومغناطیس یا امواج فشاری اولتراسونیک هنگامی که سطوح به شکل منحنی باشد، بسیار مشکل است.</a:t>
            </a:r>
          </a:p>
          <a:p>
            <a:pPr algn="just" rtl="1">
              <a:buFont typeface="Wingdings" pitchFamily="2" charset="2"/>
              <a:buChar char="Ø"/>
            </a:pPr>
            <a:endParaRPr lang="fa-IR" sz="2000" b="1" dirty="0" smtClean="0"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cs typeface="B Lotus" pitchFamily="2" charset="-78"/>
              </a:rPr>
              <a:t> شکل محصولات بر روی رفتار آیرودینامیک و هیدرودینامیک موثر است.</a:t>
            </a:r>
            <a:endParaRPr lang="en-US" sz="2000" b="1" dirty="0">
              <a:cs typeface="B Lotus" pitchFamily="2" charset="-78"/>
            </a:endParaRPr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2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8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تفاوت محصولات کشاورزی با مواد مهندسی</a:t>
            </a:r>
            <a:endParaRPr lang="en-US" sz="28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2766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0000"/>
                </a:solidFill>
                <a:cs typeface="B Lotus" pitchFamily="2" charset="-78"/>
              </a:rPr>
              <a:t> پایه ساختمانی محصولات کشاورزی یک سلول است. از کنار هم قرار گرفتن سلول ها، بافت های مختلفی تشکیل می گردد.</a:t>
            </a:r>
          </a:p>
          <a:p>
            <a:pPr algn="just" rtl="1">
              <a:buFont typeface="Wingdings" pitchFamily="2" charset="2"/>
              <a:buChar char="Ø"/>
            </a:pPr>
            <a:endParaRPr lang="fa-IR" sz="24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0000"/>
                </a:solidFill>
                <a:cs typeface="B Lotus" pitchFamily="2" charset="-78"/>
              </a:rPr>
              <a:t> میوه ها، سبزی ها، دانه های غلات و برگ های علوفه ای از چندین نوع بافت با خصوصیات متغیر تشکیل شده اند.</a:t>
            </a:r>
          </a:p>
          <a:p>
            <a:pPr algn="just" rtl="1">
              <a:buFont typeface="Wingdings" pitchFamily="2" charset="2"/>
              <a:buChar char="Ø"/>
            </a:pPr>
            <a:endParaRPr lang="fa-IR" sz="24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400" b="1" dirty="0" smtClean="0">
                <a:solidFill>
                  <a:srgbClr val="000000"/>
                </a:solidFill>
                <a:cs typeface="B Lotus" pitchFamily="2" charset="-78"/>
              </a:rPr>
              <a:t> ناهمگنی محصولات کشاورزی بر خواص مکانیکی، خواص الکتریکی، خواص نوری و ... تاثیر گذار است.</a:t>
            </a:r>
            <a:endParaRPr lang="en-US" sz="2400" b="1" dirty="0">
              <a:solidFill>
                <a:srgbClr val="000000"/>
              </a:solidFill>
              <a:cs typeface="B Lotus" pitchFamily="2" charset="-78"/>
            </a:endParaRP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3789362" y="1433513"/>
            <a:ext cx="1544638" cy="1766887"/>
            <a:chOff x="1776" y="2823"/>
            <a:chExt cx="973" cy="1113"/>
          </a:xfrm>
        </p:grpSpPr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1872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C6D8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gray">
            <a:xfrm>
              <a:off x="1776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gray">
            <a:xfrm>
              <a:off x="1797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85001"/>
                  </a:schemeClr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gray">
            <a:xfrm>
              <a:off x="1833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5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1797" y="2880"/>
              <a:ext cx="616" cy="616"/>
            </a:xfrm>
            <a:prstGeom prst="rect">
              <a:avLst/>
            </a:prstGeom>
            <a:noFill/>
          </p:spPr>
        </p:pic>
      </p:grpSp>
      <p:sp>
        <p:nvSpPr>
          <p:cNvPr id="23" name="Text Box 33"/>
          <p:cNvSpPr txBox="1">
            <a:spLocks noChangeArrowheads="1"/>
          </p:cNvSpPr>
          <p:nvPr/>
        </p:nvSpPr>
        <p:spPr bwMode="gray">
          <a:xfrm>
            <a:off x="4084167" y="1981200"/>
            <a:ext cx="100059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FFFF"/>
                </a:solidFill>
                <a:latin typeface="Verdana" pitchFamily="34" charset="0"/>
                <a:cs typeface="B Lotus" pitchFamily="2" charset="-78"/>
              </a:rPr>
              <a:t>ناهمگنی</a:t>
            </a:r>
            <a:endParaRPr lang="en-US" sz="2400" dirty="0">
              <a:solidFill>
                <a:srgbClr val="FFFFFF"/>
              </a:solidFill>
              <a:cs typeface="B Lotus" pitchFamily="2" charset="-78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3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8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تفاوت محصولات کشاورزی با مواد مهندسی</a:t>
            </a:r>
            <a:endParaRPr lang="en-US" sz="28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276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solidFill>
                  <a:srgbClr val="000000"/>
                </a:solidFill>
                <a:cs typeface="B Lotus" pitchFamily="2" charset="-78"/>
              </a:rPr>
              <a:t> با گذشت زمان، رطوبت محصولات کشاورزی کاهش می یابد. تغییر رطوبت منجر به تغییر در فشار مایع درون سلولی(فشار تورمی، </a:t>
            </a:r>
            <a:r>
              <a:rPr lang="en-US" sz="2000" b="1" dirty="0" err="1" smtClean="0">
                <a:solidFill>
                  <a:srgbClr val="000000"/>
                </a:solidFill>
                <a:cs typeface="B Lotus" pitchFamily="2" charset="-78"/>
              </a:rPr>
              <a:t>Turgor</a:t>
            </a:r>
            <a:r>
              <a:rPr lang="en-US" sz="2000" b="1" dirty="0" smtClean="0">
                <a:solidFill>
                  <a:srgbClr val="000000"/>
                </a:solidFill>
                <a:cs typeface="B Lotus" pitchFamily="2" charset="-78"/>
              </a:rPr>
              <a:t> Pressure</a:t>
            </a:r>
            <a:r>
              <a:rPr lang="fa-IR" sz="2000" b="1" dirty="0" smtClean="0">
                <a:solidFill>
                  <a:srgbClr val="000000"/>
                </a:solidFill>
                <a:cs typeface="B Lotus" pitchFamily="2" charset="-78"/>
              </a:rPr>
              <a:t>) می گردد.</a:t>
            </a:r>
          </a:p>
          <a:p>
            <a:pPr algn="just" rtl="1">
              <a:buFont typeface="Wingdings" pitchFamily="2" charset="2"/>
              <a:buChar char="Ø"/>
            </a:pPr>
            <a:endParaRPr lang="fa-IR" sz="20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solidFill>
                  <a:srgbClr val="000000"/>
                </a:solidFill>
                <a:cs typeface="B Lotus" pitchFamily="2" charset="-78"/>
              </a:rPr>
              <a:t> چسبندگی علوفه های فشرده که به صورت قرص یا مکعب درآمده اند، متاثر از تغییرات رطوبت است.</a:t>
            </a:r>
          </a:p>
          <a:p>
            <a:pPr algn="just" rtl="1">
              <a:buFont typeface="Wingdings" pitchFamily="2" charset="2"/>
              <a:buChar char="Ø"/>
            </a:pPr>
            <a:endParaRPr lang="fa-IR" sz="20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solidFill>
                  <a:srgbClr val="000000"/>
                </a:solidFill>
                <a:cs typeface="B Lotus" pitchFamily="2" charset="-78"/>
              </a:rPr>
              <a:t> دانه های با رطوبت بالا نسبت به دانه هایی با رطوبت پایین تر، سخت تر آسیاب می شوند.</a:t>
            </a:r>
          </a:p>
          <a:p>
            <a:pPr algn="just" rtl="1">
              <a:buFont typeface="Wingdings" pitchFamily="2" charset="2"/>
              <a:buChar char="Ø"/>
            </a:pPr>
            <a:endParaRPr lang="fa-IR" sz="20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000" b="1" dirty="0" smtClean="0">
                <a:solidFill>
                  <a:srgbClr val="000000"/>
                </a:solidFill>
                <a:cs typeface="B Lotus" pitchFamily="2" charset="-78"/>
              </a:rPr>
              <a:t> تغییرات محتوای رطوبتی، تغییرات زیادی در چگالی، انتقال حرارت، گرمای ویژه، خواص مکانیکی و خواص دی الکتریک ایجاد خواهد کرد.</a:t>
            </a: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810000" y="1421674"/>
            <a:ext cx="1544638" cy="1766887"/>
            <a:chOff x="3024" y="2823"/>
            <a:chExt cx="973" cy="1113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3120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C6D8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3024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3045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5001"/>
                  </a:schemeClr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3081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18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045" y="2880"/>
              <a:ext cx="616" cy="616"/>
            </a:xfrm>
            <a:prstGeom prst="rect">
              <a:avLst/>
            </a:prstGeom>
            <a:noFill/>
          </p:spPr>
        </p:pic>
      </p:grpSp>
      <p:sp>
        <p:nvSpPr>
          <p:cNvPr id="23" name="Text Box 33"/>
          <p:cNvSpPr txBox="1">
            <a:spLocks noChangeArrowheads="1"/>
          </p:cNvSpPr>
          <p:nvPr/>
        </p:nvSpPr>
        <p:spPr bwMode="gray">
          <a:xfrm>
            <a:off x="4038600" y="1828800"/>
            <a:ext cx="102143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FFFF"/>
                </a:solidFill>
                <a:latin typeface="Verdana" pitchFamily="34" charset="0"/>
                <a:cs typeface="B Lotus" pitchFamily="2" charset="-78"/>
              </a:rPr>
              <a:t>تغییرات </a:t>
            </a:r>
          </a:p>
          <a:p>
            <a:pPr algn="ctr"/>
            <a:r>
              <a:rPr lang="fa-IR" sz="2400" b="1" dirty="0" smtClean="0">
                <a:solidFill>
                  <a:srgbClr val="FFFFFF"/>
                </a:solidFill>
                <a:latin typeface="Verdana" pitchFamily="34" charset="0"/>
                <a:cs typeface="B Lotus" pitchFamily="2" charset="-78"/>
              </a:rPr>
              <a:t>رطوبت</a:t>
            </a:r>
            <a:endParaRPr lang="en-US" sz="2400" dirty="0">
              <a:solidFill>
                <a:srgbClr val="FFFFFF"/>
              </a:solidFill>
              <a:cs typeface="B Lotus" pitchFamily="2" charset="-78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4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8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تفاوت محصولات کشاورزی با مواد مهندسی</a:t>
            </a:r>
            <a:endParaRPr lang="en-US" sz="28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468231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0000"/>
                </a:solidFill>
                <a:cs typeface="B Lotus" pitchFamily="2" charset="-78"/>
              </a:rPr>
              <a:t> محصولات کشاورزی دارای سلول های زنده هستند که تنفس می کنند.</a:t>
            </a:r>
          </a:p>
          <a:p>
            <a:pPr algn="just" rtl="1">
              <a:buFont typeface="Wingdings" pitchFamily="2" charset="2"/>
              <a:buChar char="Ø"/>
            </a:pPr>
            <a:endParaRPr lang="fa-IR" sz="28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0000"/>
                </a:solidFill>
                <a:cs typeface="B Lotus" pitchFamily="2" charset="-78"/>
              </a:rPr>
              <a:t> گرمای تولید شده بر اثر تنفس میوه ها و سبزی ها در هنگام طراحی تجهیزات سردخانه باید در نظر گرفته شود.</a:t>
            </a:r>
          </a:p>
          <a:p>
            <a:pPr algn="just" rtl="1">
              <a:buFont typeface="Wingdings" pitchFamily="2" charset="2"/>
              <a:buChar char="Ø"/>
            </a:pPr>
            <a:endParaRPr lang="fa-IR" sz="2800" b="1" dirty="0" smtClean="0">
              <a:solidFill>
                <a:srgbClr val="000000"/>
              </a:solidFill>
              <a:cs typeface="B Lotus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fa-IR" sz="2800" b="1" dirty="0" smtClean="0">
                <a:solidFill>
                  <a:srgbClr val="000000"/>
                </a:solidFill>
                <a:cs typeface="B Lotus" pitchFamily="2" charset="-78"/>
              </a:rPr>
              <a:t> هنگامی که میوه ها وسبزیجات لهیده می شوند، واکنش های آنزیمی باعث تغییر رنگ بافت آسیب دیده می شود.</a:t>
            </a:r>
          </a:p>
        </p:txBody>
      </p: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3810000" y="1447800"/>
            <a:ext cx="1544638" cy="1766887"/>
            <a:chOff x="4272" y="2823"/>
            <a:chExt cx="973" cy="1113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gray">
            <a:xfrm>
              <a:off x="4368" y="3744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C6D8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gray">
            <a:xfrm>
              <a:off x="4272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gray">
            <a:xfrm>
              <a:off x="4293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5001"/>
                  </a:schemeClr>
                </a:gs>
                <a:gs pos="100000">
                  <a:schemeClr val="folHlink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gray">
            <a:xfrm>
              <a:off x="4329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11" descr="Picture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293" y="2880"/>
              <a:ext cx="616" cy="616"/>
            </a:xfrm>
            <a:prstGeom prst="rect">
              <a:avLst/>
            </a:prstGeom>
            <a:noFill/>
          </p:spPr>
        </p:pic>
      </p:grpSp>
      <p:sp>
        <p:nvSpPr>
          <p:cNvPr id="23" name="Text Box 33"/>
          <p:cNvSpPr txBox="1">
            <a:spLocks noChangeArrowheads="1"/>
          </p:cNvSpPr>
          <p:nvPr/>
        </p:nvSpPr>
        <p:spPr bwMode="gray">
          <a:xfrm>
            <a:off x="3983038" y="1676400"/>
            <a:ext cx="128512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FFFF"/>
                </a:solidFill>
                <a:latin typeface="Verdana" pitchFamily="34" charset="0"/>
                <a:cs typeface="B Lotus" pitchFamily="2" charset="-78"/>
              </a:rPr>
              <a:t>وجود سلول های زنده</a:t>
            </a:r>
            <a:endParaRPr lang="en-US" sz="2400" dirty="0">
              <a:solidFill>
                <a:srgbClr val="FFFFFF"/>
              </a:solidFill>
              <a:cs typeface="B Lotus" pitchFamily="2" charset="-78"/>
            </a:endParaRP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5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کاربرد علم خواص فیزیکی و مکانیکی در طراحی کمباین غلات</a:t>
            </a:r>
            <a:endParaRPr lang="en-US" sz="24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pic>
        <p:nvPicPr>
          <p:cNvPr id="12" name="Lexani_03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3770" y="1774917"/>
            <a:ext cx="7620000" cy="4286250"/>
          </a:xfrm>
          <a:prstGeom prst="rect">
            <a:avLst/>
          </a:prstGeom>
        </p:spPr>
      </p:pic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6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0352" y="762000"/>
            <a:ext cx="7089648" cy="609600"/>
          </a:xfrm>
          <a:prstGeom prst="rect">
            <a:avLst/>
          </a:prstGeom>
        </p:spPr>
        <p:txBody>
          <a:bodyPr/>
          <a:lstStyle/>
          <a:p>
            <a:pPr lvl="0" algn="r" rtl="1">
              <a:defRPr/>
            </a:pPr>
            <a:r>
              <a:rPr lang="fa-IR" sz="2400" b="1" kern="0" dirty="0" smtClean="0">
                <a:solidFill>
                  <a:srgbClr val="0C1B5A"/>
                </a:solidFill>
                <a:latin typeface="Arial"/>
                <a:cs typeface="B Lotus" pitchFamily="2" charset="-78"/>
              </a:rPr>
              <a:t>کاربرد علم خواص فیزیکی و مکانیکی در طراحی کمباین غلات</a:t>
            </a:r>
            <a:endParaRPr lang="en-US" sz="2400" b="1" kern="0" dirty="0">
              <a:solidFill>
                <a:srgbClr val="0C1B5A"/>
              </a:solidFill>
              <a:latin typeface="Arial"/>
              <a:cs typeface="B Lot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411" y="2286000"/>
            <a:ext cx="5253789" cy="3269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val 5"/>
          <p:cNvSpPr/>
          <p:nvPr/>
        </p:nvSpPr>
        <p:spPr>
          <a:xfrm>
            <a:off x="3962400" y="4419600"/>
            <a:ext cx="914400" cy="914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rot="10800000">
            <a:off x="1600200" y="4648200"/>
            <a:ext cx="2362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4165937"/>
            <a:ext cx="1219200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مقاومت برشی ساقه گندم</a:t>
            </a:r>
            <a:endParaRPr lang="en-US" sz="2000" dirty="0">
              <a:cs typeface="B Lotus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2971800"/>
            <a:ext cx="1066800" cy="9144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2"/>
          </p:cNvCxnSpPr>
          <p:nvPr/>
        </p:nvCxnSpPr>
        <p:spPr>
          <a:xfrm rot="10800000">
            <a:off x="1524000" y="2971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" y="2362200"/>
            <a:ext cx="1066800" cy="1323439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ضریب اصطکاک بین فلز با کاه و بذر</a:t>
            </a:r>
            <a:endParaRPr lang="en-US" sz="2000" dirty="0">
              <a:cs typeface="B Lotus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62600" y="3124200"/>
            <a:ext cx="1143000" cy="1066800"/>
          </a:xfrm>
          <a:prstGeom prst="ellipse">
            <a:avLst/>
          </a:prstGeom>
          <a:solidFill>
            <a:schemeClr val="accent1">
              <a:alpha val="18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6"/>
          </p:cNvCxnSpPr>
          <p:nvPr/>
        </p:nvCxnSpPr>
        <p:spPr>
          <a:xfrm flipV="1">
            <a:off x="6705600" y="2971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00" y="2489537"/>
            <a:ext cx="1219200" cy="10156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Lotus" pitchFamily="2" charset="-78"/>
              </a:rPr>
              <a:t>مقاومت خمشی ساقه گندم</a:t>
            </a:r>
            <a:endParaRPr lang="en-US" sz="2000" dirty="0">
              <a:cs typeface="B Lotus" pitchFamily="2" charset="-78"/>
            </a:endParaRPr>
          </a:p>
        </p:txBody>
      </p: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42863" y="6215062"/>
            <a:ext cx="642937" cy="642938"/>
            <a:chOff x="1289" y="582"/>
            <a:chExt cx="668" cy="668"/>
          </a:xfrm>
        </p:grpSpPr>
        <p:sp>
          <p:nvSpPr>
            <p:cNvPr id="23" name="Oval 11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5463" y="628758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cs typeface="B Lotus" pitchFamily="2" charset="-78"/>
              </a:rPr>
              <a:t>7</a:t>
            </a:r>
            <a:endParaRPr lang="en-US" sz="32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RT (16)">
  <a:themeElements>
    <a:clrScheme name="Office Theme 3">
      <a:dk1>
        <a:srgbClr val="0C1B5A"/>
      </a:dk1>
      <a:lt1>
        <a:srgbClr val="FFFFFF"/>
      </a:lt1>
      <a:dk2>
        <a:srgbClr val="006699"/>
      </a:dk2>
      <a:lt2>
        <a:srgbClr val="C0C0C0"/>
      </a:lt2>
      <a:accent1>
        <a:srgbClr val="3B86CB"/>
      </a:accent1>
      <a:accent2>
        <a:srgbClr val="5CB68D"/>
      </a:accent2>
      <a:accent3>
        <a:srgbClr val="FFFFFF"/>
      </a:accent3>
      <a:accent4>
        <a:srgbClr val="09154C"/>
      </a:accent4>
      <a:accent5>
        <a:srgbClr val="AFC3E2"/>
      </a:accent5>
      <a:accent6>
        <a:srgbClr val="53A57F"/>
      </a:accent6>
      <a:hlink>
        <a:srgbClr val="CC3300"/>
      </a:hlink>
      <a:folHlink>
        <a:srgbClr val="736FC5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7175B"/>
        </a:dk1>
        <a:lt1>
          <a:srgbClr val="FFFFFF"/>
        </a:lt1>
        <a:dk2>
          <a:srgbClr val="754ECC"/>
        </a:dk2>
        <a:lt2>
          <a:srgbClr val="C0C0C0"/>
        </a:lt2>
        <a:accent1>
          <a:srgbClr val="6D7ED3"/>
        </a:accent1>
        <a:accent2>
          <a:srgbClr val="EFA441"/>
        </a:accent2>
        <a:accent3>
          <a:srgbClr val="FFFFFF"/>
        </a:accent3>
        <a:accent4>
          <a:srgbClr val="2D124C"/>
        </a:accent4>
        <a:accent5>
          <a:srgbClr val="BAC0E6"/>
        </a:accent5>
        <a:accent6>
          <a:srgbClr val="D9943A"/>
        </a:accent6>
        <a:hlink>
          <a:srgbClr val="34758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A8282"/>
        </a:accent1>
        <a:accent2>
          <a:srgbClr val="D96941"/>
        </a:accent2>
        <a:accent3>
          <a:srgbClr val="FFFFFF"/>
        </a:accent3>
        <a:accent4>
          <a:srgbClr val="0E2057"/>
        </a:accent4>
        <a:accent5>
          <a:srgbClr val="ACC1C1"/>
        </a:accent5>
        <a:accent6>
          <a:srgbClr val="C45E3A"/>
        </a:accent6>
        <a:hlink>
          <a:srgbClr val="824FB1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C1B5A"/>
        </a:dk1>
        <a:lt1>
          <a:srgbClr val="FFFFFF"/>
        </a:lt1>
        <a:dk2>
          <a:srgbClr val="006699"/>
        </a:dk2>
        <a:lt2>
          <a:srgbClr val="C0C0C0"/>
        </a:lt2>
        <a:accent1>
          <a:srgbClr val="3B86CB"/>
        </a:accent1>
        <a:accent2>
          <a:srgbClr val="5CB68D"/>
        </a:accent2>
        <a:accent3>
          <a:srgbClr val="FFFFFF"/>
        </a:accent3>
        <a:accent4>
          <a:srgbClr val="09154C"/>
        </a:accent4>
        <a:accent5>
          <a:srgbClr val="AFC3E2"/>
        </a:accent5>
        <a:accent6>
          <a:srgbClr val="53A57F"/>
        </a:accent6>
        <a:hlink>
          <a:srgbClr val="CC3300"/>
        </a:hlink>
        <a:folHlink>
          <a:srgbClr val="736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T_ (7)">
  <a:themeElements>
    <a:clrScheme name="template 6">
      <a:dk1>
        <a:srgbClr val="111111"/>
      </a:dk1>
      <a:lt1>
        <a:srgbClr val="FFFFFF"/>
      </a:lt1>
      <a:dk2>
        <a:srgbClr val="000000"/>
      </a:dk2>
      <a:lt2>
        <a:srgbClr val="3366CC"/>
      </a:lt2>
      <a:accent1>
        <a:srgbClr val="99CCFF"/>
      </a:accent1>
      <a:accent2>
        <a:srgbClr val="FF6600"/>
      </a:accent2>
      <a:accent3>
        <a:srgbClr val="FFFFFF"/>
      </a:accent3>
      <a:accent4>
        <a:srgbClr val="0D0D0D"/>
      </a:accent4>
      <a:accent5>
        <a:srgbClr val="CAE2FF"/>
      </a:accent5>
      <a:accent6>
        <a:srgbClr val="E75C00"/>
      </a:accent6>
      <a:hlink>
        <a:srgbClr val="FFCC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FF99"/>
        </a:accent1>
        <a:accent2>
          <a:srgbClr val="FF0000"/>
        </a:accent2>
        <a:accent3>
          <a:srgbClr val="FFFFFF"/>
        </a:accent3>
        <a:accent4>
          <a:srgbClr val="0D0D0D"/>
        </a:accent4>
        <a:accent5>
          <a:srgbClr val="FFFFCA"/>
        </a:accent5>
        <a:accent6>
          <a:srgbClr val="E70000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99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CA"/>
        </a:accent5>
        <a:accent6>
          <a:srgbClr val="E75C00"/>
        </a:accent6>
        <a:hlink>
          <a:srgbClr val="009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339933"/>
        </a:lt2>
        <a:accent1>
          <a:srgbClr val="FF99CC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CAE2"/>
        </a:accent5>
        <a:accent6>
          <a:srgbClr val="E75C00"/>
        </a:accent6>
        <a:hlink>
          <a:srgbClr val="FF99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0033CC"/>
        </a:lt2>
        <a:accent1>
          <a:srgbClr val="99CCFF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CAE2FF"/>
        </a:accent5>
        <a:accent6>
          <a:srgbClr val="E75C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111111"/>
        </a:dk1>
        <a:lt1>
          <a:srgbClr val="FFFFFF"/>
        </a:lt1>
        <a:dk2>
          <a:srgbClr val="000000"/>
        </a:dk2>
        <a:lt2>
          <a:srgbClr val="3366CC"/>
        </a:lt2>
        <a:accent1>
          <a:srgbClr val="99CCFF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CAE2FF"/>
        </a:accent5>
        <a:accent6>
          <a:srgbClr val="E75C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MRT (16)</Template>
  <TotalTime>423</TotalTime>
  <Words>527</Words>
  <Application>Microsoft Office PowerPoint</Application>
  <PresentationFormat>On-screen Show (4:3)</PresentationFormat>
  <Paragraphs>67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 Homa</vt:lpstr>
      <vt:lpstr>B Lotus</vt:lpstr>
      <vt:lpstr>Calibri</vt:lpstr>
      <vt:lpstr>Times New Roman</vt:lpstr>
      <vt:lpstr>Verdana</vt:lpstr>
      <vt:lpstr>Wingdings</vt:lpstr>
      <vt:lpstr>MRT (16)</vt:lpstr>
      <vt:lpstr>MRT_ (7)</vt:lpstr>
      <vt:lpstr>PowerPoint Presentation</vt:lpstr>
      <vt:lpstr>ویژگیهای فیزیکی مواد غذایی دانشکده فنی و حرفه ای ولیعصر مدرس الهه اربیدار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Mechanical Properties of Agricultural Products</dc:title>
  <dc:creator>Dr. K. Mollazade (http://agri.uok.ac.ir/k.mollazade/)</dc:creator>
  <cp:lastModifiedBy>Mohammad&amp;Azin&amp;ilia</cp:lastModifiedBy>
  <cp:revision>87</cp:revision>
  <dcterms:created xsi:type="dcterms:W3CDTF">2010-09-02T13:19:37Z</dcterms:created>
  <dcterms:modified xsi:type="dcterms:W3CDTF">2020-03-12T14:33:26Z</dcterms:modified>
</cp:coreProperties>
</file>