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4"/>
  </p:notesMasterIdLst>
  <p:handoutMasterIdLst>
    <p:handoutMasterId r:id="rId45"/>
  </p:handoutMasterIdLst>
  <p:sldIdLst>
    <p:sldId id="291" r:id="rId2"/>
    <p:sldId id="343" r:id="rId3"/>
    <p:sldId id="328" r:id="rId4"/>
    <p:sldId id="331" r:id="rId5"/>
    <p:sldId id="330" r:id="rId6"/>
    <p:sldId id="333" r:id="rId7"/>
    <p:sldId id="335" r:id="rId8"/>
    <p:sldId id="337" r:id="rId9"/>
    <p:sldId id="341" r:id="rId10"/>
    <p:sldId id="257" r:id="rId11"/>
    <p:sldId id="259" r:id="rId12"/>
    <p:sldId id="260" r:id="rId13"/>
    <p:sldId id="261" r:id="rId14"/>
    <p:sldId id="262" r:id="rId15"/>
    <p:sldId id="264" r:id="rId16"/>
    <p:sldId id="267" r:id="rId17"/>
    <p:sldId id="266" r:id="rId18"/>
    <p:sldId id="268" r:id="rId19"/>
    <p:sldId id="342" r:id="rId20"/>
    <p:sldId id="269" r:id="rId21"/>
    <p:sldId id="270" r:id="rId22"/>
    <p:sldId id="323" r:id="rId23"/>
    <p:sldId id="271" r:id="rId24"/>
    <p:sldId id="322" r:id="rId25"/>
    <p:sldId id="324" r:id="rId26"/>
    <p:sldId id="272" r:id="rId27"/>
    <p:sldId id="273" r:id="rId28"/>
    <p:sldId id="274"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326" r:id="rId42"/>
    <p:sldId id="321" r:id="rId43"/>
  </p:sldIdLst>
  <p:sldSz cx="9144000" cy="6858000" type="screen4x3"/>
  <p:notesSz cx="6781800" cy="9926638"/>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AC10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1" autoAdjust="0"/>
    <p:restoredTop sz="94709" autoAdjust="0"/>
  </p:normalViewPr>
  <p:slideViewPr>
    <p:cSldViewPr>
      <p:cViewPr varScale="1">
        <p:scale>
          <a:sx n="69" d="100"/>
          <a:sy n="69" d="100"/>
        </p:scale>
        <p:origin x="14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43338" y="0"/>
            <a:ext cx="2938462" cy="4968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38462" cy="496888"/>
          </a:xfrm>
          <a:prstGeom prst="rect">
            <a:avLst/>
          </a:prstGeom>
        </p:spPr>
        <p:txBody>
          <a:bodyPr vert="horz" lIns="91440" tIns="45720" rIns="91440" bIns="45720" rtlCol="1"/>
          <a:lstStyle>
            <a:lvl1pPr algn="l">
              <a:defRPr sz="1200"/>
            </a:lvl1pPr>
          </a:lstStyle>
          <a:p>
            <a:fld id="{46F4D175-03D2-4455-8575-88A33DC40D29}" type="datetimeFigureOut">
              <a:rPr lang="fa-IR" smtClean="0"/>
              <a:pPr/>
              <a:t>18/07/1441</a:t>
            </a:fld>
            <a:endParaRPr lang="fa-IR"/>
          </a:p>
        </p:txBody>
      </p:sp>
      <p:sp>
        <p:nvSpPr>
          <p:cNvPr id="4" name="Footer Placeholder 3"/>
          <p:cNvSpPr>
            <a:spLocks noGrp="1"/>
          </p:cNvSpPr>
          <p:nvPr>
            <p:ph type="ftr" sz="quarter" idx="2"/>
          </p:nvPr>
        </p:nvSpPr>
        <p:spPr>
          <a:xfrm>
            <a:off x="3843338" y="9428163"/>
            <a:ext cx="2938462" cy="496887"/>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9428163"/>
            <a:ext cx="2938462" cy="496887"/>
          </a:xfrm>
          <a:prstGeom prst="rect">
            <a:avLst/>
          </a:prstGeom>
        </p:spPr>
        <p:txBody>
          <a:bodyPr vert="horz" lIns="91440" tIns="45720" rIns="91440" bIns="45720" rtlCol="1" anchor="b"/>
          <a:lstStyle>
            <a:lvl1pPr algn="l">
              <a:defRPr sz="1200"/>
            </a:lvl1pPr>
          </a:lstStyle>
          <a:p>
            <a:fld id="{814B6356-F245-4C67-9612-627756640C2C}" type="slidenum">
              <a:rPr lang="fa-IR" smtClean="0"/>
              <a:pPr/>
              <a:t>‹#›</a:t>
            </a:fld>
            <a:endParaRPr lang="fa-IR"/>
          </a:p>
        </p:txBody>
      </p:sp>
    </p:spTree>
    <p:extLst>
      <p:ext uri="{BB962C8B-B14F-4D97-AF65-F5344CB8AC3E}">
        <p14:creationId xmlns:p14="http://schemas.microsoft.com/office/powerpoint/2010/main" val="573467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43338" y="0"/>
            <a:ext cx="2938462" cy="4968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38462" cy="496888"/>
          </a:xfrm>
          <a:prstGeom prst="rect">
            <a:avLst/>
          </a:prstGeom>
        </p:spPr>
        <p:txBody>
          <a:bodyPr vert="horz" lIns="91440" tIns="45720" rIns="91440" bIns="45720" rtlCol="1"/>
          <a:lstStyle>
            <a:lvl1pPr algn="l">
              <a:defRPr sz="1200"/>
            </a:lvl1pPr>
          </a:lstStyle>
          <a:p>
            <a:fld id="{78142E77-9B38-414A-A5AB-3C5AC48A85E6}" type="datetimeFigureOut">
              <a:rPr lang="fa-IR" smtClean="0"/>
              <a:pPr/>
              <a:t>18/07/1441</a:t>
            </a:fld>
            <a:endParaRPr lang="fa-IR"/>
          </a:p>
        </p:txBody>
      </p:sp>
      <p:sp>
        <p:nvSpPr>
          <p:cNvPr id="4" name="Slide Image Placeholder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77863" y="4714875"/>
            <a:ext cx="5426075" cy="4467225"/>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43338" y="9428163"/>
            <a:ext cx="2938462" cy="4968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9428163"/>
            <a:ext cx="2938462" cy="496887"/>
          </a:xfrm>
          <a:prstGeom prst="rect">
            <a:avLst/>
          </a:prstGeom>
        </p:spPr>
        <p:txBody>
          <a:bodyPr vert="horz" lIns="91440" tIns="45720" rIns="91440" bIns="45720" rtlCol="1" anchor="b"/>
          <a:lstStyle>
            <a:lvl1pPr algn="l">
              <a:defRPr sz="1200"/>
            </a:lvl1pPr>
          </a:lstStyle>
          <a:p>
            <a:fld id="{A6C991CA-69E0-4D7A-8543-75F45FD2E8CD}" type="slidenum">
              <a:rPr lang="fa-IR" smtClean="0"/>
              <a:pPr/>
              <a:t>‹#›</a:t>
            </a:fld>
            <a:endParaRPr lang="fa-IR"/>
          </a:p>
        </p:txBody>
      </p:sp>
    </p:spTree>
    <p:extLst>
      <p:ext uri="{BB962C8B-B14F-4D97-AF65-F5344CB8AC3E}">
        <p14:creationId xmlns:p14="http://schemas.microsoft.com/office/powerpoint/2010/main" val="832675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994B54-4DA3-456A-B8CA-C8AFE1B382A4}" type="slidenum">
              <a:rPr lang="en-US"/>
              <a:pPr/>
              <a:t>3</a:t>
            </a:fld>
            <a:endParaRPr lang="en-US"/>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r>
              <a:rPr lang="en-US"/>
              <a:t>the basic science of poisons </a:t>
            </a:r>
            <a:r>
              <a:rPr lang="en-US" u="sng"/>
              <a:t>(old)</a:t>
            </a:r>
          </a:p>
          <a:p>
            <a:r>
              <a:rPr lang="en-US"/>
              <a:t>     - the study of the adverse effects of </a:t>
            </a:r>
          </a:p>
          <a:p>
            <a:r>
              <a:rPr lang="en-US"/>
              <a:t>       chemical agents on biological systems </a:t>
            </a:r>
          </a:p>
          <a:p>
            <a:r>
              <a:rPr lang="en-US"/>
              <a:t>       </a:t>
            </a:r>
            <a:r>
              <a:rPr lang="en-US" u="sng"/>
              <a:t>(new)</a:t>
            </a:r>
          </a:p>
          <a:p>
            <a:pPr>
              <a:lnSpc>
                <a:spcPct val="91000"/>
              </a:lnSpc>
              <a:spcBef>
                <a:spcPct val="0"/>
              </a:spcBef>
            </a:pPr>
            <a:endParaRPr lang="en-US"/>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82E3A038-7C60-4810-B46C-AC95BE68D889}" type="datetimeFigureOut">
              <a:rPr lang="fa-IR" smtClean="0"/>
              <a:pPr/>
              <a:t>18/07/1441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2E3A038-7C60-4810-B46C-AC95BE68D889}" type="datetimeFigureOut">
              <a:rPr lang="fa-IR" smtClean="0"/>
              <a:pPr/>
              <a:t>18/07/1441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2E3A038-7C60-4810-B46C-AC95BE68D889}" type="datetimeFigureOut">
              <a:rPr lang="fa-IR" smtClean="0"/>
              <a:pPr/>
              <a:t>18/07/1441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2E3A038-7C60-4810-B46C-AC95BE68D889}" type="datetimeFigureOut">
              <a:rPr lang="fa-IR" smtClean="0"/>
              <a:pPr/>
              <a:t>18/07/1441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E3A038-7C60-4810-B46C-AC95BE68D889}" type="datetimeFigureOut">
              <a:rPr lang="fa-IR" smtClean="0"/>
              <a:pPr/>
              <a:t>18/07/1441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82E3A038-7C60-4810-B46C-AC95BE68D889}" type="datetimeFigureOut">
              <a:rPr lang="fa-IR" smtClean="0"/>
              <a:pPr/>
              <a:t>18/07/1441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82E3A038-7C60-4810-B46C-AC95BE68D889}" type="datetimeFigureOut">
              <a:rPr lang="fa-IR" smtClean="0"/>
              <a:pPr/>
              <a:t>18/07/1441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82E3A038-7C60-4810-B46C-AC95BE68D889}" type="datetimeFigureOut">
              <a:rPr lang="fa-IR" smtClean="0"/>
              <a:pPr/>
              <a:t>18/07/1441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E3A038-7C60-4810-B46C-AC95BE68D889}" type="datetimeFigureOut">
              <a:rPr lang="fa-IR" smtClean="0"/>
              <a:pPr/>
              <a:t>18/07/1441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E3A038-7C60-4810-B46C-AC95BE68D889}" type="datetimeFigureOut">
              <a:rPr lang="fa-IR" smtClean="0"/>
              <a:pPr/>
              <a:t>18/07/1441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E3A038-7C60-4810-B46C-AC95BE68D889}" type="datetimeFigureOut">
              <a:rPr lang="fa-IR" smtClean="0"/>
              <a:pPr/>
              <a:t>18/07/1441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2E3A038-7C60-4810-B46C-AC95BE68D889}" type="datetimeFigureOut">
              <a:rPr lang="fa-IR" smtClean="0"/>
              <a:pPr/>
              <a:t>18/07/1441</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2A5C24F-7542-4798-B667-4C27FAC1A9E0}"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ESM054.JPG"/>
          <p:cNvPicPr>
            <a:picLocks noGrp="1" noChangeAspect="1"/>
          </p:cNvPicPr>
          <p:nvPr>
            <p:ph idx="1"/>
          </p:nvPr>
        </p:nvPicPr>
        <p:blipFill>
          <a:blip r:embed="rId2"/>
          <a:stretch>
            <a:fillRect/>
          </a:stretch>
        </p:blipFill>
        <p:spPr>
          <a:xfrm>
            <a:off x="2022682" y="1600200"/>
            <a:ext cx="5098636" cy="4525963"/>
          </a:xfrm>
        </p:spPr>
      </p:pic>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4348" y="1071546"/>
            <a:ext cx="8072494" cy="5570756"/>
          </a:xfrm>
          <a:prstGeom prst="rect">
            <a:avLst/>
          </a:prstGeom>
          <a:noFill/>
        </p:spPr>
        <p:txBody>
          <a:bodyPr wrap="square" rtlCol="1">
            <a:spAutoFit/>
          </a:bodyPr>
          <a:lstStyle/>
          <a:p>
            <a:pPr algn="just">
              <a:lnSpc>
                <a:spcPct val="150000"/>
              </a:lnSpc>
            </a:pPr>
            <a:r>
              <a:rPr lang="fa-IR" sz="2000" b="1" dirty="0" smtClean="0">
                <a:solidFill>
                  <a:schemeClr val="accent2">
                    <a:lumMod val="75000"/>
                  </a:schemeClr>
                </a:solidFill>
                <a:cs typeface="B Titr" pitchFamily="2" charset="-78"/>
              </a:rPr>
              <a:t>مسمومیت غذایی می تواند ناشی از موارد ذیل باشد:</a:t>
            </a:r>
            <a:endParaRPr lang="fa-IR" sz="2000" b="1" dirty="0">
              <a:solidFill>
                <a:schemeClr val="accent2">
                  <a:lumMod val="75000"/>
                </a:schemeClr>
              </a:solidFill>
              <a:cs typeface="B Titr" pitchFamily="2" charset="-78"/>
            </a:endParaRPr>
          </a:p>
          <a:p>
            <a:pPr algn="just">
              <a:lnSpc>
                <a:spcPct val="150000"/>
              </a:lnSpc>
            </a:pPr>
            <a:r>
              <a:rPr lang="fa-IR" sz="2400" b="1" dirty="0" smtClean="0">
                <a:cs typeface="B Titr" pitchFamily="2" charset="-78"/>
              </a:rPr>
              <a:t>1-آلودگی مواد </a:t>
            </a:r>
            <a:r>
              <a:rPr lang="fa-IR" sz="2400" b="1" dirty="0">
                <a:cs typeface="B Titr" pitchFamily="2" charset="-78"/>
              </a:rPr>
              <a:t>غذایی</a:t>
            </a:r>
            <a:r>
              <a:rPr lang="fa-IR" sz="2400" b="1" dirty="0" smtClean="0">
                <a:cs typeface="B Titr" pitchFamily="2" charset="-78"/>
              </a:rPr>
              <a:t> به میکروبها </a:t>
            </a:r>
            <a:r>
              <a:rPr lang="fa-IR" sz="2000" b="1" dirty="0" smtClean="0">
                <a:solidFill>
                  <a:srgbClr val="FF0000"/>
                </a:solidFill>
                <a:cs typeface="B Titr" pitchFamily="2" charset="-78"/>
              </a:rPr>
              <a:t>(باکتری ها ،ویروس ها،انگلها ،قارچها)</a:t>
            </a:r>
          </a:p>
          <a:p>
            <a:pPr algn="just">
              <a:lnSpc>
                <a:spcPct val="150000"/>
              </a:lnSpc>
            </a:pPr>
            <a:endParaRPr lang="fa-IR" sz="2000" b="1" dirty="0">
              <a:solidFill>
                <a:srgbClr val="FF0000"/>
              </a:solidFill>
              <a:cs typeface="B Titr" pitchFamily="2" charset="-78"/>
            </a:endParaRPr>
          </a:p>
          <a:p>
            <a:pPr algn="just">
              <a:lnSpc>
                <a:spcPct val="150000"/>
              </a:lnSpc>
            </a:pPr>
            <a:r>
              <a:rPr lang="fa-IR" sz="2400" b="1" dirty="0">
                <a:cs typeface="B Titr" pitchFamily="2" charset="-78"/>
              </a:rPr>
              <a:t>2-مواد غذایی آلوده </a:t>
            </a:r>
            <a:r>
              <a:rPr lang="fa-IR" sz="2400" b="1" dirty="0" smtClean="0">
                <a:cs typeface="B Titr" pitchFamily="2" charset="-78"/>
              </a:rPr>
              <a:t>به مواد شیمیایی </a:t>
            </a:r>
            <a:r>
              <a:rPr lang="fa-IR" sz="2000" b="1" dirty="0" smtClean="0">
                <a:solidFill>
                  <a:srgbClr val="FF0000"/>
                </a:solidFill>
                <a:cs typeface="B Titr" pitchFamily="2" charset="-78"/>
              </a:rPr>
              <a:t>شامل مواد افزودنی ،فلزات سنگین (سرب،آرسنیک،جیوه و کادمیوم) ،باقیمانده سموم دفع آفات نباتی</a:t>
            </a:r>
          </a:p>
          <a:p>
            <a:pPr algn="just">
              <a:lnSpc>
                <a:spcPct val="150000"/>
              </a:lnSpc>
            </a:pPr>
            <a:endParaRPr lang="fa-IR" sz="2000" b="1" dirty="0">
              <a:solidFill>
                <a:srgbClr val="FF0000"/>
              </a:solidFill>
              <a:cs typeface="B Titr" pitchFamily="2" charset="-78"/>
            </a:endParaRPr>
          </a:p>
          <a:p>
            <a:pPr algn="just">
              <a:lnSpc>
                <a:spcPct val="150000"/>
              </a:lnSpc>
            </a:pPr>
            <a:r>
              <a:rPr lang="fa-IR" sz="2400" b="1" dirty="0" smtClean="0">
                <a:cs typeface="B Titr" pitchFamily="2" charset="-78"/>
              </a:rPr>
              <a:t>3- مصرف گیاهان سمی</a:t>
            </a:r>
          </a:p>
          <a:p>
            <a:pPr algn="just">
              <a:lnSpc>
                <a:spcPct val="150000"/>
              </a:lnSpc>
            </a:pPr>
            <a:endParaRPr lang="fa-IR" sz="2400" b="1" dirty="0">
              <a:cs typeface="B Titr" pitchFamily="2" charset="-78"/>
            </a:endParaRPr>
          </a:p>
          <a:p>
            <a:pPr algn="just">
              <a:lnSpc>
                <a:spcPct val="150000"/>
              </a:lnSpc>
            </a:pPr>
            <a:r>
              <a:rPr lang="fa-IR" sz="2400" b="1" dirty="0" smtClean="0">
                <a:cs typeface="B Titr" pitchFamily="2" charset="-78"/>
              </a:rPr>
              <a:t>4- مصرف آبزیان سمی </a:t>
            </a:r>
            <a:endParaRPr lang="fa-IR" sz="2400" b="1" dirty="0">
              <a:cs typeface="B Titr" pitchFamily="2" charset="-78"/>
            </a:endParaRPr>
          </a:p>
          <a:p>
            <a:pPr algn="just">
              <a:lnSpc>
                <a:spcPct val="150000"/>
              </a:lnSpc>
            </a:pPr>
            <a:endParaRPr lang="en-US" sz="2000" b="1" dirty="0">
              <a:cs typeface="B Titr" pitchFamily="2" charset="-78"/>
            </a:endParaRPr>
          </a:p>
          <a:p>
            <a:endParaRPr lang="fa-IR" sz="2000"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83568" y="1988840"/>
            <a:ext cx="7858180" cy="1846659"/>
          </a:xfrm>
          <a:prstGeom prst="rect">
            <a:avLst/>
          </a:prstGeom>
          <a:noFill/>
        </p:spPr>
        <p:txBody>
          <a:bodyPr wrap="square" rtlCol="1">
            <a:spAutoFit/>
          </a:bodyPr>
          <a:lstStyle/>
          <a:p>
            <a:pPr algn="just"/>
            <a:r>
              <a:rPr lang="fa-IR" sz="2000" b="1" dirty="0" smtClean="0">
                <a:cs typeface="B Titr" pitchFamily="2" charset="-78"/>
              </a:rPr>
              <a:t>غذاهای مسموم کننده ممکن است بو یا مزه ناخوشایندی نداشته باشند </a:t>
            </a:r>
            <a:endParaRPr lang="en-US" sz="2000" b="1" dirty="0" smtClean="0">
              <a:cs typeface="B Titr" pitchFamily="2" charset="-78"/>
            </a:endParaRPr>
          </a:p>
          <a:p>
            <a:pPr algn="just"/>
            <a:endParaRPr lang="en-US" sz="2000" b="1" dirty="0">
              <a:cs typeface="B Titr" pitchFamily="2" charset="-78"/>
            </a:endParaRPr>
          </a:p>
          <a:p>
            <a:pPr algn="just"/>
            <a:r>
              <a:rPr lang="fa-IR" sz="2000" b="1" dirty="0" smtClean="0">
                <a:cs typeface="B Titr" pitchFamily="2" charset="-78"/>
              </a:rPr>
              <a:t>با وجودیکه </a:t>
            </a:r>
            <a:r>
              <a:rPr lang="fa-IR" sz="2000" b="1" dirty="0" smtClean="0">
                <a:solidFill>
                  <a:srgbClr val="FF0000"/>
                </a:solidFill>
                <a:cs typeface="B Titr" pitchFamily="2" charset="-78"/>
              </a:rPr>
              <a:t>اکثر</a:t>
            </a:r>
            <a:r>
              <a:rPr lang="fa-IR" sz="2000" b="1" dirty="0" smtClean="0">
                <a:cs typeface="B Titr" pitchFamily="2" charset="-78"/>
              </a:rPr>
              <a:t> مسمومیتهای غذایی معمولا ظرف </a:t>
            </a:r>
            <a:r>
              <a:rPr lang="fa-IR" sz="2000" b="1" dirty="0" smtClean="0">
                <a:solidFill>
                  <a:srgbClr val="FFC000"/>
                </a:solidFill>
                <a:cs typeface="B Titr" pitchFamily="2" charset="-78"/>
              </a:rPr>
              <a:t>24 ساعت </a:t>
            </a:r>
            <a:r>
              <a:rPr lang="fa-IR" sz="2000" b="1" dirty="0" smtClean="0">
                <a:solidFill>
                  <a:schemeClr val="accent4">
                    <a:lumMod val="75000"/>
                  </a:schemeClr>
                </a:solidFill>
                <a:cs typeface="B Titr" pitchFamily="2" charset="-78"/>
              </a:rPr>
              <a:t>برطرف می شوند </a:t>
            </a:r>
            <a:r>
              <a:rPr lang="fa-IR" sz="2000" b="1" dirty="0" smtClean="0">
                <a:cs typeface="B Titr" pitchFamily="2" charset="-78"/>
              </a:rPr>
              <a:t>، اما</a:t>
            </a:r>
          </a:p>
          <a:p>
            <a:pPr algn="just"/>
            <a:r>
              <a:rPr lang="fa-IR" sz="2000" b="1" dirty="0" smtClean="0">
                <a:cs typeface="B Titr" pitchFamily="2" charset="-78"/>
              </a:rPr>
              <a:t> </a:t>
            </a:r>
          </a:p>
          <a:p>
            <a:pPr algn="just"/>
            <a:r>
              <a:rPr lang="fa-IR" sz="2000" b="1" dirty="0" smtClean="0">
                <a:cs typeface="B Titr" pitchFamily="2" charset="-78"/>
              </a:rPr>
              <a:t>بعضی از آنها می توانند </a:t>
            </a:r>
            <a:r>
              <a:rPr lang="fa-IR" sz="2000" b="1" dirty="0" smtClean="0">
                <a:solidFill>
                  <a:srgbClr val="FF0000"/>
                </a:solidFill>
                <a:cs typeface="B Titr" pitchFamily="2" charset="-78"/>
              </a:rPr>
              <a:t>کشنده</a:t>
            </a:r>
            <a:r>
              <a:rPr lang="fa-IR" sz="2000" b="1" dirty="0" smtClean="0">
                <a:cs typeface="B Titr" pitchFamily="2" charset="-78"/>
              </a:rPr>
              <a:t> باشند.</a:t>
            </a:r>
          </a:p>
          <a:p>
            <a:pPr algn="just"/>
            <a:endParaRPr lang="fa-IR" sz="1400" b="1" i="1" dirty="0">
              <a:cs typeface="B Titr" pitchFamily="2" charset="-78"/>
            </a:endParaRPr>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658044" y="836712"/>
            <a:ext cx="8001056" cy="40626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accent1">
                    <a:lumMod val="75000"/>
                  </a:schemeClr>
                </a:solidFill>
                <a:effectLst/>
                <a:latin typeface="Arial" pitchFamily="34" charset="0"/>
                <a:ea typeface="Times New Roman" pitchFamily="18" charset="0"/>
                <a:cs typeface="B Titr" pitchFamily="2" charset="-78"/>
              </a:rPr>
              <a:t>مسمومیت غذایی ناشی از باکتریها:</a:t>
            </a:r>
            <a:r>
              <a:rPr kumimoji="0" lang="fa-IR" sz="2400" b="1" i="0" u="none" strike="noStrike" cap="none" normalizeH="0" dirty="0" smtClean="0">
                <a:ln>
                  <a:noFill/>
                </a:ln>
                <a:solidFill>
                  <a:schemeClr val="accent1">
                    <a:lumMod val="75000"/>
                  </a:schemeClr>
                </a:solidFill>
                <a:effectLst/>
                <a:latin typeface="Arial" pitchFamily="34" charset="0"/>
                <a:ea typeface="Times New Roman" pitchFamily="18" charset="0"/>
                <a:cs typeface="B Titr" pitchFamily="2" charset="-78"/>
              </a:rPr>
              <a:t> </a:t>
            </a:r>
          </a:p>
          <a:p>
            <a:pPr marL="0" marR="0" lvl="0" indent="0" algn="ctr" defTabSz="914400" rtl="1" eaLnBrk="1" fontAlgn="base" latinLnBrk="0" hangingPunct="1">
              <a:lnSpc>
                <a:spcPct val="100000"/>
              </a:lnSpc>
              <a:spcBef>
                <a:spcPct val="0"/>
              </a:spcBef>
              <a:spcAft>
                <a:spcPct val="0"/>
              </a:spcAft>
              <a:buClrTx/>
              <a:buSzTx/>
              <a:buFontTx/>
              <a:buNone/>
              <a:tabLst/>
            </a:pPr>
            <a:endParaRPr lang="fa-IR" sz="2400" b="1" dirty="0" smtClean="0">
              <a:solidFill>
                <a:srgbClr val="C00000"/>
              </a:solidFill>
              <a:latin typeface="Arial" pitchFamily="34" charset="0"/>
              <a:cs typeface="B Titr"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rgbClr val="C00000"/>
                </a:solidFill>
                <a:effectLst/>
                <a:latin typeface="Arial" pitchFamily="34" charset="0"/>
                <a:cs typeface="B Titr" pitchFamily="2" charset="-78"/>
              </a:rPr>
              <a:t>تولید</a:t>
            </a:r>
            <a:r>
              <a:rPr kumimoji="0" lang="fa-IR" sz="2400" b="1" i="0" u="none" strike="noStrike" cap="none" normalizeH="0" dirty="0" smtClean="0">
                <a:ln>
                  <a:noFill/>
                </a:ln>
                <a:solidFill>
                  <a:srgbClr val="C00000"/>
                </a:solidFill>
                <a:effectLst/>
                <a:latin typeface="Arial" pitchFamily="34" charset="0"/>
                <a:cs typeface="B Titr" pitchFamily="2" charset="-78"/>
              </a:rPr>
              <a:t> توکسین در ماده غذایی – عدم واگیری-دوره کمون کوتاه </a:t>
            </a:r>
          </a:p>
          <a:p>
            <a:pPr marL="0" marR="0" lvl="0" indent="0" algn="ctr" defTabSz="914400" rtl="1" eaLnBrk="1" fontAlgn="base" latinLnBrk="0" hangingPunct="1">
              <a:lnSpc>
                <a:spcPct val="100000"/>
              </a:lnSpc>
              <a:spcBef>
                <a:spcPct val="0"/>
              </a:spcBef>
              <a:spcAft>
                <a:spcPct val="0"/>
              </a:spcAft>
              <a:buClrTx/>
              <a:buSzTx/>
              <a:buFontTx/>
              <a:buNone/>
              <a:tabLst/>
            </a:pPr>
            <a:endParaRPr lang="fa-IR" sz="2400" b="1" baseline="0" dirty="0">
              <a:solidFill>
                <a:srgbClr val="C00000"/>
              </a:solidFill>
              <a:latin typeface="Arial" pitchFamily="34" charset="0"/>
              <a:cs typeface="B Titr" pitchFamily="2" charset="-78"/>
            </a:endParaRPr>
          </a:p>
          <a:p>
            <a:pPr marL="0" marR="0" lvl="0" indent="0"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dirty="0" smtClean="0">
                <a:ln>
                  <a:noFill/>
                </a:ln>
                <a:effectLst/>
                <a:latin typeface="Arial" pitchFamily="34" charset="0"/>
                <a:cs typeface="B Titr" pitchFamily="2" charset="-78"/>
              </a:rPr>
              <a:t>سالمونلاها –کلستریدیوم بوتولینوم ، کلستریدیوم پرفرنژنس،استافیلوکوک طلایی ، </a:t>
            </a:r>
          </a:p>
          <a:p>
            <a:pPr marL="0" marR="0" lvl="0" indent="0" defTabSz="914400" rtl="1" eaLnBrk="1" fontAlgn="base" latinLnBrk="0" hangingPunct="1">
              <a:lnSpc>
                <a:spcPct val="100000"/>
              </a:lnSpc>
              <a:spcBef>
                <a:spcPct val="0"/>
              </a:spcBef>
              <a:spcAft>
                <a:spcPct val="0"/>
              </a:spcAft>
              <a:buClrTx/>
              <a:buSzTx/>
              <a:buFontTx/>
              <a:buNone/>
              <a:tabLst/>
            </a:pPr>
            <a:endParaRPr lang="fa-IR" sz="2000" b="1" dirty="0">
              <a:latin typeface="Arial" pitchFamily="34" charset="0"/>
              <a:cs typeface="B Titr" pitchFamily="2" charset="-78"/>
            </a:endParaRPr>
          </a:p>
          <a:p>
            <a:pPr marL="0" marR="0" lvl="0" indent="0"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dirty="0" smtClean="0">
                <a:ln>
                  <a:noFill/>
                </a:ln>
                <a:effectLst/>
                <a:latin typeface="Arial" pitchFamily="34" charset="0"/>
                <a:cs typeface="B Titr" pitchFamily="2" charset="-78"/>
              </a:rPr>
              <a:t>اشرشیاکلی ، شیگلا،یرسینا و باسیلوس سرئوس از جمله باکتری هایی هستند که به طور </a:t>
            </a:r>
          </a:p>
          <a:p>
            <a:pPr marL="0" marR="0" lvl="0" indent="0" defTabSz="914400" rtl="1" eaLnBrk="1" fontAlgn="base" latinLnBrk="0" hangingPunct="1">
              <a:lnSpc>
                <a:spcPct val="100000"/>
              </a:lnSpc>
              <a:spcBef>
                <a:spcPct val="0"/>
              </a:spcBef>
              <a:spcAft>
                <a:spcPct val="0"/>
              </a:spcAft>
              <a:buClrTx/>
              <a:buSzTx/>
              <a:buFontTx/>
              <a:buNone/>
              <a:tabLst/>
            </a:pPr>
            <a:endParaRPr lang="fa-IR" sz="2000" b="1" dirty="0">
              <a:latin typeface="Arial" pitchFamily="34" charset="0"/>
              <a:cs typeface="B Titr" pitchFamily="2" charset="-78"/>
            </a:endParaRPr>
          </a:p>
          <a:p>
            <a:pPr marL="0" marR="0" lvl="0" indent="0"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dirty="0" smtClean="0">
                <a:ln>
                  <a:noFill/>
                </a:ln>
                <a:effectLst/>
                <a:latin typeface="Arial" pitchFamily="34" charset="0"/>
                <a:cs typeface="B Titr" pitchFamily="2" charset="-78"/>
              </a:rPr>
              <a:t>معمول در ایجاد انواع مسمومیتهای  غذایی نقش دارند.</a:t>
            </a:r>
          </a:p>
          <a:p>
            <a:pPr marL="0" marR="0" lvl="0" indent="0" defTabSz="914400" rtl="1" eaLnBrk="1" fontAlgn="base" latinLnBrk="0" hangingPunct="1">
              <a:lnSpc>
                <a:spcPct val="100000"/>
              </a:lnSpc>
              <a:spcBef>
                <a:spcPct val="0"/>
              </a:spcBef>
              <a:spcAft>
                <a:spcPct val="0"/>
              </a:spcAft>
              <a:buClrTx/>
              <a:buSzTx/>
              <a:buFontTx/>
              <a:buNone/>
              <a:tabLst/>
            </a:pPr>
            <a:endParaRPr kumimoji="0" lang="fa-IR" sz="2000" b="1" i="0" u="none" strike="noStrike" cap="none" normalizeH="0" dirty="0" smtClean="0">
              <a:ln>
                <a:noFill/>
              </a:ln>
              <a:effectLst/>
              <a:latin typeface="Arial" pitchFamily="34" charset="0"/>
              <a:cs typeface="B Titr"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908720"/>
            <a:ext cx="7929618" cy="2154436"/>
          </a:xfrm>
          <a:prstGeom prst="rect">
            <a:avLst/>
          </a:prstGeom>
          <a:noFill/>
        </p:spPr>
        <p:txBody>
          <a:bodyPr wrap="square" rtlCol="1">
            <a:spAutoFit/>
          </a:bodyPr>
          <a:lstStyle/>
          <a:p>
            <a:pPr fontAlgn="base">
              <a:spcBef>
                <a:spcPct val="0"/>
              </a:spcBef>
              <a:spcAft>
                <a:spcPct val="0"/>
              </a:spcAft>
            </a:pPr>
            <a:r>
              <a:rPr lang="fa-IR" sz="2400" b="1" dirty="0">
                <a:solidFill>
                  <a:schemeClr val="accent1">
                    <a:lumMod val="75000"/>
                  </a:schemeClr>
                </a:solidFill>
                <a:latin typeface="Arial" pitchFamily="34" charset="0"/>
                <a:ea typeface="Times New Roman" pitchFamily="18" charset="0"/>
                <a:cs typeface="B Titr" pitchFamily="2" charset="-78"/>
              </a:rPr>
              <a:t>علايم و نشانه هاي مسموميت غذايي :</a:t>
            </a:r>
          </a:p>
          <a:p>
            <a:pPr algn="just" fontAlgn="base">
              <a:spcBef>
                <a:spcPct val="0"/>
              </a:spcBef>
              <a:spcAft>
                <a:spcPct val="0"/>
              </a:spcAft>
            </a:pPr>
            <a:endParaRPr lang="fa-IR" sz="2000" b="1" dirty="0">
              <a:latin typeface="Arial" pitchFamily="34" charset="0"/>
              <a:cs typeface="B Titr" pitchFamily="2" charset="-78"/>
            </a:endParaRPr>
          </a:p>
          <a:p>
            <a:pPr algn="just" fontAlgn="base">
              <a:spcBef>
                <a:spcPct val="0"/>
              </a:spcBef>
              <a:spcAft>
                <a:spcPct val="0"/>
              </a:spcAft>
            </a:pPr>
            <a:r>
              <a:rPr lang="fa-IR" b="1" dirty="0">
                <a:latin typeface="Arial" pitchFamily="34" charset="0"/>
                <a:cs typeface="B Titr" pitchFamily="2" charset="-78"/>
              </a:rPr>
              <a:t>باكتريهاي مختلفي مي توانند مسموميت غذايي ايجاد كنند و اكثر نشانه هاي ايجاد شده </a:t>
            </a:r>
            <a:endParaRPr lang="fa-IR" b="1" dirty="0" smtClean="0">
              <a:latin typeface="Arial" pitchFamily="34" charset="0"/>
              <a:cs typeface="B Titr" pitchFamily="2" charset="-78"/>
            </a:endParaRPr>
          </a:p>
          <a:p>
            <a:pPr algn="just" fontAlgn="base">
              <a:spcBef>
                <a:spcPct val="0"/>
              </a:spcBef>
              <a:spcAft>
                <a:spcPct val="0"/>
              </a:spcAft>
            </a:pPr>
            <a:endParaRPr lang="fa-IR" b="1" dirty="0">
              <a:latin typeface="Arial" pitchFamily="34" charset="0"/>
              <a:cs typeface="B Titr" pitchFamily="2" charset="-78"/>
            </a:endParaRPr>
          </a:p>
          <a:p>
            <a:pPr algn="just" fontAlgn="base">
              <a:spcBef>
                <a:spcPct val="0"/>
              </a:spcBef>
              <a:spcAft>
                <a:spcPct val="0"/>
              </a:spcAft>
            </a:pPr>
            <a:r>
              <a:rPr lang="fa-IR" b="1" dirty="0" smtClean="0">
                <a:latin typeface="Arial" pitchFamily="34" charset="0"/>
                <a:cs typeface="B Titr" pitchFamily="2" charset="-78"/>
              </a:rPr>
              <a:t>در </a:t>
            </a:r>
            <a:r>
              <a:rPr lang="fa-IR" b="1" dirty="0">
                <a:latin typeface="Arial" pitchFamily="34" charset="0"/>
                <a:cs typeface="B Titr" pitchFamily="2" charset="-78"/>
              </a:rPr>
              <a:t>اثر مسموميت </a:t>
            </a:r>
            <a:r>
              <a:rPr lang="fa-IR" b="1" dirty="0" smtClean="0">
                <a:latin typeface="Arial" pitchFamily="34" charset="0"/>
                <a:cs typeface="B Titr" pitchFamily="2" charset="-78"/>
              </a:rPr>
              <a:t>غذايي </a:t>
            </a:r>
            <a:r>
              <a:rPr lang="fa-IR" b="1" dirty="0" smtClean="0">
                <a:solidFill>
                  <a:schemeClr val="accent2">
                    <a:lumMod val="75000"/>
                  </a:schemeClr>
                </a:solidFill>
                <a:latin typeface="Arial" pitchFamily="34" charset="0"/>
                <a:cs typeface="B Titr" pitchFamily="2" charset="-78"/>
              </a:rPr>
              <a:t>مشابه </a:t>
            </a:r>
            <a:r>
              <a:rPr lang="fa-IR" b="1" dirty="0">
                <a:solidFill>
                  <a:schemeClr val="accent2">
                    <a:lumMod val="75000"/>
                  </a:schemeClr>
                </a:solidFill>
                <a:latin typeface="Arial" pitchFamily="34" charset="0"/>
                <a:cs typeface="B Titr" pitchFamily="2" charset="-78"/>
              </a:rPr>
              <a:t>عفونتهاي ويروسي دستگاه گوارش </a:t>
            </a:r>
            <a:r>
              <a:rPr lang="fa-IR" b="1" dirty="0">
                <a:latin typeface="Arial" pitchFamily="34" charset="0"/>
                <a:cs typeface="B Titr" pitchFamily="2" charset="-78"/>
              </a:rPr>
              <a:t>هستند. بنابراين </a:t>
            </a:r>
            <a:endParaRPr lang="fa-IR" b="1" dirty="0" smtClean="0">
              <a:latin typeface="Arial" pitchFamily="34" charset="0"/>
              <a:cs typeface="B Titr" pitchFamily="2" charset="-78"/>
            </a:endParaRPr>
          </a:p>
          <a:p>
            <a:pPr algn="just" fontAlgn="base">
              <a:spcBef>
                <a:spcPct val="0"/>
              </a:spcBef>
              <a:spcAft>
                <a:spcPct val="0"/>
              </a:spcAft>
            </a:pPr>
            <a:endParaRPr lang="fa-IR" b="1" dirty="0">
              <a:latin typeface="Arial" pitchFamily="34" charset="0"/>
              <a:cs typeface="B Titr" pitchFamily="2" charset="-78"/>
            </a:endParaRPr>
          </a:p>
          <a:p>
            <a:pPr algn="just" fontAlgn="base">
              <a:spcBef>
                <a:spcPct val="0"/>
              </a:spcBef>
              <a:spcAft>
                <a:spcPct val="0"/>
              </a:spcAft>
            </a:pPr>
            <a:r>
              <a:rPr lang="fa-IR" b="1" dirty="0" smtClean="0">
                <a:latin typeface="Arial" pitchFamily="34" charset="0"/>
                <a:cs typeface="B Titr" pitchFamily="2" charset="-78"/>
              </a:rPr>
              <a:t>شناسايي </a:t>
            </a:r>
            <a:r>
              <a:rPr lang="fa-IR" b="1" dirty="0">
                <a:latin typeface="Arial" pitchFamily="34" charset="0"/>
                <a:cs typeface="B Titr" pitchFamily="2" charset="-78"/>
              </a:rPr>
              <a:t>ويروسهاي ايجاد كننده مسموميتهاي </a:t>
            </a:r>
            <a:r>
              <a:rPr lang="fa-IR" b="1" dirty="0" smtClean="0">
                <a:latin typeface="Arial" pitchFamily="34" charset="0"/>
                <a:cs typeface="B Titr" pitchFamily="2" charset="-78"/>
              </a:rPr>
              <a:t>غذايي، </a:t>
            </a:r>
            <a:r>
              <a:rPr lang="fa-IR" b="1" dirty="0" smtClean="0">
                <a:solidFill>
                  <a:srgbClr val="FF0000"/>
                </a:solidFill>
                <a:latin typeface="Arial" pitchFamily="34" charset="0"/>
                <a:cs typeface="B Titr" pitchFamily="2" charset="-78"/>
              </a:rPr>
              <a:t>بدون </a:t>
            </a:r>
            <a:r>
              <a:rPr lang="fa-IR" b="1" dirty="0">
                <a:solidFill>
                  <a:srgbClr val="FF0000"/>
                </a:solidFill>
                <a:latin typeface="Arial" pitchFamily="34" charset="0"/>
                <a:cs typeface="B Titr" pitchFamily="2" charset="-78"/>
              </a:rPr>
              <a:t>كشت مدفوع غير ممكن </a:t>
            </a:r>
            <a:r>
              <a:rPr lang="fa-IR" b="1" dirty="0" smtClean="0">
                <a:solidFill>
                  <a:srgbClr val="FF0000"/>
                </a:solidFill>
                <a:latin typeface="Arial" pitchFamily="34" charset="0"/>
                <a:cs typeface="B Titr" pitchFamily="2" charset="-78"/>
              </a:rPr>
              <a:t>است</a:t>
            </a:r>
            <a:r>
              <a:rPr lang="fa-IR" sz="1600" dirty="0" smtClean="0"/>
              <a:t>.</a:t>
            </a:r>
            <a:endParaRPr lang="fa-IR" dirty="0"/>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953271"/>
            <a:ext cx="7992888" cy="5139869"/>
          </a:xfrm>
          <a:prstGeom prst="rect">
            <a:avLst/>
          </a:prstGeom>
          <a:noFill/>
        </p:spPr>
        <p:txBody>
          <a:bodyPr wrap="square" rtlCol="1">
            <a:spAutoFit/>
          </a:bodyPr>
          <a:lstStyle/>
          <a:p>
            <a:pPr fontAlgn="base">
              <a:spcBef>
                <a:spcPct val="0"/>
              </a:spcBef>
              <a:spcAft>
                <a:spcPct val="0"/>
              </a:spcAft>
            </a:pPr>
            <a:r>
              <a:rPr lang="fa-IR" sz="2400" b="1" dirty="0">
                <a:solidFill>
                  <a:schemeClr val="accent1">
                    <a:lumMod val="75000"/>
                  </a:schemeClr>
                </a:solidFill>
                <a:latin typeface="Arial" pitchFamily="34" charset="0"/>
                <a:ea typeface="Times New Roman" pitchFamily="18" charset="0"/>
                <a:cs typeface="B Titr" pitchFamily="2" charset="-78"/>
              </a:rPr>
              <a:t>مسموميتهاي غذايي ناشي از سالمونلا</a:t>
            </a:r>
            <a:r>
              <a:rPr lang="fa-IR" sz="2400" b="1" dirty="0" smtClean="0">
                <a:solidFill>
                  <a:schemeClr val="accent1">
                    <a:lumMod val="75000"/>
                  </a:schemeClr>
                </a:solidFill>
                <a:latin typeface="Arial" pitchFamily="34" charset="0"/>
                <a:ea typeface="Times New Roman" pitchFamily="18" charset="0"/>
                <a:cs typeface="B Titr" pitchFamily="2" charset="-78"/>
              </a:rPr>
              <a:t>:</a:t>
            </a:r>
          </a:p>
          <a:p>
            <a:pPr fontAlgn="base">
              <a:spcBef>
                <a:spcPct val="0"/>
              </a:spcBef>
              <a:spcAft>
                <a:spcPct val="0"/>
              </a:spcAft>
            </a:pPr>
            <a:endParaRPr lang="fa-IR" sz="2400" b="1" dirty="0">
              <a:solidFill>
                <a:schemeClr val="accent1">
                  <a:lumMod val="75000"/>
                </a:schemeClr>
              </a:solidFill>
              <a:latin typeface="Arial" pitchFamily="34" charset="0"/>
              <a:ea typeface="Times New Roman" pitchFamily="18" charset="0"/>
              <a:cs typeface="B Titr" pitchFamily="2" charset="-78"/>
            </a:endParaRPr>
          </a:p>
          <a:p>
            <a:r>
              <a:rPr lang="fa-IR" sz="1600" b="1" dirty="0">
                <a:solidFill>
                  <a:srgbClr val="FF0000"/>
                </a:solidFill>
                <a:latin typeface="Arial" pitchFamily="34" charset="0"/>
                <a:ea typeface="Times New Roman" pitchFamily="18" charset="0"/>
                <a:cs typeface="B Titr" pitchFamily="2" charset="-78"/>
              </a:rPr>
              <a:t>سالمنولوزيس عفونتي </a:t>
            </a:r>
            <a:r>
              <a:rPr lang="fa-IR" sz="1600" b="1" dirty="0">
                <a:latin typeface="Arial" pitchFamily="34" charset="0"/>
                <a:ea typeface="Times New Roman" pitchFamily="18" charset="0"/>
                <a:cs typeface="B Titr" pitchFamily="2" charset="-78"/>
              </a:rPr>
              <a:t>است كه بوسيله باكتري سالمونلا ايجاد مي </a:t>
            </a:r>
            <a:r>
              <a:rPr lang="fa-IR" sz="1600" b="1" dirty="0" smtClean="0">
                <a:latin typeface="Arial" pitchFamily="34" charset="0"/>
                <a:ea typeface="Times New Roman" pitchFamily="18" charset="0"/>
                <a:cs typeface="B Titr" pitchFamily="2" charset="-78"/>
              </a:rPr>
              <a:t>شود.عمدتا </a:t>
            </a:r>
            <a:r>
              <a:rPr lang="fa-IR" sz="1600" b="1" dirty="0" smtClean="0">
                <a:solidFill>
                  <a:schemeClr val="tx2">
                    <a:lumMod val="60000"/>
                    <a:lumOff val="40000"/>
                  </a:schemeClr>
                </a:solidFill>
                <a:latin typeface="Arial" pitchFamily="34" charset="0"/>
                <a:ea typeface="Times New Roman" pitchFamily="18" charset="0"/>
                <a:cs typeface="B Titr" pitchFamily="2" charset="-78"/>
              </a:rPr>
              <a:t>از طریق غذای آلوده به مدفوع </a:t>
            </a:r>
          </a:p>
          <a:p>
            <a:endParaRPr lang="fa-IR" sz="1600" b="1" dirty="0">
              <a:solidFill>
                <a:schemeClr val="tx2">
                  <a:lumMod val="60000"/>
                  <a:lumOff val="40000"/>
                </a:schemeClr>
              </a:solidFill>
              <a:latin typeface="Arial" pitchFamily="34" charset="0"/>
              <a:ea typeface="Times New Roman" pitchFamily="18" charset="0"/>
              <a:cs typeface="B Titr" pitchFamily="2" charset="-78"/>
            </a:endParaRPr>
          </a:p>
          <a:p>
            <a:r>
              <a:rPr lang="fa-IR" sz="1600" b="1" dirty="0" smtClean="0">
                <a:solidFill>
                  <a:schemeClr val="tx2">
                    <a:lumMod val="60000"/>
                    <a:lumOff val="40000"/>
                  </a:schemeClr>
                </a:solidFill>
                <a:latin typeface="Arial" pitchFamily="34" charset="0"/>
                <a:ea typeface="Times New Roman" pitchFamily="18" charset="0"/>
                <a:cs typeface="B Titr" pitchFamily="2" charset="-78"/>
              </a:rPr>
              <a:t>حیوانات به انسان منتقل </a:t>
            </a:r>
            <a:r>
              <a:rPr lang="fa-IR" sz="1600" b="1" dirty="0" smtClean="0">
                <a:latin typeface="Arial" pitchFamily="34" charset="0"/>
                <a:ea typeface="Times New Roman" pitchFamily="18" charset="0"/>
                <a:cs typeface="B Titr" pitchFamily="2" charset="-78"/>
              </a:rPr>
              <a:t>می شود.</a:t>
            </a:r>
          </a:p>
          <a:p>
            <a:endParaRPr lang="fa-IR" sz="1600" b="1" dirty="0" smtClean="0">
              <a:latin typeface="Arial" pitchFamily="34" charset="0"/>
              <a:ea typeface="Times New Roman" pitchFamily="18" charset="0"/>
              <a:cs typeface="B Titr" pitchFamily="2" charset="-78"/>
            </a:endParaRPr>
          </a:p>
          <a:p>
            <a:r>
              <a:rPr lang="fa-IR" sz="1600" b="1" dirty="0" smtClean="0">
                <a:latin typeface="Arial" pitchFamily="34" charset="0"/>
                <a:ea typeface="Times New Roman" pitchFamily="18" charset="0"/>
                <a:cs typeface="B Titr" pitchFamily="2" charset="-78"/>
              </a:rPr>
              <a:t>برخي </a:t>
            </a:r>
            <a:r>
              <a:rPr lang="fa-IR" sz="1600" b="1" dirty="0">
                <a:latin typeface="Arial" pitchFamily="34" charset="0"/>
                <a:ea typeface="Times New Roman" pitchFamily="18" charset="0"/>
                <a:cs typeface="B Titr" pitchFamily="2" charset="-78"/>
              </a:rPr>
              <a:t>از مواد غذايي كه اين نوع مسموميت در اثر مصرف آنها ديده شده است عبارتند از: گوشت، مرغ، تخم مرغ، ماهي دودي و شير خشك. احتمال آلودگي غذاهاي با محتواي پروتئيني بالا (مانند شير، صدف خوراكي ) با گونه خاصي از اين باكتري به نام سالمونلا تیفی( تب تيفوئيد) وجود دارد. همچنين پس از مصرف غذاهاي پخته اي كه قبل از مصرف مجدد خوب </a:t>
            </a:r>
            <a:r>
              <a:rPr lang="fa-IR" sz="1600" b="1" dirty="0" smtClean="0">
                <a:latin typeface="Arial" pitchFamily="34" charset="0"/>
                <a:ea typeface="Times New Roman" pitchFamily="18" charset="0"/>
                <a:cs typeface="B Titr" pitchFamily="2" charset="-78"/>
              </a:rPr>
              <a:t>گرم نشده </a:t>
            </a:r>
            <a:r>
              <a:rPr lang="fa-IR" sz="1600" b="1" dirty="0">
                <a:latin typeface="Arial" pitchFamily="34" charset="0"/>
                <a:ea typeface="Times New Roman" pitchFamily="18" charset="0"/>
                <a:cs typeface="B Titr" pitchFamily="2" charset="-78"/>
              </a:rPr>
              <a:t>اند يا سرد مصرف شده اند، ممكن است اين نوع مسموميت بروز نمايد</a:t>
            </a:r>
            <a:r>
              <a:rPr lang="fa-IR" sz="1600" b="1" dirty="0" smtClean="0">
                <a:latin typeface="Arial" pitchFamily="34" charset="0"/>
                <a:ea typeface="Times New Roman" pitchFamily="18" charset="0"/>
                <a:cs typeface="B Titr" pitchFamily="2" charset="-78"/>
              </a:rPr>
              <a:t>.</a:t>
            </a:r>
          </a:p>
          <a:p>
            <a:r>
              <a:rPr lang="fa-IR" sz="1600" b="1" dirty="0" smtClean="0">
                <a:solidFill>
                  <a:schemeClr val="accent2">
                    <a:lumMod val="75000"/>
                  </a:schemeClr>
                </a:solidFill>
                <a:latin typeface="Arial" pitchFamily="34" charset="0"/>
                <a:ea typeface="Times New Roman" pitchFamily="18" charset="0"/>
                <a:cs typeface="B Titr" pitchFamily="2" charset="-78"/>
              </a:rPr>
              <a:t> </a:t>
            </a:r>
            <a:r>
              <a:rPr lang="fa-IR" sz="1600" b="1" dirty="0">
                <a:solidFill>
                  <a:schemeClr val="accent2">
                    <a:lumMod val="75000"/>
                  </a:schemeClr>
                </a:solidFill>
                <a:latin typeface="Arial" pitchFamily="34" charset="0"/>
                <a:ea typeface="Times New Roman" pitchFamily="18" charset="0"/>
                <a:cs typeface="B Titr" pitchFamily="2" charset="-78"/>
              </a:rPr>
              <a:t>علايم و نشانه هاي اين مسموميت با تاخير ظاهر مي شود. </a:t>
            </a:r>
            <a:endParaRPr lang="fa-IR" sz="1600" b="1" dirty="0" smtClean="0">
              <a:solidFill>
                <a:schemeClr val="accent2">
                  <a:lumMod val="75000"/>
                </a:schemeClr>
              </a:solidFill>
              <a:latin typeface="Arial" pitchFamily="34" charset="0"/>
              <a:ea typeface="Times New Roman" pitchFamily="18" charset="0"/>
              <a:cs typeface="B Titr" pitchFamily="2" charset="-78"/>
            </a:endParaRPr>
          </a:p>
          <a:p>
            <a:endParaRPr lang="fa-IR" sz="1600" b="1" dirty="0" smtClean="0">
              <a:solidFill>
                <a:schemeClr val="accent2">
                  <a:lumMod val="75000"/>
                </a:schemeClr>
              </a:solidFill>
              <a:latin typeface="Arial" pitchFamily="34" charset="0"/>
              <a:ea typeface="Times New Roman" pitchFamily="18" charset="0"/>
              <a:cs typeface="B Titr" pitchFamily="2" charset="-78"/>
            </a:endParaRPr>
          </a:p>
          <a:p>
            <a:r>
              <a:rPr lang="fa-IR" sz="1600" b="1" dirty="0" smtClean="0">
                <a:latin typeface="Arial" pitchFamily="34" charset="0"/>
                <a:ea typeface="Times New Roman" pitchFamily="18" charset="0"/>
                <a:cs typeface="B Titr" pitchFamily="2" charset="-78"/>
              </a:rPr>
              <a:t>يعني </a:t>
            </a:r>
            <a:r>
              <a:rPr lang="fa-IR" sz="1600" b="1" dirty="0">
                <a:latin typeface="Arial" pitchFamily="34" charset="0"/>
                <a:ea typeface="Times New Roman" pitchFamily="18" charset="0"/>
                <a:cs typeface="B Titr" pitchFamily="2" charset="-78"/>
              </a:rPr>
              <a:t>ممكن است 12 تا 24 ساعت بعد از مصرف غذاي آلوده، علايم در فرد مسموم </a:t>
            </a:r>
            <a:r>
              <a:rPr lang="fa-IR" sz="1600" b="1" dirty="0" smtClean="0">
                <a:latin typeface="Arial" pitchFamily="34" charset="0"/>
                <a:ea typeface="Times New Roman" pitchFamily="18" charset="0"/>
                <a:cs typeface="B Titr" pitchFamily="2" charset="-78"/>
              </a:rPr>
              <a:t>بروز نمايد</a:t>
            </a:r>
            <a:r>
              <a:rPr lang="fa-IR" sz="2000" dirty="0" smtClean="0"/>
              <a:t>.</a:t>
            </a:r>
          </a:p>
          <a:p>
            <a:endParaRPr lang="fa-IR" sz="2000" dirty="0"/>
          </a:p>
          <a:p>
            <a:r>
              <a:rPr lang="fa-IR" sz="2400" b="1" dirty="0">
                <a:solidFill>
                  <a:schemeClr val="accent1">
                    <a:lumMod val="75000"/>
                  </a:schemeClr>
                </a:solidFill>
                <a:latin typeface="Arial" pitchFamily="34" charset="0"/>
                <a:ea typeface="Times New Roman" pitchFamily="18" charset="0"/>
                <a:cs typeface="B Titr" pitchFamily="2" charset="-78"/>
              </a:rPr>
              <a:t>علايم و نشانه هاي اين مسموميت ها شامل </a:t>
            </a:r>
            <a:r>
              <a:rPr lang="fa-IR" sz="2400" b="1" dirty="0" smtClean="0">
                <a:solidFill>
                  <a:schemeClr val="accent1">
                    <a:lumMod val="75000"/>
                  </a:schemeClr>
                </a:solidFill>
                <a:latin typeface="Arial" pitchFamily="34" charset="0"/>
                <a:ea typeface="Times New Roman" pitchFamily="18" charset="0"/>
                <a:cs typeface="B Titr" pitchFamily="2" charset="-78"/>
              </a:rPr>
              <a:t>:</a:t>
            </a:r>
          </a:p>
          <a:p>
            <a:endParaRPr lang="fa-IR" sz="2400" b="1" dirty="0">
              <a:solidFill>
                <a:schemeClr val="accent1">
                  <a:lumMod val="75000"/>
                </a:schemeClr>
              </a:solidFill>
              <a:latin typeface="Arial" pitchFamily="34" charset="0"/>
              <a:ea typeface="Times New Roman" pitchFamily="18" charset="0"/>
              <a:cs typeface="B Titr" pitchFamily="2" charset="-78"/>
            </a:endParaRPr>
          </a:p>
          <a:p>
            <a:r>
              <a:rPr lang="fa-IR" sz="1600" b="1" dirty="0">
                <a:solidFill>
                  <a:schemeClr val="accent2">
                    <a:lumMod val="75000"/>
                  </a:schemeClr>
                </a:solidFill>
                <a:latin typeface="Arial" pitchFamily="34" charset="0"/>
                <a:ea typeface="Times New Roman" pitchFamily="18" charset="0"/>
                <a:cs typeface="B Titr" pitchFamily="2" charset="-78"/>
              </a:rPr>
              <a:t>سردرد، تب، خستگي، تهوع، استفراغ، اسهال آبكي شديد، كم شدن آب بدن، ضعف و درد شكم مي باشند.</a:t>
            </a:r>
          </a:p>
        </p:txBody>
      </p:sp>
    </p:spTree>
  </p:cSld>
  <p:clrMapOvr>
    <a:masterClrMapping/>
  </p:clrMapOvr>
  <p:transition>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764704"/>
            <a:ext cx="8568952" cy="5355312"/>
          </a:xfrm>
          <a:prstGeom prst="rect">
            <a:avLst/>
          </a:prstGeom>
          <a:noFill/>
        </p:spPr>
        <p:txBody>
          <a:bodyPr wrap="square" rtlCol="1">
            <a:spAutoFit/>
          </a:bodyPr>
          <a:lstStyle/>
          <a:p>
            <a:pPr lvl="1" fontAlgn="base">
              <a:spcBef>
                <a:spcPct val="0"/>
              </a:spcBef>
              <a:spcAft>
                <a:spcPct val="0"/>
              </a:spcAft>
            </a:pPr>
            <a:r>
              <a:rPr lang="fa-IR" sz="1600" b="1" dirty="0" smtClean="0">
                <a:solidFill>
                  <a:schemeClr val="accent1">
                    <a:lumMod val="75000"/>
                  </a:schemeClr>
                </a:solidFill>
                <a:latin typeface="Arial" pitchFamily="34" charset="0"/>
                <a:ea typeface="Times New Roman" pitchFamily="18" charset="0"/>
                <a:cs typeface="B Titr" pitchFamily="2" charset="-78"/>
              </a:rPr>
              <a:t>مسمومیت ناشی از کلستریدیوم بوتولینیوم :</a:t>
            </a:r>
          </a:p>
          <a:p>
            <a:pPr lvl="1" algn="ctr" fontAlgn="base">
              <a:spcBef>
                <a:spcPct val="0"/>
              </a:spcBef>
              <a:spcAft>
                <a:spcPct val="0"/>
              </a:spcAft>
            </a:pPr>
            <a:endParaRPr lang="fa-IR" sz="1600" b="1" dirty="0" smtClean="0">
              <a:solidFill>
                <a:schemeClr val="accent1">
                  <a:lumMod val="75000"/>
                </a:schemeClr>
              </a:solidFill>
              <a:latin typeface="Arial" pitchFamily="34" charset="0"/>
              <a:ea typeface="Times New Roman" pitchFamily="18" charset="0"/>
              <a:cs typeface="B Titr" pitchFamily="2" charset="-78"/>
            </a:endParaRPr>
          </a:p>
          <a:p>
            <a:pPr lvl="1" algn="ctr" fontAlgn="base">
              <a:spcBef>
                <a:spcPct val="0"/>
              </a:spcBef>
              <a:spcAft>
                <a:spcPct val="0"/>
              </a:spcAft>
            </a:pPr>
            <a:r>
              <a:rPr lang="fa-IR" sz="1600" b="1" dirty="0">
                <a:solidFill>
                  <a:schemeClr val="accent1">
                    <a:lumMod val="75000"/>
                  </a:schemeClr>
                </a:solidFill>
                <a:latin typeface="Arial" pitchFamily="34" charset="0"/>
                <a:ea typeface="Times New Roman" pitchFamily="18" charset="0"/>
                <a:cs typeface="B Titr" pitchFamily="2" charset="-78"/>
              </a:rPr>
              <a:t> </a:t>
            </a:r>
            <a:r>
              <a:rPr lang="fa-IR" sz="1600" b="1" dirty="0" smtClean="0">
                <a:solidFill>
                  <a:schemeClr val="accent1">
                    <a:lumMod val="75000"/>
                  </a:schemeClr>
                </a:solidFill>
                <a:latin typeface="Arial" pitchFamily="34" charset="0"/>
                <a:ea typeface="Times New Roman" pitchFamily="18" charset="0"/>
                <a:cs typeface="B Titr" pitchFamily="2" charset="-78"/>
              </a:rPr>
              <a:t>بوتولیسم نوعی مسمومیت غذایی است که توسط سم  </a:t>
            </a:r>
            <a:r>
              <a:rPr lang="en-US" sz="1600" b="1" dirty="0" smtClean="0">
                <a:solidFill>
                  <a:schemeClr val="accent1">
                    <a:lumMod val="75000"/>
                  </a:schemeClr>
                </a:solidFill>
                <a:latin typeface="Arial" pitchFamily="34" charset="0"/>
                <a:ea typeface="Times New Roman" pitchFamily="18" charset="0"/>
                <a:cs typeface="B Titr" pitchFamily="2" charset="-78"/>
              </a:rPr>
              <a:t>(toxin )</a:t>
            </a:r>
            <a:r>
              <a:rPr lang="fa-IR" sz="1600" b="1" dirty="0" smtClean="0">
                <a:solidFill>
                  <a:schemeClr val="accent1">
                    <a:lumMod val="75000"/>
                  </a:schemeClr>
                </a:solidFill>
                <a:latin typeface="Arial" pitchFamily="34" charset="0"/>
                <a:ea typeface="Times New Roman" pitchFamily="18" charset="0"/>
                <a:cs typeface="B Titr" pitchFamily="2" charset="-78"/>
              </a:rPr>
              <a:t>تولید شده </a:t>
            </a:r>
            <a:r>
              <a:rPr lang="fa-IR" sz="1600" b="1" dirty="0">
                <a:solidFill>
                  <a:schemeClr val="accent1">
                    <a:lumMod val="75000"/>
                  </a:schemeClr>
                </a:solidFill>
                <a:latin typeface="Arial" pitchFamily="34" charset="0"/>
                <a:ea typeface="Times New Roman" pitchFamily="18" charset="0"/>
                <a:cs typeface="B Titr" pitchFamily="2" charset="-78"/>
              </a:rPr>
              <a:t>توسط كلستريديوم بوتولينوم كه </a:t>
            </a:r>
            <a:r>
              <a:rPr lang="fa-IR" sz="1600" b="1" dirty="0" smtClean="0">
                <a:solidFill>
                  <a:schemeClr val="accent1">
                    <a:lumMod val="75000"/>
                  </a:schemeClr>
                </a:solidFill>
                <a:latin typeface="Arial" pitchFamily="34" charset="0"/>
                <a:ea typeface="Times New Roman" pitchFamily="18" charset="0"/>
                <a:cs typeface="B Titr" pitchFamily="2" charset="-78"/>
              </a:rPr>
              <a:t>يك </a:t>
            </a:r>
          </a:p>
          <a:p>
            <a:pPr algn="ctr"/>
            <a:r>
              <a:rPr lang="fa-IR" sz="1600" b="1" dirty="0">
                <a:solidFill>
                  <a:schemeClr val="accent1">
                    <a:lumMod val="75000"/>
                  </a:schemeClr>
                </a:solidFill>
                <a:latin typeface="Arial" pitchFamily="34" charset="0"/>
                <a:ea typeface="Times New Roman" pitchFamily="18" charset="0"/>
                <a:cs typeface="B Titr" pitchFamily="2" charset="-78"/>
              </a:rPr>
              <a:t>باكتري بي هوازي است ايجاد مي شود و از نوع مسموميتهاي غذايي شديد و كشنده مي باشد. اين ميكروب ممكن</a:t>
            </a:r>
          </a:p>
          <a:p>
            <a:pPr algn="ctr"/>
            <a:r>
              <a:rPr lang="fa-IR" sz="1600" b="1" dirty="0">
                <a:solidFill>
                  <a:schemeClr val="accent1">
                    <a:lumMod val="75000"/>
                  </a:schemeClr>
                </a:solidFill>
                <a:latin typeface="Arial" pitchFamily="34" charset="0"/>
                <a:ea typeface="Times New Roman" pitchFamily="18" charset="0"/>
                <a:cs typeface="B Titr" pitchFamily="2" charset="-78"/>
              </a:rPr>
              <a:t>است در فراورده هاي غذايي و غذاهاي خانگي كه بصورت ناصحيح تهيه شده اند و يا در شرايط غير بهداشتي و</a:t>
            </a:r>
          </a:p>
          <a:p>
            <a:pPr algn="ctr"/>
            <a:r>
              <a:rPr lang="fa-IR" sz="1600" b="1" dirty="0">
                <a:solidFill>
                  <a:schemeClr val="accent1">
                    <a:lumMod val="75000"/>
                  </a:schemeClr>
                </a:solidFill>
                <a:latin typeface="Arial" pitchFamily="34" charset="0"/>
                <a:ea typeface="Times New Roman" pitchFamily="18" charset="0"/>
                <a:cs typeface="B Titr" pitchFamily="2" charset="-78"/>
              </a:rPr>
              <a:t>نامناسب نگهداري شده اند، ايجاد شود. برخي از مواد غذايي كه اين نوع مسموميت در اثر مصرف آنها ديده شده</a:t>
            </a:r>
          </a:p>
          <a:p>
            <a:pPr algn="ctr"/>
            <a:r>
              <a:rPr lang="fa-IR" sz="1600" b="1" dirty="0">
                <a:solidFill>
                  <a:schemeClr val="accent1">
                    <a:lumMod val="75000"/>
                  </a:schemeClr>
                </a:solidFill>
                <a:latin typeface="Arial" pitchFamily="34" charset="0"/>
                <a:ea typeface="Times New Roman" pitchFamily="18" charset="0"/>
                <a:cs typeface="B Titr" pitchFamily="2" charset="-78"/>
              </a:rPr>
              <a:t>است عبارتند از: </a:t>
            </a:r>
            <a:endParaRPr lang="fa-IR" sz="1600" b="1" dirty="0" smtClean="0">
              <a:solidFill>
                <a:schemeClr val="accent1">
                  <a:lumMod val="75000"/>
                </a:schemeClr>
              </a:solidFill>
              <a:latin typeface="Arial" pitchFamily="34" charset="0"/>
              <a:ea typeface="Times New Roman" pitchFamily="18" charset="0"/>
              <a:cs typeface="B Titr" pitchFamily="2" charset="-78"/>
            </a:endParaRPr>
          </a:p>
          <a:p>
            <a:pPr algn="ctr"/>
            <a:r>
              <a:rPr lang="fa-IR" sz="1600" b="1" dirty="0" smtClean="0">
                <a:solidFill>
                  <a:schemeClr val="accent1">
                    <a:lumMod val="75000"/>
                  </a:schemeClr>
                </a:solidFill>
                <a:latin typeface="Arial" pitchFamily="34" charset="0"/>
                <a:ea typeface="Times New Roman" pitchFamily="18" charset="0"/>
                <a:cs typeface="B Titr" pitchFamily="2" charset="-78"/>
              </a:rPr>
              <a:t>سوسيس</a:t>
            </a:r>
            <a:r>
              <a:rPr lang="fa-IR" sz="1600" b="1" dirty="0">
                <a:solidFill>
                  <a:schemeClr val="accent1">
                    <a:lumMod val="75000"/>
                  </a:schemeClr>
                </a:solidFill>
                <a:latin typeface="Arial" pitchFamily="34" charset="0"/>
                <a:ea typeface="Times New Roman" pitchFamily="18" charset="0"/>
                <a:cs typeface="B Titr" pitchFamily="2" charset="-78"/>
              </a:rPr>
              <a:t>، كالباس، كنسرو ماهي، كنسرو ذرت، كنسرو لوبيا ،كشك </a:t>
            </a:r>
            <a:r>
              <a:rPr lang="fa-IR" sz="1600" b="1" dirty="0" smtClean="0">
                <a:solidFill>
                  <a:schemeClr val="accent1">
                    <a:lumMod val="75000"/>
                  </a:schemeClr>
                </a:solidFill>
                <a:latin typeface="Arial" pitchFamily="34" charset="0"/>
                <a:ea typeface="Times New Roman" pitchFamily="18" charset="0"/>
                <a:cs typeface="B Titr" pitchFamily="2" charset="-78"/>
              </a:rPr>
              <a:t>خانگي.</a:t>
            </a:r>
          </a:p>
          <a:p>
            <a:pPr algn="ctr"/>
            <a:endParaRPr lang="fa-IR" sz="1600" b="1" dirty="0" smtClean="0">
              <a:solidFill>
                <a:schemeClr val="accent1">
                  <a:lumMod val="75000"/>
                </a:schemeClr>
              </a:solidFill>
              <a:latin typeface="Arial" pitchFamily="34" charset="0"/>
              <a:ea typeface="Times New Roman" pitchFamily="18" charset="0"/>
              <a:cs typeface="B Titr" pitchFamily="2" charset="-78"/>
            </a:endParaRPr>
          </a:p>
          <a:p>
            <a:pPr algn="ctr"/>
            <a:r>
              <a:rPr lang="fa-IR" sz="1600" b="1" dirty="0" smtClean="0">
                <a:solidFill>
                  <a:schemeClr val="accent1">
                    <a:lumMod val="75000"/>
                  </a:schemeClr>
                </a:solidFill>
                <a:latin typeface="Arial" pitchFamily="34" charset="0"/>
                <a:ea typeface="Times New Roman" pitchFamily="18" charset="0"/>
                <a:cs typeface="B Titr" pitchFamily="2" charset="-78"/>
              </a:rPr>
              <a:t>گرچه </a:t>
            </a:r>
            <a:r>
              <a:rPr lang="fa-IR" sz="1600" b="1" dirty="0">
                <a:solidFill>
                  <a:schemeClr val="accent1">
                    <a:lumMod val="75000"/>
                  </a:schemeClr>
                </a:solidFill>
                <a:latin typeface="Arial" pitchFamily="34" charset="0"/>
                <a:ea typeface="Times New Roman" pitchFamily="18" charset="0"/>
                <a:cs typeface="B Titr" pitchFamily="2" charset="-78"/>
              </a:rPr>
              <a:t>اين نوع مسموميت </a:t>
            </a:r>
            <a:r>
              <a:rPr lang="fa-IR" sz="1600" b="1" dirty="0" smtClean="0">
                <a:solidFill>
                  <a:schemeClr val="accent1">
                    <a:lumMod val="75000"/>
                  </a:schemeClr>
                </a:solidFill>
                <a:latin typeface="Arial" pitchFamily="34" charset="0"/>
                <a:ea typeface="Times New Roman" pitchFamily="18" charset="0"/>
                <a:cs typeface="B Titr" pitchFamily="2" charset="-78"/>
              </a:rPr>
              <a:t>نادر است </a:t>
            </a:r>
            <a:r>
              <a:rPr lang="fa-IR" sz="1600" b="1" dirty="0">
                <a:solidFill>
                  <a:schemeClr val="accent1">
                    <a:lumMod val="75000"/>
                  </a:schemeClr>
                </a:solidFill>
                <a:latin typeface="Arial" pitchFamily="34" charset="0"/>
                <a:ea typeface="Times New Roman" pitchFamily="18" charset="0"/>
                <a:cs typeface="B Titr" pitchFamily="2" charset="-78"/>
              </a:rPr>
              <a:t>ولي اغلب كشنده مي باشد. </a:t>
            </a:r>
            <a:r>
              <a:rPr lang="fa-IR" sz="1600" b="1" dirty="0">
                <a:solidFill>
                  <a:srgbClr val="FF0000"/>
                </a:solidFill>
                <a:latin typeface="Arial" pitchFamily="34" charset="0"/>
                <a:ea typeface="Times New Roman" pitchFamily="18" charset="0"/>
                <a:cs typeface="B Titr" pitchFamily="2" charset="-78"/>
              </a:rPr>
              <a:t>علايم و نشانه هاي اين مسموميت با تاخير ظاهر مي شود</a:t>
            </a:r>
            <a:r>
              <a:rPr lang="fa-IR" sz="1600" b="1" dirty="0" smtClean="0">
                <a:solidFill>
                  <a:srgbClr val="FF0000"/>
                </a:solidFill>
                <a:latin typeface="Arial" pitchFamily="34" charset="0"/>
                <a:ea typeface="Times New Roman" pitchFamily="18" charset="0"/>
                <a:cs typeface="B Titr" pitchFamily="2" charset="-78"/>
              </a:rPr>
              <a:t>.</a:t>
            </a:r>
          </a:p>
          <a:p>
            <a:pPr algn="ctr"/>
            <a:r>
              <a:rPr lang="fa-IR" sz="1600" b="1" dirty="0" smtClean="0">
                <a:solidFill>
                  <a:srgbClr val="FF0000"/>
                </a:solidFill>
                <a:latin typeface="Arial" pitchFamily="34" charset="0"/>
                <a:ea typeface="Times New Roman" pitchFamily="18" charset="0"/>
                <a:cs typeface="B Titr" pitchFamily="2" charset="-78"/>
              </a:rPr>
              <a:t> </a:t>
            </a:r>
            <a:r>
              <a:rPr lang="fa-IR" sz="1600" b="1" dirty="0">
                <a:solidFill>
                  <a:schemeClr val="accent1">
                    <a:lumMod val="75000"/>
                  </a:schemeClr>
                </a:solidFill>
                <a:latin typeface="Arial" pitchFamily="34" charset="0"/>
                <a:ea typeface="Times New Roman" pitchFamily="18" charset="0"/>
                <a:cs typeface="B Titr" pitchFamily="2" charset="-78"/>
              </a:rPr>
              <a:t>يعني ممكن است 12تا 24 ساعت بعد از مصرف غذاي آلوده، علايم در فرد مسموم بروز نمايد. </a:t>
            </a:r>
            <a:endParaRPr lang="fa-IR" sz="1600" b="1" dirty="0" smtClean="0">
              <a:solidFill>
                <a:schemeClr val="accent1">
                  <a:lumMod val="75000"/>
                </a:schemeClr>
              </a:solidFill>
              <a:latin typeface="Arial" pitchFamily="34" charset="0"/>
              <a:ea typeface="Times New Roman" pitchFamily="18" charset="0"/>
              <a:cs typeface="B Titr" pitchFamily="2" charset="-78"/>
            </a:endParaRPr>
          </a:p>
          <a:p>
            <a:pPr algn="ctr"/>
            <a:r>
              <a:rPr lang="fa-IR" sz="1600" b="1" dirty="0" smtClean="0">
                <a:solidFill>
                  <a:schemeClr val="accent1">
                    <a:lumMod val="75000"/>
                  </a:schemeClr>
                </a:solidFill>
                <a:latin typeface="Arial" pitchFamily="34" charset="0"/>
                <a:ea typeface="Times New Roman" pitchFamily="18" charset="0"/>
                <a:cs typeface="B Titr" pitchFamily="2" charset="-78"/>
              </a:rPr>
              <a:t> </a:t>
            </a:r>
            <a:endParaRPr lang="fa-IR" sz="1600" b="1" dirty="0">
              <a:solidFill>
                <a:schemeClr val="accent1">
                  <a:lumMod val="75000"/>
                </a:schemeClr>
              </a:solidFill>
              <a:latin typeface="Arial" pitchFamily="34" charset="0"/>
              <a:ea typeface="Times New Roman" pitchFamily="18" charset="0"/>
              <a:cs typeface="B Titr" pitchFamily="2" charset="-78"/>
            </a:endParaRPr>
          </a:p>
          <a:p>
            <a:r>
              <a:rPr lang="fa-IR" sz="1600" b="1" dirty="0" smtClean="0">
                <a:solidFill>
                  <a:schemeClr val="accent1">
                    <a:lumMod val="75000"/>
                  </a:schemeClr>
                </a:solidFill>
                <a:latin typeface="Arial" pitchFamily="34" charset="0"/>
                <a:ea typeface="Times New Roman" pitchFamily="18" charset="0"/>
                <a:cs typeface="B Titr" pitchFamily="2" charset="-78"/>
              </a:rPr>
              <a:t>علايم </a:t>
            </a:r>
            <a:r>
              <a:rPr lang="fa-IR" sz="1600" b="1" dirty="0">
                <a:solidFill>
                  <a:schemeClr val="accent1">
                    <a:lumMod val="75000"/>
                  </a:schemeClr>
                </a:solidFill>
                <a:latin typeface="Arial" pitchFamily="34" charset="0"/>
                <a:ea typeface="Times New Roman" pitchFamily="18" charset="0"/>
                <a:cs typeface="B Titr" pitchFamily="2" charset="-78"/>
              </a:rPr>
              <a:t>و نشانه هاي بوتوليسم </a:t>
            </a:r>
            <a:r>
              <a:rPr lang="fa-IR" sz="1600" b="1" dirty="0" smtClean="0">
                <a:solidFill>
                  <a:schemeClr val="accent1">
                    <a:lumMod val="75000"/>
                  </a:schemeClr>
                </a:solidFill>
                <a:latin typeface="Arial" pitchFamily="34" charset="0"/>
                <a:ea typeface="Times New Roman" pitchFamily="18" charset="0"/>
                <a:cs typeface="B Titr" pitchFamily="2" charset="-78"/>
              </a:rPr>
              <a:t>شامل  :</a:t>
            </a:r>
          </a:p>
          <a:p>
            <a:endParaRPr lang="fa-IR" sz="1600" b="1" dirty="0">
              <a:solidFill>
                <a:schemeClr val="accent1">
                  <a:lumMod val="75000"/>
                </a:schemeClr>
              </a:solidFill>
              <a:latin typeface="Arial" pitchFamily="34" charset="0"/>
              <a:ea typeface="Times New Roman" pitchFamily="18" charset="0"/>
              <a:cs typeface="B Titr" pitchFamily="2" charset="-78"/>
            </a:endParaRPr>
          </a:p>
          <a:p>
            <a:pPr algn="ctr"/>
            <a:r>
              <a:rPr lang="fa-IR" sz="1600" b="1" dirty="0">
                <a:solidFill>
                  <a:schemeClr val="accent1">
                    <a:lumMod val="75000"/>
                  </a:schemeClr>
                </a:solidFill>
                <a:latin typeface="Arial" pitchFamily="34" charset="0"/>
                <a:ea typeface="Times New Roman" pitchFamily="18" charset="0"/>
                <a:cs typeface="B Titr" pitchFamily="2" charset="-78"/>
              </a:rPr>
              <a:t>تاري ديد، دوبيني، افتادگي پلك فوقاني، عدم توانايي حركتي، اختلال تكلم، لكنت زبان، سختي بلع، و خشكي و</a:t>
            </a:r>
          </a:p>
          <a:p>
            <a:pPr algn="ctr"/>
            <a:r>
              <a:rPr lang="fa-IR" sz="1600" b="1" dirty="0">
                <a:solidFill>
                  <a:schemeClr val="accent1">
                    <a:lumMod val="75000"/>
                  </a:schemeClr>
                </a:solidFill>
                <a:latin typeface="Arial" pitchFamily="34" charset="0"/>
                <a:ea typeface="Times New Roman" pitchFamily="18" charset="0"/>
                <a:cs typeface="B Titr" pitchFamily="2" charset="-78"/>
              </a:rPr>
              <a:t>درد گلو مي باشند. ساير علايم مي تواند به صورت خشكي دهان، يبوست، بند آمدن ادرار (احتباس ادراري) بروز</a:t>
            </a:r>
          </a:p>
          <a:p>
            <a:pPr algn="ctr"/>
            <a:r>
              <a:rPr lang="fa-IR" sz="1600" b="1" dirty="0">
                <a:solidFill>
                  <a:schemeClr val="accent1">
                    <a:lumMod val="75000"/>
                  </a:schemeClr>
                </a:solidFill>
                <a:latin typeface="Arial" pitchFamily="34" charset="0"/>
                <a:ea typeface="Times New Roman" pitchFamily="18" charset="0"/>
                <a:cs typeface="B Titr" pitchFamily="2" charset="-78"/>
              </a:rPr>
              <a:t>نمايد. </a:t>
            </a:r>
            <a:r>
              <a:rPr lang="fa-IR" sz="1600" b="1" dirty="0">
                <a:solidFill>
                  <a:srgbClr val="FF0000"/>
                </a:solidFill>
                <a:latin typeface="Arial" pitchFamily="34" charset="0"/>
                <a:ea typeface="Times New Roman" pitchFamily="18" charset="0"/>
                <a:cs typeface="B Titr" pitchFamily="2" charset="-78"/>
              </a:rPr>
              <a:t>بيمار معمولا هوشيار و بدون تب مي باشد</a:t>
            </a:r>
            <a:r>
              <a:rPr lang="fa-IR" sz="1600" b="1" dirty="0" smtClean="0">
                <a:solidFill>
                  <a:srgbClr val="FF0000"/>
                </a:solidFill>
                <a:latin typeface="Arial" pitchFamily="34" charset="0"/>
                <a:ea typeface="Times New Roman" pitchFamily="18" charset="0"/>
                <a:cs typeface="B Titr" pitchFamily="2" charset="-78"/>
              </a:rPr>
              <a:t>.</a:t>
            </a:r>
          </a:p>
          <a:p>
            <a:pPr rtl="0"/>
            <a:r>
              <a:rPr lang="fa-IR" dirty="0">
                <a:cs typeface="B Titr" pitchFamily="2" charset="-78"/>
              </a:rPr>
              <a:t>مهمترين اقدام درماني در اين </a:t>
            </a:r>
            <a:r>
              <a:rPr lang="fa-IR" dirty="0" smtClean="0">
                <a:cs typeface="B Titr" pitchFamily="2" charset="-78"/>
              </a:rPr>
              <a:t>مسموميت </a:t>
            </a:r>
          </a:p>
          <a:p>
            <a:pPr rtl="0"/>
            <a:r>
              <a:rPr lang="fa-IR" dirty="0">
                <a:cs typeface="B Titr" pitchFamily="2" charset="-78"/>
              </a:rPr>
              <a:t>تجویز سریع ضد سم در مركز درماني مي باشد. در صورت عدم درمان ممكن است فرد مسموم در </a:t>
            </a:r>
            <a:r>
              <a:rPr lang="fa-IR" dirty="0" smtClean="0">
                <a:cs typeface="B Titr" pitchFamily="2" charset="-78"/>
              </a:rPr>
              <a:t>اثرفلج </a:t>
            </a:r>
          </a:p>
          <a:p>
            <a:pPr rtl="0"/>
            <a:r>
              <a:rPr lang="fa-IR" dirty="0" smtClean="0">
                <a:cs typeface="B Titr" pitchFamily="2" charset="-78"/>
              </a:rPr>
              <a:t>تنفسی  </a:t>
            </a:r>
            <a:r>
              <a:rPr lang="fa-IR" dirty="0">
                <a:cs typeface="B Titr" pitchFamily="2" charset="-78"/>
              </a:rPr>
              <a:t>فوت نمايد</a:t>
            </a:r>
            <a:r>
              <a:rPr lang="fa-IR" sz="1600" dirty="0"/>
              <a:t>.</a:t>
            </a:r>
            <a:endParaRPr lang="fa-IR" sz="1600" b="1" dirty="0">
              <a:solidFill>
                <a:srgbClr val="FF0000"/>
              </a:solidFill>
              <a:latin typeface="Arial" pitchFamily="34" charset="0"/>
              <a:ea typeface="Times New Roman" pitchFamily="18" charset="0"/>
              <a:cs typeface="B Titr" pitchFamily="2" charset="-78"/>
            </a:endParaRPr>
          </a:p>
          <a:p>
            <a:pPr algn="ctr"/>
            <a:endParaRPr lang="fa-IR" sz="1600" b="1" dirty="0">
              <a:solidFill>
                <a:schemeClr val="accent1">
                  <a:lumMod val="75000"/>
                </a:schemeClr>
              </a:solidFill>
              <a:latin typeface="Arial" pitchFamily="34" charset="0"/>
              <a:ea typeface="Times New Roman" pitchFamily="18" charset="0"/>
              <a:cs typeface="B Titr" pitchFamily="2" charset="-78"/>
            </a:endParaRPr>
          </a:p>
        </p:txBody>
      </p:sp>
    </p:spTree>
  </p:cSld>
  <p:clrMapOvr>
    <a:masterClrMapping/>
  </p:clrMapOvr>
  <p:transition>
    <p:whee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908720"/>
            <a:ext cx="8424936" cy="5386090"/>
          </a:xfrm>
          <a:prstGeom prst="rect">
            <a:avLst/>
          </a:prstGeom>
          <a:noFill/>
        </p:spPr>
        <p:txBody>
          <a:bodyPr wrap="square" rtlCol="1">
            <a:spAutoFit/>
          </a:bodyPr>
          <a:lstStyle/>
          <a:p>
            <a:pPr lvl="1" fontAlgn="base">
              <a:spcBef>
                <a:spcPct val="0"/>
              </a:spcBef>
              <a:spcAft>
                <a:spcPct val="0"/>
              </a:spcAft>
            </a:pPr>
            <a:r>
              <a:rPr lang="fa-IR" sz="2400" b="1" dirty="0" smtClean="0">
                <a:solidFill>
                  <a:schemeClr val="accent1">
                    <a:lumMod val="75000"/>
                  </a:schemeClr>
                </a:solidFill>
                <a:latin typeface="Arial" pitchFamily="34" charset="0"/>
                <a:ea typeface="Times New Roman" pitchFamily="18" charset="0"/>
                <a:cs typeface="B Titr" pitchFamily="2" charset="-78"/>
              </a:rPr>
              <a:t>بوتوليسم :</a:t>
            </a:r>
          </a:p>
          <a:p>
            <a:pPr lvl="1" fontAlgn="base">
              <a:spcBef>
                <a:spcPct val="0"/>
              </a:spcBef>
              <a:spcAft>
                <a:spcPct val="0"/>
              </a:spcAft>
            </a:pPr>
            <a:r>
              <a:rPr lang="fa-IR" sz="1600" b="1" dirty="0">
                <a:latin typeface="Arial" pitchFamily="34" charset="0"/>
                <a:ea typeface="Times New Roman" pitchFamily="18" charset="0"/>
                <a:cs typeface="B Titr" pitchFamily="2" charset="-78"/>
              </a:rPr>
              <a:t>توکسین بوتولیسم از قویترین توکسین هاست به </a:t>
            </a:r>
            <a:r>
              <a:rPr lang="fa-IR" sz="1600" b="1" dirty="0">
                <a:solidFill>
                  <a:schemeClr val="accent2">
                    <a:lumMod val="60000"/>
                    <a:lumOff val="40000"/>
                  </a:schemeClr>
                </a:solidFill>
                <a:latin typeface="Arial" pitchFamily="34" charset="0"/>
                <a:ea typeface="Times New Roman" pitchFamily="18" charset="0"/>
                <a:cs typeface="B Titr" pitchFamily="2" charset="-78"/>
              </a:rPr>
              <a:t>مقدار0/1تا </a:t>
            </a:r>
            <a:r>
              <a:rPr lang="fa-IR" sz="1600" b="1" dirty="0" smtClean="0">
                <a:solidFill>
                  <a:schemeClr val="accent2">
                    <a:lumMod val="60000"/>
                    <a:lumOff val="40000"/>
                  </a:schemeClr>
                </a:solidFill>
                <a:latin typeface="Arial" pitchFamily="34" charset="0"/>
                <a:ea typeface="Times New Roman" pitchFamily="18" charset="0"/>
                <a:cs typeface="B Titr" pitchFamily="2" charset="-78"/>
              </a:rPr>
              <a:t>1میکروگرم آن می تواند یک انسان را بکشد.</a:t>
            </a:r>
            <a:r>
              <a:rPr lang="fa-IR" sz="1600" b="1" dirty="0" smtClean="0">
                <a:latin typeface="Arial" pitchFamily="34" charset="0"/>
                <a:ea typeface="Times New Roman" pitchFamily="18" charset="0"/>
                <a:cs typeface="B Titr" pitchFamily="2" charset="-78"/>
              </a:rPr>
              <a:t>توکسین</a:t>
            </a:r>
            <a:r>
              <a:rPr lang="fa-IR" sz="1600" b="1" dirty="0" smtClean="0">
                <a:solidFill>
                  <a:schemeClr val="accent2">
                    <a:lumMod val="60000"/>
                    <a:lumOff val="40000"/>
                  </a:schemeClr>
                </a:solidFill>
                <a:latin typeface="Arial" pitchFamily="34" charset="0"/>
                <a:ea typeface="Times New Roman" pitchFamily="18" charset="0"/>
                <a:cs typeface="B Titr" pitchFamily="2" charset="-78"/>
              </a:rPr>
              <a:t> </a:t>
            </a:r>
            <a:r>
              <a:rPr lang="fa-IR" sz="1600" b="1" dirty="0" smtClean="0">
                <a:latin typeface="Arial" pitchFamily="34" charset="0"/>
                <a:ea typeface="Times New Roman" pitchFamily="18" charset="0"/>
                <a:cs typeface="B Titr" pitchFamily="2" charset="-78"/>
              </a:rPr>
              <a:t>در برابر حرارت نسبتا حساس است و در 80 درجه سانتیگراد در عرض 10 دقیقه از بین میرود.</a:t>
            </a:r>
            <a:endParaRPr lang="fa-IR" sz="1600" b="1" dirty="0">
              <a:latin typeface="Arial" pitchFamily="34" charset="0"/>
              <a:ea typeface="Times New Roman" pitchFamily="18" charset="0"/>
              <a:cs typeface="B Titr" pitchFamily="2" charset="-78"/>
            </a:endParaRPr>
          </a:p>
          <a:p>
            <a:pPr lvl="1" fontAlgn="base">
              <a:spcBef>
                <a:spcPct val="0"/>
              </a:spcBef>
              <a:spcAft>
                <a:spcPct val="0"/>
              </a:spcAft>
            </a:pPr>
            <a:endParaRPr lang="fa-IR" sz="1600" b="1" dirty="0">
              <a:solidFill>
                <a:schemeClr val="accent1">
                  <a:lumMod val="75000"/>
                </a:schemeClr>
              </a:solidFill>
              <a:latin typeface="Arial" pitchFamily="34" charset="0"/>
              <a:ea typeface="Times New Roman" pitchFamily="18" charset="0"/>
              <a:cs typeface="B Titr" pitchFamily="2" charset="-78"/>
            </a:endParaRPr>
          </a:p>
          <a:p>
            <a:pPr lvl="1" fontAlgn="base">
              <a:spcBef>
                <a:spcPct val="0"/>
              </a:spcBef>
              <a:spcAft>
                <a:spcPct val="0"/>
              </a:spcAft>
            </a:pPr>
            <a:r>
              <a:rPr lang="fa-IR" sz="1600" b="1" dirty="0">
                <a:latin typeface="Arial" pitchFamily="34" charset="0"/>
                <a:ea typeface="Times New Roman" pitchFamily="18" charset="0"/>
                <a:cs typeface="B Titr" pitchFamily="2" charset="-78"/>
              </a:rPr>
              <a:t>تشخيص سريع اين بيماري و مراقبت لازم آن موجب حفظ حيات فرد مسموم خواهد شد هر چند اين </a:t>
            </a:r>
            <a:r>
              <a:rPr lang="fa-IR" sz="1600" b="1" dirty="0" smtClean="0">
                <a:latin typeface="Arial" pitchFamily="34" charset="0"/>
                <a:ea typeface="Times New Roman" pitchFamily="18" charset="0"/>
                <a:cs typeface="B Titr" pitchFamily="2" charset="-78"/>
              </a:rPr>
              <a:t>نوع</a:t>
            </a:r>
          </a:p>
          <a:p>
            <a:pPr lvl="1" fontAlgn="base">
              <a:spcBef>
                <a:spcPct val="0"/>
              </a:spcBef>
              <a:spcAft>
                <a:spcPct val="0"/>
              </a:spcAft>
            </a:pPr>
            <a:endParaRPr lang="fa-IR" sz="1600" b="1" dirty="0">
              <a:latin typeface="Arial" pitchFamily="34" charset="0"/>
              <a:ea typeface="Times New Roman" pitchFamily="18" charset="0"/>
              <a:cs typeface="B Titr" pitchFamily="2" charset="-78"/>
            </a:endParaRPr>
          </a:p>
          <a:p>
            <a:pPr lvl="1" fontAlgn="base">
              <a:spcBef>
                <a:spcPct val="0"/>
              </a:spcBef>
              <a:spcAft>
                <a:spcPct val="0"/>
              </a:spcAft>
            </a:pPr>
            <a:r>
              <a:rPr lang="fa-IR" sz="1600" b="1" dirty="0">
                <a:latin typeface="Arial" pitchFamily="34" charset="0"/>
                <a:ea typeface="Times New Roman" pitchFamily="18" charset="0"/>
                <a:cs typeface="B Titr" pitchFamily="2" charset="-78"/>
              </a:rPr>
              <a:t>مسموميت نادر است اما در 60 درصد موارد به مرگ مي انجامد .اين سم كه از باكتري كلستريديوم بوتولوئيد </a:t>
            </a:r>
            <a:endParaRPr lang="fa-IR" sz="1600" b="1" dirty="0" smtClean="0">
              <a:latin typeface="Arial" pitchFamily="34" charset="0"/>
              <a:ea typeface="Times New Roman" pitchFamily="18" charset="0"/>
              <a:cs typeface="B Titr" pitchFamily="2" charset="-78"/>
            </a:endParaRPr>
          </a:p>
          <a:p>
            <a:pPr lvl="1" fontAlgn="base">
              <a:spcBef>
                <a:spcPct val="0"/>
              </a:spcBef>
              <a:spcAft>
                <a:spcPct val="0"/>
              </a:spcAft>
            </a:pPr>
            <a:endParaRPr lang="fa-IR" sz="1600" b="1" dirty="0">
              <a:latin typeface="Arial" pitchFamily="34" charset="0"/>
              <a:ea typeface="Times New Roman" pitchFamily="18" charset="0"/>
              <a:cs typeface="B Titr" pitchFamily="2" charset="-78"/>
            </a:endParaRPr>
          </a:p>
          <a:p>
            <a:pPr lvl="1" fontAlgn="base">
              <a:spcBef>
                <a:spcPct val="0"/>
              </a:spcBef>
              <a:spcAft>
                <a:spcPct val="0"/>
              </a:spcAft>
            </a:pPr>
            <a:r>
              <a:rPr lang="fa-IR" sz="1600" b="1" dirty="0" smtClean="0">
                <a:latin typeface="Arial" pitchFamily="34" charset="0"/>
                <a:ea typeface="Times New Roman" pitchFamily="18" charset="0"/>
                <a:cs typeface="B Titr" pitchFamily="2" charset="-78"/>
              </a:rPr>
              <a:t>ترشح مي </a:t>
            </a:r>
            <a:r>
              <a:rPr lang="fa-IR" sz="1600" b="1" dirty="0">
                <a:latin typeface="Arial" pitchFamily="34" charset="0"/>
                <a:ea typeface="Times New Roman" pitchFamily="18" charset="0"/>
                <a:cs typeface="B Titr" pitchFamily="2" charset="-78"/>
              </a:rPr>
              <a:t>شود ، مانع از ارسال پيامهاي عصبي از اعصاب محيطي به عضلات مي گردد و به ضعف شديد ، فلج و </a:t>
            </a:r>
            <a:endParaRPr lang="fa-IR" sz="1600" b="1" dirty="0" smtClean="0">
              <a:latin typeface="Arial" pitchFamily="34" charset="0"/>
              <a:ea typeface="Times New Roman" pitchFamily="18" charset="0"/>
              <a:cs typeface="B Titr" pitchFamily="2" charset="-78"/>
            </a:endParaRPr>
          </a:p>
          <a:p>
            <a:pPr lvl="1" fontAlgn="base">
              <a:spcBef>
                <a:spcPct val="0"/>
              </a:spcBef>
              <a:spcAft>
                <a:spcPct val="0"/>
              </a:spcAft>
            </a:pPr>
            <a:endParaRPr lang="fa-IR" sz="1600" b="1" dirty="0" smtClean="0">
              <a:latin typeface="Arial" pitchFamily="34" charset="0"/>
              <a:ea typeface="Times New Roman" pitchFamily="18" charset="0"/>
              <a:cs typeface="B Titr" pitchFamily="2" charset="-78"/>
            </a:endParaRPr>
          </a:p>
          <a:p>
            <a:pPr lvl="1" fontAlgn="base">
              <a:spcBef>
                <a:spcPct val="0"/>
              </a:spcBef>
              <a:spcAft>
                <a:spcPct val="0"/>
              </a:spcAft>
            </a:pPr>
            <a:r>
              <a:rPr lang="fa-IR" sz="1600" b="1" dirty="0" smtClean="0">
                <a:latin typeface="Arial" pitchFamily="34" charset="0"/>
                <a:ea typeface="Times New Roman" pitchFamily="18" charset="0"/>
                <a:cs typeface="B Titr" pitchFamily="2" charset="-78"/>
              </a:rPr>
              <a:t>مرگ مي </a:t>
            </a:r>
            <a:r>
              <a:rPr lang="fa-IR" sz="1600" b="1" dirty="0">
                <a:latin typeface="Arial" pitchFamily="34" charset="0"/>
                <a:ea typeface="Times New Roman" pitchFamily="18" charset="0"/>
                <a:cs typeface="B Titr" pitchFamily="2" charset="-78"/>
              </a:rPr>
              <a:t>انجامد . </a:t>
            </a:r>
            <a:r>
              <a:rPr lang="fa-IR" sz="1600" b="1" dirty="0">
                <a:solidFill>
                  <a:schemeClr val="accent2">
                    <a:lumMod val="60000"/>
                    <a:lumOff val="40000"/>
                  </a:schemeClr>
                </a:solidFill>
                <a:latin typeface="Arial" pitchFamily="34" charset="0"/>
                <a:ea typeface="Times New Roman" pitchFamily="18" charset="0"/>
                <a:cs typeface="B Titr" pitchFamily="2" charset="-78"/>
              </a:rPr>
              <a:t>متاسفانه اين سم هيچ طعم و مزه اي ندارد </a:t>
            </a:r>
            <a:r>
              <a:rPr lang="fa-IR" sz="1600" b="1" dirty="0">
                <a:latin typeface="Arial" pitchFamily="34" charset="0"/>
                <a:ea typeface="Times New Roman" pitchFamily="18" charset="0"/>
                <a:cs typeface="B Titr" pitchFamily="2" charset="-78"/>
              </a:rPr>
              <a:t>.نشانه هاي بيماري معمولا تا 24 ساعت پس از </a:t>
            </a:r>
            <a:endParaRPr lang="fa-IR" sz="1600" b="1" dirty="0" smtClean="0">
              <a:latin typeface="Arial" pitchFamily="34" charset="0"/>
              <a:ea typeface="Times New Roman" pitchFamily="18" charset="0"/>
              <a:cs typeface="B Titr" pitchFamily="2" charset="-78"/>
            </a:endParaRPr>
          </a:p>
          <a:p>
            <a:pPr lvl="1" fontAlgn="base">
              <a:spcBef>
                <a:spcPct val="0"/>
              </a:spcBef>
              <a:spcAft>
                <a:spcPct val="0"/>
              </a:spcAft>
            </a:pPr>
            <a:endParaRPr lang="fa-IR" sz="1600" b="1" dirty="0">
              <a:latin typeface="Arial" pitchFamily="34" charset="0"/>
              <a:ea typeface="Times New Roman" pitchFamily="18" charset="0"/>
              <a:cs typeface="B Titr" pitchFamily="2" charset="-78"/>
            </a:endParaRPr>
          </a:p>
          <a:p>
            <a:pPr lvl="1" fontAlgn="base">
              <a:spcBef>
                <a:spcPct val="0"/>
              </a:spcBef>
              <a:spcAft>
                <a:spcPct val="0"/>
              </a:spcAft>
            </a:pPr>
            <a:r>
              <a:rPr lang="fa-IR" sz="1600" b="1" dirty="0" smtClean="0">
                <a:latin typeface="Arial" pitchFamily="34" charset="0"/>
                <a:ea typeface="Times New Roman" pitchFamily="18" charset="0"/>
                <a:cs typeface="B Titr" pitchFamily="2" charset="-78"/>
              </a:rPr>
              <a:t>مصرف سم ظاهر </a:t>
            </a:r>
            <a:r>
              <a:rPr lang="fa-IR" sz="1600" b="1" dirty="0">
                <a:latin typeface="Arial" pitchFamily="34" charset="0"/>
                <a:ea typeface="Times New Roman" pitchFamily="18" charset="0"/>
                <a:cs typeface="B Titr" pitchFamily="2" charset="-78"/>
              </a:rPr>
              <a:t>نمي شود و پس از آن نشانه ها و علائم زير به ترتيب و بتدريج آغاز مي گردند </a:t>
            </a:r>
            <a:r>
              <a:rPr lang="fa-IR" sz="1600" b="1" dirty="0" smtClean="0">
                <a:latin typeface="Arial" pitchFamily="34" charset="0"/>
                <a:ea typeface="Times New Roman" pitchFamily="18" charset="0"/>
                <a:cs typeface="B Titr" pitchFamily="2" charset="-78"/>
              </a:rPr>
              <a:t>:</a:t>
            </a:r>
          </a:p>
          <a:p>
            <a:pPr lvl="1" algn="ctr" fontAlgn="base">
              <a:spcBef>
                <a:spcPct val="0"/>
              </a:spcBef>
              <a:spcAft>
                <a:spcPct val="0"/>
              </a:spcAft>
            </a:pPr>
            <a:endParaRPr lang="fa-IR" sz="1600" b="1" dirty="0">
              <a:solidFill>
                <a:schemeClr val="accent1">
                  <a:lumMod val="75000"/>
                </a:schemeClr>
              </a:solidFill>
              <a:latin typeface="Arial" pitchFamily="34" charset="0"/>
              <a:ea typeface="Times New Roman" pitchFamily="18" charset="0"/>
              <a:cs typeface="B Titr" pitchFamily="2" charset="-78"/>
            </a:endParaRPr>
          </a:p>
          <a:p>
            <a:pPr algn="ctr"/>
            <a:r>
              <a:rPr lang="fa-IR" sz="1600" b="1" dirty="0">
                <a:solidFill>
                  <a:schemeClr val="accent1">
                    <a:lumMod val="75000"/>
                  </a:schemeClr>
                </a:solidFill>
                <a:latin typeface="Arial" pitchFamily="34" charset="0"/>
                <a:ea typeface="Times New Roman" pitchFamily="18" charset="0"/>
                <a:cs typeface="B Titr" pitchFamily="2" charset="-78"/>
              </a:rPr>
              <a:t>1 </a:t>
            </a:r>
            <a:r>
              <a:rPr lang="fa-IR" sz="1600" b="1" dirty="0" smtClean="0">
                <a:solidFill>
                  <a:schemeClr val="accent1">
                    <a:lumMod val="75000"/>
                  </a:schemeClr>
                </a:solidFill>
                <a:latin typeface="Arial" pitchFamily="34" charset="0"/>
                <a:ea typeface="Times New Roman" pitchFamily="18" charset="0"/>
                <a:cs typeface="B Titr" pitchFamily="2" charset="-78"/>
              </a:rPr>
              <a:t>-خشكي </a:t>
            </a:r>
            <a:r>
              <a:rPr lang="fa-IR" sz="1600" b="1" dirty="0">
                <a:solidFill>
                  <a:schemeClr val="accent1">
                    <a:lumMod val="75000"/>
                  </a:schemeClr>
                </a:solidFill>
                <a:latin typeface="Arial" pitchFamily="34" charset="0"/>
                <a:ea typeface="Times New Roman" pitchFamily="18" charset="0"/>
                <a:cs typeface="B Titr" pitchFamily="2" charset="-78"/>
              </a:rPr>
              <a:t>دهان </a:t>
            </a:r>
            <a:r>
              <a:rPr lang="fa-IR" sz="1600" b="1" dirty="0" smtClean="0">
                <a:solidFill>
                  <a:schemeClr val="accent1">
                    <a:lumMod val="75000"/>
                  </a:schemeClr>
                </a:solidFill>
                <a:latin typeface="Arial" pitchFamily="34" charset="0"/>
                <a:ea typeface="Times New Roman" pitchFamily="18" charset="0"/>
                <a:cs typeface="B Titr" pitchFamily="2" charset="-78"/>
              </a:rPr>
              <a:t>  2- </a:t>
            </a:r>
            <a:r>
              <a:rPr lang="fa-IR" sz="1600" b="1" dirty="0">
                <a:solidFill>
                  <a:schemeClr val="accent1">
                    <a:lumMod val="75000"/>
                  </a:schemeClr>
                </a:solidFill>
                <a:latin typeface="Arial" pitchFamily="34" charset="0"/>
                <a:ea typeface="Times New Roman" pitchFamily="18" charset="0"/>
                <a:cs typeface="B Titr" pitchFamily="2" charset="-78"/>
              </a:rPr>
              <a:t>گلودرد </a:t>
            </a:r>
            <a:r>
              <a:rPr lang="fa-IR" sz="1600" b="1" dirty="0" smtClean="0">
                <a:solidFill>
                  <a:schemeClr val="accent1">
                    <a:lumMod val="75000"/>
                  </a:schemeClr>
                </a:solidFill>
                <a:latin typeface="Arial" pitchFamily="34" charset="0"/>
                <a:ea typeface="Times New Roman" pitchFamily="18" charset="0"/>
                <a:cs typeface="B Titr" pitchFamily="2" charset="-78"/>
              </a:rPr>
              <a:t>      3- </a:t>
            </a:r>
            <a:r>
              <a:rPr lang="fa-IR" sz="1600" b="1" dirty="0">
                <a:solidFill>
                  <a:schemeClr val="accent1">
                    <a:lumMod val="75000"/>
                  </a:schemeClr>
                </a:solidFill>
                <a:latin typeface="Arial" pitchFamily="34" charset="0"/>
                <a:ea typeface="Times New Roman" pitchFamily="18" charset="0"/>
                <a:cs typeface="B Titr" pitchFamily="2" charset="-78"/>
              </a:rPr>
              <a:t>عدم تطابق در چشم و دو بيني</a:t>
            </a:r>
          </a:p>
          <a:p>
            <a:pPr algn="ctr"/>
            <a:endParaRPr lang="fa-IR" sz="1600" b="1" dirty="0" smtClean="0">
              <a:solidFill>
                <a:schemeClr val="accent1">
                  <a:lumMod val="75000"/>
                </a:schemeClr>
              </a:solidFill>
              <a:latin typeface="Arial" pitchFamily="34" charset="0"/>
              <a:ea typeface="Times New Roman" pitchFamily="18" charset="0"/>
              <a:cs typeface="B Titr" pitchFamily="2" charset="-78"/>
            </a:endParaRPr>
          </a:p>
          <a:p>
            <a:pPr algn="ctr"/>
            <a:r>
              <a:rPr lang="fa-IR" sz="1600" b="1" dirty="0" smtClean="0">
                <a:solidFill>
                  <a:schemeClr val="accent1">
                    <a:lumMod val="75000"/>
                  </a:schemeClr>
                </a:solidFill>
                <a:latin typeface="Arial" pitchFamily="34" charset="0"/>
                <a:ea typeface="Times New Roman" pitchFamily="18" charset="0"/>
                <a:cs typeface="B Titr" pitchFamily="2" charset="-78"/>
              </a:rPr>
              <a:t>4- خستگي شديد      5  - </a:t>
            </a:r>
            <a:r>
              <a:rPr lang="fa-IR" sz="1600" b="1" dirty="0">
                <a:solidFill>
                  <a:schemeClr val="accent1">
                    <a:lumMod val="75000"/>
                  </a:schemeClr>
                </a:solidFill>
                <a:latin typeface="Arial" pitchFamily="34" charset="0"/>
                <a:ea typeface="Times New Roman" pitchFamily="18" charset="0"/>
                <a:cs typeface="B Titr" pitchFamily="2" charset="-78"/>
              </a:rPr>
              <a:t>اشكال در صحبت كردن و بلع </a:t>
            </a:r>
            <a:r>
              <a:rPr lang="fa-IR" sz="1600" b="1" dirty="0" smtClean="0">
                <a:solidFill>
                  <a:schemeClr val="accent1">
                    <a:lumMod val="75000"/>
                  </a:schemeClr>
                </a:solidFill>
                <a:latin typeface="Arial" pitchFamily="34" charset="0"/>
                <a:ea typeface="Times New Roman" pitchFamily="18" charset="0"/>
                <a:cs typeface="B Titr" pitchFamily="2" charset="-78"/>
              </a:rPr>
              <a:t>     6- </a:t>
            </a:r>
            <a:r>
              <a:rPr lang="fa-IR" sz="1600" b="1" dirty="0">
                <a:solidFill>
                  <a:schemeClr val="accent1">
                    <a:lumMod val="75000"/>
                  </a:schemeClr>
                </a:solidFill>
                <a:latin typeface="Arial" pitchFamily="34" charset="0"/>
                <a:ea typeface="Times New Roman" pitchFamily="18" charset="0"/>
                <a:cs typeface="B Titr" pitchFamily="2" charset="-78"/>
              </a:rPr>
              <a:t>فلج عضلات </a:t>
            </a:r>
            <a:r>
              <a:rPr lang="fa-IR" sz="1600" b="1" dirty="0" smtClean="0">
                <a:solidFill>
                  <a:schemeClr val="accent1">
                    <a:lumMod val="75000"/>
                  </a:schemeClr>
                </a:solidFill>
                <a:latin typeface="Arial" pitchFamily="34" charset="0"/>
                <a:ea typeface="Times New Roman" pitchFamily="18" charset="0"/>
                <a:cs typeface="B Titr" pitchFamily="2" charset="-78"/>
              </a:rPr>
              <a:t>تنفسي  7 -  فلج </a:t>
            </a:r>
          </a:p>
          <a:p>
            <a:pPr algn="ctr"/>
            <a:endParaRPr lang="fa-IR" sz="1600" b="1" dirty="0" smtClean="0">
              <a:solidFill>
                <a:schemeClr val="accent1">
                  <a:lumMod val="75000"/>
                </a:schemeClr>
              </a:solidFill>
              <a:latin typeface="Arial" pitchFamily="34" charset="0"/>
              <a:ea typeface="Times New Roman" pitchFamily="18" charset="0"/>
              <a:cs typeface="B Titr" pitchFamily="2" charset="-78"/>
            </a:endParaRPr>
          </a:p>
          <a:p>
            <a:pPr algn="ctr"/>
            <a:r>
              <a:rPr lang="fa-IR" sz="1600" b="1" dirty="0" smtClean="0">
                <a:solidFill>
                  <a:schemeClr val="accent1">
                    <a:lumMod val="75000"/>
                  </a:schemeClr>
                </a:solidFill>
                <a:latin typeface="Arial" pitchFamily="34" charset="0"/>
                <a:ea typeface="Times New Roman" pitchFamily="18" charset="0"/>
                <a:cs typeface="B Titr" pitchFamily="2" charset="-78"/>
              </a:rPr>
              <a:t> </a:t>
            </a:r>
            <a:r>
              <a:rPr lang="fa-IR" sz="1600" b="1" dirty="0">
                <a:solidFill>
                  <a:schemeClr val="accent1">
                    <a:lumMod val="75000"/>
                  </a:schemeClr>
                </a:solidFill>
                <a:latin typeface="Arial" pitchFamily="34" charset="0"/>
                <a:ea typeface="Times New Roman" pitchFamily="18" charset="0"/>
                <a:cs typeface="B Titr" pitchFamily="2" charset="-78"/>
              </a:rPr>
              <a:t>8- از بين رفتن رفلكس هاي بدن </a:t>
            </a:r>
            <a:r>
              <a:rPr lang="fa-IR" sz="1600" b="1" dirty="0" smtClean="0">
                <a:solidFill>
                  <a:schemeClr val="accent1">
                    <a:lumMod val="75000"/>
                  </a:schemeClr>
                </a:solidFill>
                <a:latin typeface="Arial" pitchFamily="34" charset="0"/>
                <a:ea typeface="Times New Roman" pitchFamily="18" charset="0"/>
                <a:cs typeface="B Titr" pitchFamily="2" charset="-78"/>
              </a:rPr>
              <a:t>    9- </a:t>
            </a:r>
            <a:r>
              <a:rPr lang="fa-IR" sz="1600" b="1" dirty="0">
                <a:solidFill>
                  <a:schemeClr val="accent1">
                    <a:lumMod val="75000"/>
                  </a:schemeClr>
                </a:solidFill>
                <a:latin typeface="Arial" pitchFamily="34" charset="0"/>
                <a:ea typeface="Times New Roman" pitchFamily="18" charset="0"/>
                <a:cs typeface="B Titr" pitchFamily="2" charset="-78"/>
              </a:rPr>
              <a:t>محدوديت حركات چشم</a:t>
            </a:r>
          </a:p>
          <a:p>
            <a:pPr algn="ctr"/>
            <a:endParaRPr lang="fa-IR" sz="1600" b="1" dirty="0" smtClean="0">
              <a:solidFill>
                <a:schemeClr val="accent1">
                  <a:lumMod val="75000"/>
                </a:schemeClr>
              </a:solidFill>
              <a:latin typeface="Arial" pitchFamily="34" charset="0"/>
              <a:ea typeface="Times New Roman" pitchFamily="18" charset="0"/>
              <a:cs typeface="B Titr" pitchFamily="2" charset="-78"/>
            </a:endParaRPr>
          </a:p>
          <a:p>
            <a:pPr algn="ctr"/>
            <a:r>
              <a:rPr lang="fa-IR" sz="1600" b="1" dirty="0" smtClean="0">
                <a:solidFill>
                  <a:schemeClr val="accent1">
                    <a:lumMod val="75000"/>
                  </a:schemeClr>
                </a:solidFill>
                <a:latin typeface="Arial" pitchFamily="34" charset="0"/>
                <a:ea typeface="Times New Roman" pitchFamily="18" charset="0"/>
                <a:cs typeface="B Titr" pitchFamily="2" charset="-78"/>
              </a:rPr>
              <a:t>10-  </a:t>
            </a:r>
            <a:r>
              <a:rPr lang="fa-IR" sz="1600" b="1" dirty="0">
                <a:solidFill>
                  <a:schemeClr val="accent1">
                    <a:lumMod val="75000"/>
                  </a:schemeClr>
                </a:solidFill>
                <a:latin typeface="Arial" pitchFamily="34" charset="0"/>
                <a:ea typeface="Times New Roman" pitchFamily="18" charset="0"/>
                <a:cs typeface="B Titr" pitchFamily="2" charset="-78"/>
              </a:rPr>
              <a:t>اختلال شديد </a:t>
            </a:r>
            <a:r>
              <a:rPr lang="fa-IR" sz="1600" b="1" dirty="0" smtClean="0">
                <a:solidFill>
                  <a:schemeClr val="accent1">
                    <a:lumMod val="75000"/>
                  </a:schemeClr>
                </a:solidFill>
                <a:latin typeface="Arial" pitchFamily="34" charset="0"/>
                <a:ea typeface="Times New Roman" pitchFamily="18" charset="0"/>
                <a:cs typeface="B Titr" pitchFamily="2" charset="-78"/>
              </a:rPr>
              <a:t>تنفسي   </a:t>
            </a:r>
            <a:r>
              <a:rPr lang="fa-IR" sz="1600" b="1" dirty="0">
                <a:solidFill>
                  <a:schemeClr val="accent1">
                    <a:lumMod val="75000"/>
                  </a:schemeClr>
                </a:solidFill>
                <a:latin typeface="Arial" pitchFamily="34" charset="0"/>
                <a:ea typeface="Times New Roman" pitchFamily="18" charset="0"/>
                <a:cs typeface="B Titr" pitchFamily="2" charset="-78"/>
              </a:rPr>
              <a:t>11 - مردمك هاي گشاد</a:t>
            </a:r>
          </a:p>
        </p:txBody>
      </p:sp>
    </p:spTree>
  </p:cSld>
  <p:clrMapOvr>
    <a:masterClrMapping/>
  </p:clrMapOvr>
  <p:transition>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1000108"/>
            <a:ext cx="7786742" cy="5324535"/>
          </a:xfrm>
          <a:prstGeom prst="rect">
            <a:avLst/>
          </a:prstGeom>
          <a:noFill/>
        </p:spPr>
        <p:txBody>
          <a:bodyPr wrap="square" rtlCol="1">
            <a:spAutoFit/>
          </a:bodyPr>
          <a:lstStyle/>
          <a:p>
            <a:r>
              <a:rPr lang="fa-IR" sz="2000" b="1" dirty="0">
                <a:solidFill>
                  <a:schemeClr val="accent1">
                    <a:lumMod val="75000"/>
                  </a:schemeClr>
                </a:solidFill>
                <a:latin typeface="Arial" pitchFamily="34" charset="0"/>
                <a:ea typeface="Times New Roman" pitchFamily="18" charset="0"/>
                <a:cs typeface="B Titr" pitchFamily="2" charset="-78"/>
              </a:rPr>
              <a:t>منبع اصلي سم برتوليسم ، </a:t>
            </a:r>
            <a:r>
              <a:rPr lang="fa-IR" sz="2000" b="1" dirty="0">
                <a:solidFill>
                  <a:srgbClr val="FF0000"/>
                </a:solidFill>
                <a:latin typeface="Arial" pitchFamily="34" charset="0"/>
                <a:ea typeface="Times New Roman" pitchFamily="18" charset="0"/>
                <a:cs typeface="B Titr" pitchFamily="2" charset="-78"/>
              </a:rPr>
              <a:t>غذاي كنسرو شده تاريخ گذشته </a:t>
            </a:r>
            <a:r>
              <a:rPr lang="fa-IR" sz="2000" b="1" dirty="0">
                <a:solidFill>
                  <a:schemeClr val="accent1">
                    <a:lumMod val="75000"/>
                  </a:schemeClr>
                </a:solidFill>
                <a:latin typeface="Arial" pitchFamily="34" charset="0"/>
                <a:ea typeface="Times New Roman" pitchFamily="18" charset="0"/>
                <a:cs typeface="B Titr" pitchFamily="2" charset="-78"/>
              </a:rPr>
              <a:t>است كه قبل از مصرف خوب </a:t>
            </a:r>
            <a:endParaRPr lang="fa-IR" sz="2000" b="1" dirty="0" smtClean="0">
              <a:solidFill>
                <a:schemeClr val="accent1">
                  <a:lumMod val="75000"/>
                </a:schemeClr>
              </a:solidFill>
              <a:latin typeface="Arial" pitchFamily="34" charset="0"/>
              <a:ea typeface="Times New Roman" pitchFamily="18" charset="0"/>
              <a:cs typeface="B Titr" pitchFamily="2" charset="-78"/>
            </a:endParaRPr>
          </a:p>
          <a:p>
            <a:endParaRPr lang="fa-IR" sz="2000" b="1" dirty="0">
              <a:solidFill>
                <a:schemeClr val="accent1">
                  <a:lumMod val="75000"/>
                </a:schemeClr>
              </a:solidFill>
              <a:latin typeface="Arial" pitchFamily="34" charset="0"/>
              <a:ea typeface="Times New Roman" pitchFamily="18" charset="0"/>
              <a:cs typeface="B Titr" pitchFamily="2" charset="-78"/>
            </a:endParaRPr>
          </a:p>
          <a:p>
            <a:r>
              <a:rPr lang="fa-IR" sz="2000" b="1" dirty="0" smtClean="0">
                <a:solidFill>
                  <a:schemeClr val="accent1">
                    <a:lumMod val="75000"/>
                  </a:schemeClr>
                </a:solidFill>
                <a:latin typeface="Arial" pitchFamily="34" charset="0"/>
                <a:ea typeface="Times New Roman" pitchFamily="18" charset="0"/>
                <a:cs typeface="B Titr" pitchFamily="2" charset="-78"/>
              </a:rPr>
              <a:t>حرارت </a:t>
            </a:r>
            <a:r>
              <a:rPr lang="fa-IR" sz="2000" b="1" dirty="0">
                <a:solidFill>
                  <a:schemeClr val="accent1">
                    <a:lumMod val="75000"/>
                  </a:schemeClr>
                </a:solidFill>
                <a:latin typeface="Arial" pitchFamily="34" charset="0"/>
                <a:ea typeface="Times New Roman" pitchFamily="18" charset="0"/>
                <a:cs typeface="B Titr" pitchFamily="2" charset="-78"/>
              </a:rPr>
              <a:t>نديده اند . </a:t>
            </a:r>
            <a:r>
              <a:rPr lang="fa-IR" sz="2000" b="1" dirty="0" smtClean="0">
                <a:solidFill>
                  <a:schemeClr val="accent1">
                    <a:lumMod val="75000"/>
                  </a:schemeClr>
                </a:solidFill>
                <a:latin typeface="Arial" pitchFamily="34" charset="0"/>
                <a:ea typeface="Times New Roman" pitchFamily="18" charset="0"/>
                <a:cs typeface="B Titr" pitchFamily="2" charset="-78"/>
              </a:rPr>
              <a:t>اما به </a:t>
            </a:r>
            <a:r>
              <a:rPr lang="fa-IR" sz="2000" b="1" dirty="0">
                <a:solidFill>
                  <a:schemeClr val="accent1">
                    <a:lumMod val="75000"/>
                  </a:schemeClr>
                </a:solidFill>
                <a:latin typeface="Arial" pitchFamily="34" charset="0"/>
                <a:ea typeface="Times New Roman" pitchFamily="18" charset="0"/>
                <a:cs typeface="B Titr" pitchFamily="2" charset="-78"/>
              </a:rPr>
              <a:t>تازگي مشاهده شده كه 24 درصد موارد گزارش شده ناشي از </a:t>
            </a:r>
            <a:endParaRPr lang="fa-IR" sz="2000" b="1" dirty="0" smtClean="0">
              <a:solidFill>
                <a:schemeClr val="accent1">
                  <a:lumMod val="75000"/>
                </a:schemeClr>
              </a:solidFill>
              <a:latin typeface="Arial" pitchFamily="34" charset="0"/>
              <a:ea typeface="Times New Roman" pitchFamily="18" charset="0"/>
              <a:cs typeface="B Titr" pitchFamily="2" charset="-78"/>
            </a:endParaRPr>
          </a:p>
          <a:p>
            <a:endParaRPr lang="fa-IR" sz="2000" b="1" dirty="0">
              <a:solidFill>
                <a:schemeClr val="accent1">
                  <a:lumMod val="75000"/>
                </a:schemeClr>
              </a:solidFill>
              <a:latin typeface="Arial" pitchFamily="34" charset="0"/>
              <a:ea typeface="Times New Roman" pitchFamily="18" charset="0"/>
              <a:cs typeface="B Titr" pitchFamily="2" charset="-78"/>
            </a:endParaRPr>
          </a:p>
          <a:p>
            <a:r>
              <a:rPr lang="fa-IR" sz="2000" b="1" dirty="0" smtClean="0">
                <a:solidFill>
                  <a:schemeClr val="accent1">
                    <a:lumMod val="75000"/>
                  </a:schemeClr>
                </a:solidFill>
                <a:latin typeface="Arial" pitchFamily="34" charset="0"/>
                <a:ea typeface="Times New Roman" pitchFamily="18" charset="0"/>
                <a:cs typeface="B Titr" pitchFamily="2" charset="-78"/>
              </a:rPr>
              <a:t>غذاهاي </a:t>
            </a:r>
            <a:r>
              <a:rPr lang="fa-IR" sz="2000" b="1" dirty="0">
                <a:solidFill>
                  <a:schemeClr val="accent1">
                    <a:lumMod val="75000"/>
                  </a:schemeClr>
                </a:solidFill>
                <a:latin typeface="Arial" pitchFamily="34" charset="0"/>
                <a:ea typeface="Times New Roman" pitchFamily="18" charset="0"/>
                <a:cs typeface="B Titr" pitchFamily="2" charset="-78"/>
              </a:rPr>
              <a:t>رستوراني بوده اند .</a:t>
            </a:r>
          </a:p>
          <a:p>
            <a:endParaRPr lang="fa-IR" sz="2000" b="1" dirty="0" smtClean="0">
              <a:solidFill>
                <a:schemeClr val="accent1">
                  <a:lumMod val="75000"/>
                </a:schemeClr>
              </a:solidFill>
              <a:latin typeface="Arial" pitchFamily="34" charset="0"/>
              <a:ea typeface="Times New Roman" pitchFamily="18" charset="0"/>
              <a:cs typeface="B Titr" pitchFamily="2" charset="-78"/>
            </a:endParaRPr>
          </a:p>
          <a:p>
            <a:r>
              <a:rPr lang="fa-IR" sz="2000" b="1" dirty="0" smtClean="0">
                <a:solidFill>
                  <a:schemeClr val="accent1">
                    <a:lumMod val="75000"/>
                  </a:schemeClr>
                </a:solidFill>
                <a:latin typeface="Arial" pitchFamily="34" charset="0"/>
                <a:ea typeface="Times New Roman" pitchFamily="18" charset="0"/>
                <a:cs typeface="B Titr" pitchFamily="2" charset="-78"/>
              </a:rPr>
              <a:t>اقدامات </a:t>
            </a:r>
            <a:r>
              <a:rPr lang="fa-IR" sz="2000" b="1" dirty="0">
                <a:solidFill>
                  <a:schemeClr val="accent1">
                    <a:lumMod val="75000"/>
                  </a:schemeClr>
                </a:solidFill>
                <a:latin typeface="Arial" pitchFamily="34" charset="0"/>
                <a:ea typeface="Times New Roman" pitchFamily="18" charset="0"/>
                <a:cs typeface="B Titr" pitchFamily="2" charset="-78"/>
              </a:rPr>
              <a:t>و كمك هاي </a:t>
            </a:r>
            <a:r>
              <a:rPr lang="fa-IR" sz="2000" b="1" dirty="0" smtClean="0">
                <a:solidFill>
                  <a:schemeClr val="accent1">
                    <a:lumMod val="75000"/>
                  </a:schemeClr>
                </a:solidFill>
                <a:latin typeface="Arial" pitchFamily="34" charset="0"/>
                <a:ea typeface="Times New Roman" pitchFamily="18" charset="0"/>
                <a:cs typeface="B Titr" pitchFamily="2" charset="-78"/>
              </a:rPr>
              <a:t>اوليه :</a:t>
            </a:r>
          </a:p>
          <a:p>
            <a:endParaRPr lang="fa-IR" sz="2000" b="1" dirty="0">
              <a:solidFill>
                <a:schemeClr val="accent1">
                  <a:lumMod val="75000"/>
                </a:schemeClr>
              </a:solidFill>
              <a:latin typeface="Arial" pitchFamily="34" charset="0"/>
              <a:ea typeface="Times New Roman" pitchFamily="18" charset="0"/>
              <a:cs typeface="B Titr" pitchFamily="2" charset="-78"/>
            </a:endParaRPr>
          </a:p>
          <a:p>
            <a:r>
              <a:rPr lang="fa-IR" sz="2000" b="1" dirty="0" smtClean="0">
                <a:solidFill>
                  <a:schemeClr val="accent1">
                    <a:lumMod val="75000"/>
                  </a:schemeClr>
                </a:solidFill>
                <a:latin typeface="Arial" pitchFamily="34" charset="0"/>
                <a:ea typeface="Times New Roman" pitchFamily="18" charset="0"/>
                <a:cs typeface="B Titr" pitchFamily="2" charset="-78"/>
              </a:rPr>
              <a:t>1-  </a:t>
            </a:r>
            <a:r>
              <a:rPr lang="fa-IR" sz="2000" b="1" dirty="0">
                <a:solidFill>
                  <a:schemeClr val="accent1">
                    <a:lumMod val="75000"/>
                  </a:schemeClr>
                </a:solidFill>
                <a:latin typeface="Arial" pitchFamily="34" charset="0"/>
                <a:ea typeface="Times New Roman" pitchFamily="18" charset="0"/>
                <a:cs typeface="B Titr" pitchFamily="2" charset="-78"/>
              </a:rPr>
              <a:t>وادار كردن به </a:t>
            </a:r>
            <a:r>
              <a:rPr lang="fa-IR" sz="2000" b="1" dirty="0" smtClean="0">
                <a:solidFill>
                  <a:schemeClr val="accent1">
                    <a:lumMod val="75000"/>
                  </a:schemeClr>
                </a:solidFill>
                <a:latin typeface="Arial" pitchFamily="34" charset="0"/>
                <a:ea typeface="Times New Roman" pitchFamily="18" charset="0"/>
                <a:cs typeface="B Titr" pitchFamily="2" charset="-78"/>
              </a:rPr>
              <a:t>استفراغ</a:t>
            </a:r>
          </a:p>
          <a:p>
            <a:endParaRPr lang="fa-IR" sz="2000" b="1" dirty="0">
              <a:solidFill>
                <a:schemeClr val="accent1">
                  <a:lumMod val="75000"/>
                </a:schemeClr>
              </a:solidFill>
              <a:latin typeface="Arial" pitchFamily="34" charset="0"/>
              <a:ea typeface="Times New Roman" pitchFamily="18" charset="0"/>
              <a:cs typeface="B Titr" pitchFamily="2" charset="-78"/>
            </a:endParaRPr>
          </a:p>
          <a:p>
            <a:r>
              <a:rPr lang="fa-IR" sz="2000" b="1" dirty="0" smtClean="0">
                <a:solidFill>
                  <a:schemeClr val="accent1">
                    <a:lumMod val="75000"/>
                  </a:schemeClr>
                </a:solidFill>
                <a:latin typeface="Arial" pitchFamily="34" charset="0"/>
                <a:ea typeface="Times New Roman" pitchFamily="18" charset="0"/>
                <a:cs typeface="B Titr" pitchFamily="2" charset="-78"/>
              </a:rPr>
              <a:t>2- دادن </a:t>
            </a:r>
            <a:r>
              <a:rPr lang="fa-IR" sz="2000" b="1" dirty="0">
                <a:solidFill>
                  <a:schemeClr val="accent1">
                    <a:lumMod val="75000"/>
                  </a:schemeClr>
                </a:solidFill>
                <a:latin typeface="Arial" pitchFamily="34" charset="0"/>
                <a:ea typeface="Times New Roman" pitchFamily="18" charset="0"/>
                <a:cs typeface="B Titr" pitchFamily="2" charset="-78"/>
              </a:rPr>
              <a:t>اكسيژن با فشار زياد در صورت شك به فلج عضلات </a:t>
            </a:r>
            <a:r>
              <a:rPr lang="fa-IR" sz="2000" b="1" dirty="0" smtClean="0">
                <a:solidFill>
                  <a:schemeClr val="accent1">
                    <a:lumMod val="75000"/>
                  </a:schemeClr>
                </a:solidFill>
                <a:latin typeface="Arial" pitchFamily="34" charset="0"/>
                <a:ea typeface="Times New Roman" pitchFamily="18" charset="0"/>
                <a:cs typeface="B Titr" pitchFamily="2" charset="-78"/>
              </a:rPr>
              <a:t>تنفسي</a:t>
            </a:r>
          </a:p>
          <a:p>
            <a:endParaRPr lang="fa-IR" sz="2000" b="1" dirty="0">
              <a:solidFill>
                <a:schemeClr val="accent1">
                  <a:lumMod val="75000"/>
                </a:schemeClr>
              </a:solidFill>
              <a:latin typeface="Arial" pitchFamily="34" charset="0"/>
              <a:ea typeface="Times New Roman" pitchFamily="18" charset="0"/>
              <a:cs typeface="B Titr" pitchFamily="2" charset="-78"/>
            </a:endParaRPr>
          </a:p>
          <a:p>
            <a:r>
              <a:rPr lang="fa-IR" sz="2000" b="1" dirty="0" smtClean="0">
                <a:solidFill>
                  <a:schemeClr val="accent1">
                    <a:lumMod val="75000"/>
                  </a:schemeClr>
                </a:solidFill>
                <a:latin typeface="Arial" pitchFamily="34" charset="0"/>
                <a:ea typeface="Times New Roman" pitchFamily="18" charset="0"/>
                <a:cs typeface="B Titr" pitchFamily="2" charset="-78"/>
              </a:rPr>
              <a:t>3- دادن </a:t>
            </a:r>
            <a:r>
              <a:rPr lang="fa-IR" sz="2000" b="1" dirty="0">
                <a:solidFill>
                  <a:schemeClr val="accent1">
                    <a:lumMod val="75000"/>
                  </a:schemeClr>
                </a:solidFill>
                <a:latin typeface="Arial" pitchFamily="34" charset="0"/>
                <a:ea typeface="Times New Roman" pitchFamily="18" charset="0"/>
                <a:cs typeface="B Titr" pitchFamily="2" charset="-78"/>
              </a:rPr>
              <a:t>سفيده تخم </a:t>
            </a:r>
            <a:r>
              <a:rPr lang="fa-IR" sz="2000" b="1" dirty="0" smtClean="0">
                <a:solidFill>
                  <a:schemeClr val="accent1">
                    <a:lumMod val="75000"/>
                  </a:schemeClr>
                </a:solidFill>
                <a:latin typeface="Arial" pitchFamily="34" charset="0"/>
                <a:ea typeface="Times New Roman" pitchFamily="18" charset="0"/>
                <a:cs typeface="B Titr" pitchFamily="2" charset="-78"/>
              </a:rPr>
              <a:t>مرغ</a:t>
            </a:r>
          </a:p>
          <a:p>
            <a:endParaRPr lang="fa-IR" sz="2000" b="1" dirty="0">
              <a:solidFill>
                <a:schemeClr val="accent1">
                  <a:lumMod val="75000"/>
                </a:schemeClr>
              </a:solidFill>
              <a:latin typeface="Arial" pitchFamily="34" charset="0"/>
              <a:ea typeface="Times New Roman" pitchFamily="18" charset="0"/>
              <a:cs typeface="B Titr" pitchFamily="2" charset="-78"/>
            </a:endParaRPr>
          </a:p>
          <a:p>
            <a:r>
              <a:rPr lang="fa-IR" sz="2000" b="1" dirty="0" smtClean="0">
                <a:solidFill>
                  <a:schemeClr val="accent1">
                    <a:lumMod val="75000"/>
                  </a:schemeClr>
                </a:solidFill>
                <a:latin typeface="Arial" pitchFamily="34" charset="0"/>
                <a:ea typeface="Times New Roman" pitchFamily="18" charset="0"/>
                <a:cs typeface="B Titr" pitchFamily="2" charset="-78"/>
              </a:rPr>
              <a:t>4-  </a:t>
            </a:r>
            <a:r>
              <a:rPr lang="fa-IR" sz="2000" b="1" dirty="0">
                <a:solidFill>
                  <a:schemeClr val="accent1">
                    <a:lumMod val="75000"/>
                  </a:schemeClr>
                </a:solidFill>
                <a:latin typeface="Arial" pitchFamily="34" charset="0"/>
                <a:ea typeface="Times New Roman" pitchFamily="18" charset="0"/>
                <a:cs typeface="B Titr" pitchFamily="2" charset="-78"/>
              </a:rPr>
              <a:t>رسانيدن بيمار به مركز </a:t>
            </a:r>
            <a:r>
              <a:rPr lang="fa-IR" sz="2000" b="1" dirty="0" smtClean="0">
                <a:solidFill>
                  <a:schemeClr val="accent1">
                    <a:lumMod val="75000"/>
                  </a:schemeClr>
                </a:solidFill>
                <a:latin typeface="Arial" pitchFamily="34" charset="0"/>
                <a:ea typeface="Times New Roman" pitchFamily="18" charset="0"/>
                <a:cs typeface="B Titr" pitchFamily="2" charset="-78"/>
              </a:rPr>
              <a:t>درماني</a:t>
            </a:r>
          </a:p>
          <a:p>
            <a:endParaRPr lang="fa-IR" sz="2000" b="1" dirty="0">
              <a:solidFill>
                <a:schemeClr val="accent1">
                  <a:lumMod val="75000"/>
                </a:schemeClr>
              </a:solidFill>
              <a:latin typeface="Arial" pitchFamily="34" charset="0"/>
              <a:ea typeface="Times New Roman" pitchFamily="18" charset="0"/>
              <a:cs typeface="B Titr" pitchFamily="2" charset="-78"/>
            </a:endParaRPr>
          </a:p>
          <a:p>
            <a:r>
              <a:rPr lang="fa-IR" sz="2000" b="1" dirty="0" smtClean="0">
                <a:solidFill>
                  <a:schemeClr val="accent1">
                    <a:lumMod val="75000"/>
                  </a:schemeClr>
                </a:solidFill>
                <a:latin typeface="Arial" pitchFamily="34" charset="0"/>
                <a:ea typeface="Times New Roman" pitchFamily="18" charset="0"/>
                <a:cs typeface="B Titr" pitchFamily="2" charset="-78"/>
              </a:rPr>
              <a:t>5-  </a:t>
            </a:r>
            <a:r>
              <a:rPr lang="fa-IR" sz="2000" b="1" dirty="0">
                <a:solidFill>
                  <a:schemeClr val="accent1">
                    <a:lumMod val="75000"/>
                  </a:schemeClr>
                </a:solidFill>
                <a:latin typeface="Arial" pitchFamily="34" charset="0"/>
                <a:ea typeface="Times New Roman" pitchFamily="18" charset="0"/>
                <a:cs typeface="B Titr" pitchFamily="2" charset="-78"/>
              </a:rPr>
              <a:t>تجويز ضد سم توسط پزشك</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3568" y="1196752"/>
            <a:ext cx="7992888" cy="3231654"/>
          </a:xfrm>
          <a:prstGeom prst="rect">
            <a:avLst/>
          </a:prstGeom>
          <a:noFill/>
        </p:spPr>
        <p:txBody>
          <a:bodyPr wrap="square" rtlCol="1">
            <a:spAutoFit/>
          </a:bodyPr>
          <a:lstStyle/>
          <a:p>
            <a:r>
              <a:rPr lang="fa-IR" sz="2000" b="1" dirty="0">
                <a:solidFill>
                  <a:schemeClr val="accent1">
                    <a:lumMod val="75000"/>
                  </a:schemeClr>
                </a:solidFill>
                <a:latin typeface="Arial" pitchFamily="34" charset="0"/>
                <a:ea typeface="Times New Roman" pitchFamily="18" charset="0"/>
                <a:cs typeface="B Titr" pitchFamily="2" charset="-78"/>
              </a:rPr>
              <a:t>مسموميت هاي غذايي ناشي از كلستريديوم پرفرنژنس</a:t>
            </a:r>
            <a:r>
              <a:rPr lang="fa-IR" sz="2000" b="1" dirty="0" smtClean="0">
                <a:solidFill>
                  <a:schemeClr val="accent1">
                    <a:lumMod val="75000"/>
                  </a:schemeClr>
                </a:solidFill>
                <a:latin typeface="Arial" pitchFamily="34" charset="0"/>
                <a:ea typeface="Times New Roman" pitchFamily="18" charset="0"/>
                <a:cs typeface="B Titr" pitchFamily="2" charset="-78"/>
              </a:rPr>
              <a:t>:</a:t>
            </a:r>
          </a:p>
          <a:p>
            <a:endParaRPr lang="fa-IR" sz="2400" b="1" dirty="0">
              <a:solidFill>
                <a:schemeClr val="accent1">
                  <a:lumMod val="75000"/>
                </a:schemeClr>
              </a:solidFill>
              <a:latin typeface="Arial" pitchFamily="34" charset="0"/>
              <a:ea typeface="Times New Roman" pitchFamily="18" charset="0"/>
              <a:cs typeface="B Titr" pitchFamily="2" charset="-78"/>
            </a:endParaRPr>
          </a:p>
          <a:p>
            <a:r>
              <a:rPr lang="fa-IR" sz="1600" dirty="0">
                <a:cs typeface="B Titr" pitchFamily="2" charset="-78"/>
              </a:rPr>
              <a:t>بخش بزرگي از همه گيري هاي ناشي از اين مسموميت در اثر خوردن </a:t>
            </a:r>
            <a:r>
              <a:rPr lang="fa-IR" sz="1600" dirty="0">
                <a:solidFill>
                  <a:srgbClr val="FF0000"/>
                </a:solidFill>
                <a:cs typeface="B Titr" pitchFamily="2" charset="-78"/>
              </a:rPr>
              <a:t>گوشت و غذاهاي گوشتي و مرغ</a:t>
            </a:r>
            <a:r>
              <a:rPr lang="fa-IR" sz="1600" dirty="0">
                <a:cs typeface="B Titr" pitchFamily="2" charset="-78"/>
              </a:rPr>
              <a:t> مي باشد </a:t>
            </a:r>
            <a:r>
              <a:rPr lang="fa-IR" sz="1600" dirty="0" smtClean="0">
                <a:cs typeface="B Titr" pitchFamily="2" charset="-78"/>
              </a:rPr>
              <a:t>.</a:t>
            </a:r>
          </a:p>
          <a:p>
            <a:r>
              <a:rPr lang="fa-IR" sz="1600" dirty="0" smtClean="0">
                <a:cs typeface="B Titr" pitchFamily="2" charset="-78"/>
              </a:rPr>
              <a:t>دارای 5 تیپ است که نوع </a:t>
            </a:r>
            <a:r>
              <a:rPr lang="en-US" sz="1600" dirty="0" smtClean="0">
                <a:cs typeface="B Titr" pitchFamily="2" charset="-78"/>
              </a:rPr>
              <a:t>A,C</a:t>
            </a:r>
            <a:r>
              <a:rPr lang="fa-IR" sz="1600" dirty="0" smtClean="0">
                <a:cs typeface="B Titr" pitchFamily="2" charset="-78"/>
              </a:rPr>
              <a:t> برای انسان و </a:t>
            </a:r>
            <a:r>
              <a:rPr lang="en-US" sz="1600" dirty="0" smtClean="0">
                <a:cs typeface="B Titr" pitchFamily="2" charset="-78"/>
              </a:rPr>
              <a:t>B,C,D,E</a:t>
            </a:r>
            <a:r>
              <a:rPr lang="fa-IR" sz="1600" dirty="0" smtClean="0">
                <a:cs typeface="B Titr" pitchFamily="2" charset="-78"/>
              </a:rPr>
              <a:t> برای حیوانات بیماریزاست.</a:t>
            </a:r>
          </a:p>
          <a:p>
            <a:r>
              <a:rPr lang="fa-IR" sz="1600" dirty="0" smtClean="0">
                <a:cs typeface="B Titr" pitchFamily="2" charset="-78"/>
              </a:rPr>
              <a:t>تیپ </a:t>
            </a:r>
            <a:r>
              <a:rPr lang="en-US" sz="1600" dirty="0" smtClean="0">
                <a:cs typeface="B Titr" pitchFamily="2" charset="-78"/>
              </a:rPr>
              <a:t>A </a:t>
            </a:r>
            <a:r>
              <a:rPr lang="fa-IR" sz="1600" dirty="0" smtClean="0">
                <a:cs typeface="B Titr" pitchFamily="2" charset="-78"/>
              </a:rPr>
              <a:t>فلور طبیعی خاک و بقیه جزو انگلهای اجباری حیوانات اهلی و در روده انسان نیز وجود دارد.</a:t>
            </a:r>
          </a:p>
          <a:p>
            <a:endParaRPr lang="fa-IR" sz="1600" dirty="0">
              <a:cs typeface="B Titr" pitchFamily="2" charset="-78"/>
            </a:endParaRPr>
          </a:p>
          <a:p>
            <a:r>
              <a:rPr lang="fa-IR" sz="1600" dirty="0">
                <a:cs typeface="B Titr" pitchFamily="2" charset="-78"/>
              </a:rPr>
              <a:t>آلودگي غذاها با مدفوع انسانها يا حيوانات آلوده به اين باكتري، يا از طريق تماس منابع غذايي با خاك، گرد و </a:t>
            </a:r>
            <a:r>
              <a:rPr lang="fa-IR" sz="1600" dirty="0" smtClean="0">
                <a:cs typeface="B Titr" pitchFamily="2" charset="-78"/>
              </a:rPr>
              <a:t>غبار و </a:t>
            </a:r>
            <a:r>
              <a:rPr lang="fa-IR" sz="1600" dirty="0">
                <a:cs typeface="B Titr" pitchFamily="2" charset="-78"/>
              </a:rPr>
              <a:t>زباله آلوده ايجاد مي شود. غذاهاي پخته شده و خام، مي توانند با اين باكتري آلوده شوند </a:t>
            </a:r>
            <a:r>
              <a:rPr lang="fa-IR" sz="1600" dirty="0" smtClean="0">
                <a:cs typeface="B Titr" pitchFamily="2" charset="-78"/>
              </a:rPr>
              <a:t>.</a:t>
            </a:r>
          </a:p>
          <a:p>
            <a:r>
              <a:rPr lang="fa-IR" sz="1600" dirty="0" smtClean="0">
                <a:cs typeface="B Titr" pitchFamily="2" charset="-78"/>
              </a:rPr>
              <a:t> </a:t>
            </a:r>
            <a:r>
              <a:rPr lang="fa-IR" sz="1600" dirty="0">
                <a:solidFill>
                  <a:schemeClr val="tx2">
                    <a:lumMod val="60000"/>
                    <a:lumOff val="40000"/>
                  </a:schemeClr>
                </a:solidFill>
                <a:cs typeface="B Titr" pitchFamily="2" charset="-78"/>
              </a:rPr>
              <a:t>اين غذا ها </a:t>
            </a:r>
            <a:r>
              <a:rPr lang="fa-IR" sz="1600" dirty="0" smtClean="0">
                <a:solidFill>
                  <a:schemeClr val="tx2">
                    <a:lumMod val="60000"/>
                    <a:lumOff val="40000"/>
                  </a:schemeClr>
                </a:solidFill>
                <a:cs typeface="B Titr" pitchFamily="2" charset="-78"/>
              </a:rPr>
              <a:t>شامل : </a:t>
            </a:r>
            <a:endParaRPr lang="fa-IR" sz="1600" dirty="0">
              <a:solidFill>
                <a:schemeClr val="tx2">
                  <a:lumMod val="60000"/>
                  <a:lumOff val="40000"/>
                </a:schemeClr>
              </a:solidFill>
              <a:cs typeface="B Titr" pitchFamily="2" charset="-78"/>
            </a:endParaRPr>
          </a:p>
          <a:p>
            <a:r>
              <a:rPr lang="fa-IR" sz="1600" dirty="0">
                <a:cs typeface="B Titr" pitchFamily="2" charset="-78"/>
              </a:rPr>
              <a:t>گوشت و مرغ خام و پخته شده و آبگوشت يا عصاره گوشت مي باشد. </a:t>
            </a:r>
            <a:r>
              <a:rPr lang="fa-IR" sz="1600" dirty="0" smtClean="0">
                <a:cs typeface="B Titr" pitchFamily="2" charset="-78"/>
              </a:rPr>
              <a:t>(مهمترین منابع میکروب برای بروز مسمومیت).</a:t>
            </a:r>
          </a:p>
          <a:p>
            <a:endParaRPr lang="fa-IR" sz="1600" dirty="0" smtClean="0">
              <a:cs typeface="B Titr" pitchFamily="2" charset="-78"/>
            </a:endParaRPr>
          </a:p>
        </p:txBody>
      </p:sp>
    </p:spTree>
  </p:cSld>
  <p:clrMapOvr>
    <a:masterClrMapping/>
  </p:clrMapOvr>
  <p:transition>
    <p:newsfla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764704"/>
            <a:ext cx="8229600" cy="1143000"/>
          </a:xfrm>
        </p:spPr>
        <p:txBody>
          <a:bodyPr>
            <a:normAutofit/>
          </a:bodyPr>
          <a:lstStyle/>
          <a:p>
            <a:pPr algn="r"/>
            <a:r>
              <a:rPr lang="fa-IR" sz="2200" b="1" dirty="0">
                <a:solidFill>
                  <a:schemeClr val="accent1">
                    <a:lumMod val="75000"/>
                  </a:schemeClr>
                </a:solidFill>
                <a:latin typeface="Arial" pitchFamily="34" charset="0"/>
                <a:ea typeface="Times New Roman" pitchFamily="18" charset="0"/>
                <a:cs typeface="B Titr" pitchFamily="2" charset="-78"/>
              </a:rPr>
              <a:t>مسموميت هاي غذايي ناشي از كلستريديوم پرفرنژنس:</a:t>
            </a:r>
            <a:r>
              <a:rPr lang="fa-IR" b="1" dirty="0">
                <a:solidFill>
                  <a:schemeClr val="accent1">
                    <a:lumMod val="75000"/>
                  </a:schemeClr>
                </a:solidFill>
                <a:latin typeface="Arial" pitchFamily="34" charset="0"/>
                <a:ea typeface="Times New Roman" pitchFamily="18" charset="0"/>
                <a:cs typeface="B Titr" pitchFamily="2" charset="-78"/>
              </a:rPr>
              <a:t/>
            </a:r>
            <a:br>
              <a:rPr lang="fa-IR" b="1" dirty="0">
                <a:solidFill>
                  <a:schemeClr val="accent1">
                    <a:lumMod val="75000"/>
                  </a:schemeClr>
                </a:solidFill>
                <a:latin typeface="Arial" pitchFamily="34" charset="0"/>
                <a:ea typeface="Times New Roman" pitchFamily="18" charset="0"/>
                <a:cs typeface="B Titr" pitchFamily="2" charset="-78"/>
              </a:rPr>
            </a:br>
            <a:endParaRPr lang="en-US" dirty="0"/>
          </a:p>
        </p:txBody>
      </p:sp>
      <p:sp>
        <p:nvSpPr>
          <p:cNvPr id="3" name="Content Placeholder 2"/>
          <p:cNvSpPr>
            <a:spLocks noGrp="1"/>
          </p:cNvSpPr>
          <p:nvPr>
            <p:ph idx="1"/>
          </p:nvPr>
        </p:nvSpPr>
        <p:spPr/>
        <p:txBody>
          <a:bodyPr>
            <a:normAutofit/>
          </a:bodyPr>
          <a:lstStyle/>
          <a:p>
            <a:r>
              <a:rPr lang="fa-IR" sz="2100" dirty="0">
                <a:cs typeface="B Titr" pitchFamily="2" charset="-78"/>
              </a:rPr>
              <a:t>گرده ميكروب با گرماي پختن غذا زنده مانده و اگر غذا به اندازه كافي سرد نشود، اين هاگ به ميكروب تبديل مي شود و سپس ميكروب در گرما تكثير و توليد سم مي نمايد. بايد توجه داشت كه براي پيشگيري از توليد سم، مصرف غذا بايد بلافاصله پس از پختن باشد .و يا در صورت عدم مصرف غذا، حتما غذا در يخچال نگهداري شود.</a:t>
            </a:r>
          </a:p>
          <a:p>
            <a:endParaRPr lang="fa-IR" sz="2100" dirty="0">
              <a:cs typeface="B Titr" pitchFamily="2" charset="-78"/>
            </a:endParaRPr>
          </a:p>
          <a:p>
            <a:r>
              <a:rPr lang="fa-IR" sz="2100" dirty="0">
                <a:cs typeface="B Titr" pitchFamily="2" charset="-78"/>
              </a:rPr>
              <a:t> </a:t>
            </a:r>
            <a:r>
              <a:rPr lang="fa-IR" sz="2100" dirty="0">
                <a:solidFill>
                  <a:schemeClr val="accent2">
                    <a:lumMod val="75000"/>
                  </a:schemeClr>
                </a:solidFill>
                <a:cs typeface="B Titr" pitchFamily="2" charset="-78"/>
              </a:rPr>
              <a:t>زمان شروع علايم پس از مصرف غذاي آلوده 6 تا 24 ساعت مي باشد.</a:t>
            </a:r>
          </a:p>
          <a:p>
            <a:endParaRPr lang="fa-IR" sz="2100" dirty="0">
              <a:cs typeface="B Titr" pitchFamily="2" charset="-78"/>
            </a:endParaRPr>
          </a:p>
          <a:p>
            <a:r>
              <a:rPr lang="fa-IR" sz="2100" dirty="0">
                <a:cs typeface="B Titr" pitchFamily="2" charset="-78"/>
              </a:rPr>
              <a:t>علايم اين مسموميت شامل دردهاي شكمي كه ممكن است با تب همراه باشد، تهوع و استفراغ نادر است. در اين مورد دوره نهفتگي كوتاه ( 1تا 6 ساعت) مي باشد.</a:t>
            </a:r>
          </a:p>
          <a:p>
            <a:endParaRPr lang="en-US" dirty="0"/>
          </a:p>
        </p:txBody>
      </p:sp>
    </p:spTree>
    <p:extLst>
      <p:ext uri="{BB962C8B-B14F-4D97-AF65-F5344CB8AC3E}">
        <p14:creationId xmlns:p14="http://schemas.microsoft.com/office/powerpoint/2010/main" val="34730334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96752"/>
            <a:ext cx="8229600" cy="1143000"/>
          </a:xfrm>
        </p:spPr>
        <p:txBody>
          <a:bodyPr>
            <a:normAutofit/>
          </a:bodyPr>
          <a:lstStyle/>
          <a:p>
            <a:r>
              <a:rPr lang="fa-IR" sz="4800" b="1" dirty="0" smtClean="0">
                <a:effectLst>
                  <a:outerShdw blurRad="38100" dist="38100" dir="2700000" algn="tl">
                    <a:srgbClr val="000000">
                      <a:alpha val="43137"/>
                    </a:srgbClr>
                  </a:outerShdw>
                </a:effectLst>
              </a:rPr>
              <a:t>سم شناسی و مسمومیتهای غذایی</a:t>
            </a:r>
            <a:endParaRPr lang="en-US" sz="48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708920"/>
            <a:ext cx="8229600" cy="3417243"/>
          </a:xfrm>
        </p:spPr>
        <p:txBody>
          <a:bodyPr/>
          <a:lstStyle/>
          <a:p>
            <a:pPr marL="0" indent="0" algn="ctr">
              <a:buNone/>
            </a:pPr>
            <a:r>
              <a:rPr lang="fa-IR" dirty="0" smtClean="0"/>
              <a:t>دانشکده فنی و حرفه </a:t>
            </a:r>
            <a:r>
              <a:rPr lang="fa-IR" smtClean="0"/>
              <a:t>ای ولیعصر</a:t>
            </a:r>
            <a:endParaRPr lang="fa-IR" dirty="0" smtClean="0"/>
          </a:p>
          <a:p>
            <a:pPr marL="0" indent="0" algn="ctr">
              <a:buNone/>
            </a:pPr>
            <a:r>
              <a:rPr lang="fa-IR" sz="2800" dirty="0" smtClean="0"/>
              <a:t>مدرس الهه اربیدار</a:t>
            </a:r>
          </a:p>
          <a:p>
            <a:pPr marL="0" indent="0" algn="ctr">
              <a:buNone/>
            </a:pPr>
            <a:r>
              <a:rPr lang="fa-IR" sz="2000" dirty="0" smtClean="0"/>
              <a:t>1398</a:t>
            </a:r>
            <a:endParaRPr lang="en-US" sz="2000" dirty="0"/>
          </a:p>
        </p:txBody>
      </p:sp>
    </p:spTree>
    <p:extLst>
      <p:ext uri="{BB962C8B-B14F-4D97-AF65-F5344CB8AC3E}">
        <p14:creationId xmlns:p14="http://schemas.microsoft.com/office/powerpoint/2010/main" val="19541327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908719"/>
            <a:ext cx="8640960" cy="5109091"/>
          </a:xfrm>
          <a:prstGeom prst="rect">
            <a:avLst/>
          </a:prstGeom>
          <a:noFill/>
        </p:spPr>
        <p:txBody>
          <a:bodyPr wrap="square" rtlCol="1">
            <a:spAutoFit/>
          </a:bodyPr>
          <a:lstStyle/>
          <a:p>
            <a:pPr lvl="1" fontAlgn="base">
              <a:spcBef>
                <a:spcPct val="0"/>
              </a:spcBef>
              <a:spcAft>
                <a:spcPct val="0"/>
              </a:spcAft>
            </a:pPr>
            <a:r>
              <a:rPr lang="fa-IR" sz="2000" b="1" dirty="0">
                <a:solidFill>
                  <a:schemeClr val="accent1">
                    <a:lumMod val="75000"/>
                  </a:schemeClr>
                </a:solidFill>
                <a:latin typeface="Arial" pitchFamily="34" charset="0"/>
                <a:ea typeface="Times New Roman" pitchFamily="18" charset="0"/>
                <a:cs typeface="B Titr" pitchFamily="2" charset="-78"/>
              </a:rPr>
              <a:t>مسموميت هاي غذايي ناشي از اي كولاي</a:t>
            </a:r>
            <a:r>
              <a:rPr lang="fa-IR" sz="2000" b="1" dirty="0" smtClean="0">
                <a:solidFill>
                  <a:schemeClr val="accent1">
                    <a:lumMod val="75000"/>
                  </a:schemeClr>
                </a:solidFill>
                <a:latin typeface="Arial" pitchFamily="34" charset="0"/>
                <a:ea typeface="Times New Roman" pitchFamily="18" charset="0"/>
                <a:cs typeface="B Titr" pitchFamily="2" charset="-78"/>
              </a:rPr>
              <a:t>:</a:t>
            </a:r>
          </a:p>
          <a:p>
            <a:pPr lvl="1" fontAlgn="base">
              <a:spcBef>
                <a:spcPct val="0"/>
              </a:spcBef>
              <a:spcAft>
                <a:spcPct val="0"/>
              </a:spcAft>
            </a:pPr>
            <a:endParaRPr lang="fa-IR" b="1" dirty="0">
              <a:solidFill>
                <a:schemeClr val="accent1">
                  <a:lumMod val="75000"/>
                </a:schemeClr>
              </a:solidFill>
              <a:latin typeface="Arial" pitchFamily="34" charset="0"/>
              <a:ea typeface="Times New Roman" pitchFamily="18" charset="0"/>
              <a:cs typeface="B Titr" pitchFamily="2" charset="-78"/>
            </a:endParaRPr>
          </a:p>
          <a:p>
            <a:r>
              <a:rPr lang="fa-IR" sz="1600" dirty="0">
                <a:cs typeface="B Titr" pitchFamily="2" charset="-78"/>
              </a:rPr>
              <a:t>گونه هاي خاصي از باكتري ايي كولاي كه </a:t>
            </a:r>
            <a:r>
              <a:rPr lang="fa-IR" sz="1600" dirty="0">
                <a:solidFill>
                  <a:schemeClr val="accent1">
                    <a:lumMod val="60000"/>
                    <a:lumOff val="40000"/>
                  </a:schemeClr>
                </a:solidFill>
                <a:cs typeface="B Titr" pitchFamily="2" charset="-78"/>
              </a:rPr>
              <a:t>مولد توليد سموم روده اي </a:t>
            </a:r>
            <a:r>
              <a:rPr lang="fa-IR" sz="1600" dirty="0">
                <a:cs typeface="B Titr" pitchFamily="2" charset="-78"/>
              </a:rPr>
              <a:t>مي باشند به عنوان يكي از عوامل </a:t>
            </a:r>
            <a:r>
              <a:rPr lang="fa-IR" sz="1600" dirty="0" smtClean="0">
                <a:cs typeface="B Titr" pitchFamily="2" charset="-78"/>
              </a:rPr>
              <a:t>مسموميت  هاي </a:t>
            </a:r>
            <a:r>
              <a:rPr lang="fa-IR" sz="1600" dirty="0">
                <a:cs typeface="B Titr" pitchFamily="2" charset="-78"/>
              </a:rPr>
              <a:t>غذايي شناخته شده اند. </a:t>
            </a:r>
            <a:r>
              <a:rPr lang="fa-IR" sz="1600" dirty="0" smtClean="0">
                <a:cs typeface="B Titr" pitchFamily="2" charset="-78"/>
              </a:rPr>
              <a:t>تولید نوعی سم میکند به نام </a:t>
            </a:r>
            <a:r>
              <a:rPr lang="fa-IR" sz="1600" dirty="0" smtClean="0">
                <a:solidFill>
                  <a:schemeClr val="accent2">
                    <a:lumMod val="75000"/>
                  </a:schemeClr>
                </a:solidFill>
                <a:cs typeface="B Titr" pitchFamily="2" charset="-78"/>
              </a:rPr>
              <a:t>وروتوکسین</a:t>
            </a:r>
            <a:r>
              <a:rPr lang="fa-IR" sz="1600" dirty="0" smtClean="0">
                <a:cs typeface="B Titr" pitchFamily="2" charset="-78"/>
              </a:rPr>
              <a:t> که با ورود به سلول مانع از تولید پروتئین در سلولها شده و موجب مرگ آنها می شود.سلولهای کلیه دارای تعداد زیادی گیرنده برای این سم میباشد.</a:t>
            </a:r>
          </a:p>
          <a:p>
            <a:r>
              <a:rPr lang="fa-IR" sz="1600" dirty="0" smtClean="0">
                <a:solidFill>
                  <a:srgbClr val="FF0000"/>
                </a:solidFill>
                <a:cs typeface="B Titr" pitchFamily="2" charset="-78"/>
              </a:rPr>
              <a:t>اين </a:t>
            </a:r>
            <a:r>
              <a:rPr lang="fa-IR" sz="1600" dirty="0">
                <a:solidFill>
                  <a:srgbClr val="FF0000"/>
                </a:solidFill>
                <a:cs typeface="B Titr" pitchFamily="2" charset="-78"/>
              </a:rPr>
              <a:t>باكتري عامل اصلي ايجاد اسهال مسافرتي است</a:t>
            </a:r>
            <a:r>
              <a:rPr lang="fa-IR" sz="1600" dirty="0" smtClean="0">
                <a:solidFill>
                  <a:srgbClr val="FF0000"/>
                </a:solidFill>
                <a:cs typeface="B Titr" pitchFamily="2" charset="-78"/>
              </a:rPr>
              <a:t>.</a:t>
            </a:r>
          </a:p>
          <a:p>
            <a:endParaRPr lang="fa-IR" sz="1600" dirty="0" smtClean="0">
              <a:solidFill>
                <a:srgbClr val="FF0000"/>
              </a:solidFill>
              <a:cs typeface="B Titr" pitchFamily="2" charset="-78"/>
            </a:endParaRPr>
          </a:p>
          <a:p>
            <a:r>
              <a:rPr lang="fa-IR" sz="1600" dirty="0" smtClean="0">
                <a:cs typeface="B Titr" pitchFamily="2" charset="-78"/>
              </a:rPr>
              <a:t>برخي </a:t>
            </a:r>
            <a:r>
              <a:rPr lang="fa-IR" sz="1600" dirty="0">
                <a:cs typeface="B Titr" pitchFamily="2" charset="-78"/>
              </a:rPr>
              <a:t>از مواد غذايي كه اين </a:t>
            </a:r>
            <a:r>
              <a:rPr lang="fa-IR" sz="1600" dirty="0" smtClean="0">
                <a:cs typeface="B Titr" pitchFamily="2" charset="-78"/>
              </a:rPr>
              <a:t>نوع مسموميت </a:t>
            </a:r>
            <a:r>
              <a:rPr lang="fa-IR" sz="1600" dirty="0">
                <a:cs typeface="B Titr" pitchFamily="2" charset="-78"/>
              </a:rPr>
              <a:t>در اثر مصرف آنها ديده شده است عبارتند از: </a:t>
            </a:r>
            <a:endParaRPr lang="fa-IR" sz="1600" dirty="0" smtClean="0">
              <a:cs typeface="B Titr" pitchFamily="2" charset="-78"/>
            </a:endParaRPr>
          </a:p>
          <a:p>
            <a:endParaRPr lang="fa-IR" sz="1600" dirty="0" smtClean="0">
              <a:cs typeface="B Titr" pitchFamily="2" charset="-78"/>
            </a:endParaRPr>
          </a:p>
          <a:p>
            <a:r>
              <a:rPr lang="fa-IR" sz="1600" dirty="0" smtClean="0">
                <a:solidFill>
                  <a:schemeClr val="accent1">
                    <a:lumMod val="60000"/>
                    <a:lumOff val="40000"/>
                  </a:schemeClr>
                </a:solidFill>
                <a:cs typeface="B Titr" pitchFamily="2" charset="-78"/>
              </a:rPr>
              <a:t>پنير</a:t>
            </a:r>
            <a:r>
              <a:rPr lang="fa-IR" sz="1600" dirty="0">
                <a:solidFill>
                  <a:schemeClr val="accent1">
                    <a:lumMod val="60000"/>
                    <a:lumOff val="40000"/>
                  </a:schemeClr>
                </a:solidFill>
                <a:cs typeface="B Titr" pitchFamily="2" charset="-78"/>
              </a:rPr>
              <a:t>، ماهي آزاد و شير </a:t>
            </a:r>
            <a:r>
              <a:rPr lang="fa-IR" sz="1600" dirty="0" smtClean="0">
                <a:solidFill>
                  <a:schemeClr val="accent1">
                    <a:lumMod val="60000"/>
                    <a:lumOff val="40000"/>
                  </a:schemeClr>
                </a:solidFill>
                <a:cs typeface="B Titr" pitchFamily="2" charset="-78"/>
              </a:rPr>
              <a:t>خشك ، شیر خام ، گوشت نیم پز ،سبزیجات پخته نشده </a:t>
            </a:r>
            <a:r>
              <a:rPr lang="fa-IR" sz="1600" dirty="0" smtClean="0">
                <a:cs typeface="B Titr" pitchFamily="2" charset="-78"/>
              </a:rPr>
              <a:t>. </a:t>
            </a:r>
            <a:r>
              <a:rPr lang="fa-IR" sz="1600" dirty="0">
                <a:cs typeface="B Titr" pitchFamily="2" charset="-78"/>
              </a:rPr>
              <a:t>البته هر غذايي كه به </a:t>
            </a:r>
            <a:r>
              <a:rPr lang="fa-IR" sz="1600" dirty="0" smtClean="0">
                <a:cs typeface="B Titr" pitchFamily="2" charset="-78"/>
              </a:rPr>
              <a:t>نحوي با </a:t>
            </a:r>
            <a:r>
              <a:rPr lang="fa-IR" sz="1600" dirty="0">
                <a:cs typeface="B Titr" pitchFamily="2" charset="-78"/>
              </a:rPr>
              <a:t>اين باكتري آلوده شده باشد ميتواند در مصرف كننده ايجاد مسموميت كند</a:t>
            </a:r>
            <a:r>
              <a:rPr lang="fa-IR" sz="1600" dirty="0" smtClean="0">
                <a:cs typeface="B Titr" pitchFamily="2" charset="-78"/>
              </a:rPr>
              <a:t>.</a:t>
            </a:r>
          </a:p>
          <a:p>
            <a:r>
              <a:rPr lang="fa-IR" sz="1600" dirty="0" smtClean="0">
                <a:cs typeface="B Titr" pitchFamily="2" charset="-78"/>
              </a:rPr>
              <a:t>از طریق آب و شخص به شخص (در مهدکودکها)نیز منتقل می شود.</a:t>
            </a:r>
          </a:p>
          <a:p>
            <a:r>
              <a:rPr lang="fa-IR" sz="1600" dirty="0" smtClean="0">
                <a:cs typeface="B Titr" pitchFamily="2" charset="-78"/>
              </a:rPr>
              <a:t>توانایی ایجاد سندروم همولیتیک –اورمیک را دارد.</a:t>
            </a:r>
          </a:p>
          <a:p>
            <a:r>
              <a:rPr lang="fa-IR" sz="1600" dirty="0" smtClean="0">
                <a:cs typeface="B Titr" pitchFamily="2" charset="-78"/>
              </a:rPr>
              <a:t>توانایی ایجاد اپیدمی و مرگ و میر بالایی را دارد.</a:t>
            </a:r>
          </a:p>
          <a:p>
            <a:r>
              <a:rPr lang="fa-IR" sz="1600" dirty="0" smtClean="0">
                <a:cs typeface="B Titr" pitchFamily="2" charset="-78"/>
              </a:rPr>
              <a:t>باعث اسهال خونی به همراه درد شکم و بدون تب می شود.</a:t>
            </a:r>
            <a:endParaRPr lang="fa-IR" sz="1600" dirty="0">
              <a:cs typeface="B Titr" pitchFamily="2" charset="-78"/>
            </a:endParaRPr>
          </a:p>
          <a:p>
            <a:endParaRPr lang="fa-IR" sz="1600" dirty="0" smtClean="0">
              <a:cs typeface="B Titr" pitchFamily="2" charset="-78"/>
            </a:endParaRPr>
          </a:p>
          <a:p>
            <a:r>
              <a:rPr lang="fa-IR" sz="1600" dirty="0" smtClean="0">
                <a:cs typeface="B Titr" pitchFamily="2" charset="-78"/>
              </a:rPr>
              <a:t>علايم </a:t>
            </a:r>
            <a:r>
              <a:rPr lang="fa-IR" sz="1600" dirty="0">
                <a:cs typeface="B Titr" pitchFamily="2" charset="-78"/>
              </a:rPr>
              <a:t>و نشانه هاي مسموميت غذايي ناشي از ايي كولاي شامل </a:t>
            </a:r>
            <a:r>
              <a:rPr lang="fa-IR" sz="1600" dirty="0" smtClean="0">
                <a:cs typeface="B Titr" pitchFamily="2" charset="-78"/>
              </a:rPr>
              <a:t> :</a:t>
            </a:r>
          </a:p>
          <a:p>
            <a:endParaRPr lang="fa-IR" sz="1600" dirty="0" smtClean="0">
              <a:cs typeface="B Titr" pitchFamily="2" charset="-78"/>
            </a:endParaRPr>
          </a:p>
          <a:p>
            <a:r>
              <a:rPr lang="fa-IR" sz="1600" dirty="0" smtClean="0">
                <a:cs typeface="B Titr" pitchFamily="2" charset="-78"/>
              </a:rPr>
              <a:t>تب</a:t>
            </a:r>
            <a:r>
              <a:rPr lang="fa-IR" sz="1600" dirty="0">
                <a:cs typeface="B Titr" pitchFamily="2" charset="-78"/>
              </a:rPr>
              <a:t>، لرز، سردرد، درد شكمي، درد عضلاني، </a:t>
            </a:r>
            <a:r>
              <a:rPr lang="fa-IR" sz="1600" dirty="0" smtClean="0">
                <a:cs typeface="B Titr" pitchFamily="2" charset="-78"/>
              </a:rPr>
              <a:t>اسهال شديد </a:t>
            </a:r>
            <a:r>
              <a:rPr lang="fa-IR" sz="1600" dirty="0">
                <a:cs typeface="B Titr" pitchFamily="2" charset="-78"/>
              </a:rPr>
              <a:t>و آبكي مي باشد. استفراغ ، كم شدن آب بدن و شوك (مشابه بيماري وبا ) در برخي موارد مشاهده مي شود.</a:t>
            </a:r>
            <a:endParaRPr lang="fa-IR" sz="1100" dirty="0">
              <a:cs typeface="B Titr" pitchFamily="2" charset="-78"/>
            </a:endParaRPr>
          </a:p>
        </p:txBody>
      </p:sp>
    </p:spTree>
  </p:cSld>
  <p:clrMapOvr>
    <a:masterClrMapping/>
  </p:clrMapOvr>
  <p:transition>
    <p:whee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1538" y="857232"/>
            <a:ext cx="7286676" cy="4616648"/>
          </a:xfrm>
          <a:prstGeom prst="rect">
            <a:avLst/>
          </a:prstGeom>
          <a:noFill/>
        </p:spPr>
        <p:txBody>
          <a:bodyPr wrap="square" rtlCol="1">
            <a:spAutoFit/>
          </a:bodyPr>
          <a:lstStyle/>
          <a:p>
            <a:r>
              <a:rPr lang="fa-IR" sz="2000" b="1" dirty="0">
                <a:solidFill>
                  <a:schemeClr val="accent1">
                    <a:lumMod val="75000"/>
                  </a:schemeClr>
                </a:solidFill>
                <a:latin typeface="Arial" pitchFamily="34" charset="0"/>
                <a:ea typeface="Times New Roman" pitchFamily="18" charset="0"/>
                <a:cs typeface="B Titr" pitchFamily="2" charset="-78"/>
              </a:rPr>
              <a:t>مسموميت هاي غذايي ناشي از استافيلوكوك طلائي:</a:t>
            </a:r>
          </a:p>
          <a:p>
            <a:r>
              <a:rPr lang="fa-IR" sz="1600" dirty="0">
                <a:cs typeface="B Titr" pitchFamily="2" charset="-78"/>
              </a:rPr>
              <a:t>اين نوع مسموميت غذايي به اندازه سالمونلوزيس شايع است. </a:t>
            </a:r>
            <a:endParaRPr lang="fa-IR" sz="1600" dirty="0" smtClean="0">
              <a:cs typeface="B Titr" pitchFamily="2" charset="-78"/>
            </a:endParaRPr>
          </a:p>
          <a:p>
            <a:endParaRPr lang="fa-IR" sz="1600" dirty="0" smtClean="0">
              <a:cs typeface="B Titr" pitchFamily="2" charset="-78"/>
            </a:endParaRPr>
          </a:p>
          <a:p>
            <a:r>
              <a:rPr lang="fa-IR" sz="1600" dirty="0" smtClean="0">
                <a:solidFill>
                  <a:srgbClr val="FF0000"/>
                </a:solidFill>
                <a:cs typeface="B Titr" pitchFamily="2" charset="-78"/>
              </a:rPr>
              <a:t>علت </a:t>
            </a:r>
            <a:r>
              <a:rPr lang="fa-IR" sz="1600" dirty="0">
                <a:solidFill>
                  <a:srgbClr val="FF0000"/>
                </a:solidFill>
                <a:cs typeface="B Titr" pitchFamily="2" charset="-78"/>
              </a:rPr>
              <a:t>مسموميت ، سم روده اي توليد شده </a:t>
            </a:r>
            <a:r>
              <a:rPr lang="fa-IR" sz="1600" dirty="0" smtClean="0">
                <a:solidFill>
                  <a:srgbClr val="FF0000"/>
                </a:solidFill>
                <a:cs typeface="B Titr" pitchFamily="2" charset="-78"/>
              </a:rPr>
              <a:t>توسط انواع </a:t>
            </a:r>
            <a:r>
              <a:rPr lang="fa-IR" sz="1600" dirty="0">
                <a:solidFill>
                  <a:srgbClr val="FF0000"/>
                </a:solidFill>
                <a:cs typeface="B Titr" pitchFamily="2" charset="-78"/>
              </a:rPr>
              <a:t>خاصي از استافيلوكوك طلائي مي باشد.</a:t>
            </a:r>
            <a:r>
              <a:rPr lang="fa-IR" sz="1600" dirty="0">
                <a:cs typeface="B Titr" pitchFamily="2" charset="-78"/>
              </a:rPr>
              <a:t> </a:t>
            </a:r>
            <a:endParaRPr lang="fa-IR" sz="1600" dirty="0" smtClean="0">
              <a:cs typeface="B Titr" pitchFamily="2" charset="-78"/>
            </a:endParaRPr>
          </a:p>
          <a:p>
            <a:endParaRPr lang="fa-IR" sz="1600" dirty="0">
              <a:cs typeface="B Titr" pitchFamily="2" charset="-78"/>
            </a:endParaRPr>
          </a:p>
          <a:p>
            <a:r>
              <a:rPr lang="fa-IR" sz="1600" dirty="0" smtClean="0">
                <a:cs typeface="B Titr" pitchFamily="2" charset="-78"/>
              </a:rPr>
              <a:t>مصرف </a:t>
            </a:r>
            <a:r>
              <a:rPr lang="fa-IR" sz="1600" dirty="0">
                <a:cs typeface="B Titr" pitchFamily="2" charset="-78"/>
              </a:rPr>
              <a:t>شير و ساير خوراكيهاي آلوده مهمترين علت بيماري است </a:t>
            </a:r>
            <a:r>
              <a:rPr lang="fa-IR" sz="1600" dirty="0" smtClean="0">
                <a:cs typeface="B Titr" pitchFamily="2" charset="-78"/>
              </a:rPr>
              <a:t>علت </a:t>
            </a:r>
            <a:r>
              <a:rPr lang="fa-IR" sz="1600" dirty="0">
                <a:cs typeface="B Titr" pitchFamily="2" charset="-78"/>
              </a:rPr>
              <a:t>آلودگي غذا مي تواند تماس ترشحات بيني ،گلو و دست افراد آلوده به ميكروب باشد</a:t>
            </a:r>
            <a:r>
              <a:rPr lang="fa-IR" sz="1600" dirty="0" smtClean="0">
                <a:cs typeface="B Titr" pitchFamily="2" charset="-78"/>
              </a:rPr>
              <a:t>. لازم است ماده غذایی در دمای مناسب و زمان کافی قرار بگیرد تا بتواند شرایط تکثیر و تولید سم فراهم شود.</a:t>
            </a:r>
          </a:p>
          <a:p>
            <a:endParaRPr lang="fa-IR" sz="1600" dirty="0" smtClean="0">
              <a:cs typeface="B Titr" pitchFamily="2" charset="-78"/>
            </a:endParaRPr>
          </a:p>
          <a:p>
            <a:r>
              <a:rPr lang="fa-IR" sz="1600" dirty="0" smtClean="0">
                <a:cs typeface="B Titr" pitchFamily="2" charset="-78"/>
              </a:rPr>
              <a:t> </a:t>
            </a:r>
            <a:r>
              <a:rPr lang="fa-IR" sz="1600" dirty="0">
                <a:cs typeface="B Titr" pitchFamily="2" charset="-78"/>
              </a:rPr>
              <a:t>به همين علت </a:t>
            </a:r>
            <a:r>
              <a:rPr lang="fa-IR" sz="1600" dirty="0" smtClean="0">
                <a:cs typeface="B Titr" pitchFamily="2" charset="-78"/>
              </a:rPr>
              <a:t>افراديكه </a:t>
            </a:r>
            <a:r>
              <a:rPr lang="fa-IR" sz="1600" dirty="0">
                <a:cs typeface="B Titr" pitchFamily="2" charset="-78"/>
              </a:rPr>
              <a:t>در تهيه و توليد مواد غذايي فعاليت ميكنند بايد كارت بهداشتي سلامت داشته باشند. چراكه غذا بعد از پختن، </a:t>
            </a:r>
            <a:r>
              <a:rPr lang="fa-IR" sz="1600" dirty="0" smtClean="0">
                <a:cs typeface="B Titr" pitchFamily="2" charset="-78"/>
              </a:rPr>
              <a:t>درحين </a:t>
            </a:r>
            <a:r>
              <a:rPr lang="fa-IR" sz="1600" dirty="0">
                <a:cs typeface="B Titr" pitchFamily="2" charset="-78"/>
              </a:rPr>
              <a:t>برش يا خرد كردن مي تواند آلوده شود. فراورده هاي گوشت و مرغ، سس ها، آبگوشت ، شيريني هاي </a:t>
            </a:r>
            <a:r>
              <a:rPr lang="fa-IR" sz="1600" dirty="0" smtClean="0">
                <a:cs typeface="B Titr" pitchFamily="2" charset="-78"/>
              </a:rPr>
              <a:t>خامه اي </a:t>
            </a:r>
            <a:r>
              <a:rPr lang="fa-IR" sz="1600" dirty="0">
                <a:cs typeface="B Titr" pitchFamily="2" charset="-78"/>
              </a:rPr>
              <a:t>يا كرم دار، سالاد ماهي، شير، پنير (غذاهاي با محتواي پروتئيني بالا ) از جمله مثالهاي مربوط به </a:t>
            </a:r>
            <a:r>
              <a:rPr lang="fa-IR" sz="1600" dirty="0" smtClean="0">
                <a:cs typeface="B Titr" pitchFamily="2" charset="-78"/>
              </a:rPr>
              <a:t>مسموميت غذايي </a:t>
            </a:r>
            <a:r>
              <a:rPr lang="fa-IR" sz="1600" dirty="0">
                <a:cs typeface="B Titr" pitchFamily="2" charset="-78"/>
              </a:rPr>
              <a:t>با استافيلوكوك مي باشد.</a:t>
            </a:r>
          </a:p>
          <a:p>
            <a:endParaRPr lang="fa-IR" sz="1600" dirty="0" smtClean="0">
              <a:cs typeface="B Titr" pitchFamily="2" charset="-78"/>
            </a:endParaRPr>
          </a:p>
          <a:p>
            <a:r>
              <a:rPr lang="fa-IR" sz="1600" dirty="0" smtClean="0">
                <a:cs typeface="B Titr" pitchFamily="2" charset="-78"/>
              </a:rPr>
              <a:t>علايم </a:t>
            </a:r>
            <a:r>
              <a:rPr lang="fa-IR" sz="1600" dirty="0">
                <a:cs typeface="B Titr" pitchFamily="2" charset="-78"/>
              </a:rPr>
              <a:t>و نشانه هاي مسموميت عبارتند </a:t>
            </a:r>
            <a:r>
              <a:rPr lang="fa-IR" sz="1600" dirty="0" smtClean="0">
                <a:cs typeface="B Titr" pitchFamily="2" charset="-78"/>
              </a:rPr>
              <a:t>از:</a:t>
            </a:r>
          </a:p>
          <a:p>
            <a:endParaRPr lang="fa-IR" sz="1600" dirty="0" smtClean="0">
              <a:cs typeface="B Titr" pitchFamily="2" charset="-78"/>
            </a:endParaRPr>
          </a:p>
          <a:p>
            <a:r>
              <a:rPr lang="fa-IR" sz="1600" dirty="0" smtClean="0">
                <a:cs typeface="B Titr" pitchFamily="2" charset="-78"/>
              </a:rPr>
              <a:t> </a:t>
            </a:r>
            <a:r>
              <a:rPr lang="fa-IR" sz="1600" dirty="0">
                <a:cs typeface="B Titr" pitchFamily="2" charset="-78"/>
              </a:rPr>
              <a:t>استفراغ ناگهاني، دردهاي شكمي و اسهال. در موارد حاد ممكن </a:t>
            </a:r>
            <a:r>
              <a:rPr lang="fa-IR" sz="1600" dirty="0" smtClean="0">
                <a:cs typeface="B Titr" pitchFamily="2" charset="-78"/>
              </a:rPr>
              <a:t>است خون </a:t>
            </a:r>
            <a:r>
              <a:rPr lang="fa-IR" sz="1600" dirty="0">
                <a:cs typeface="B Titr" pitchFamily="2" charset="-78"/>
              </a:rPr>
              <a:t>و بلغم در مدفوع ظاهر شود. در اين نوع مسموميت بر خلاف نوع سالمونلايي تب نادر بوده و </a:t>
            </a:r>
            <a:r>
              <a:rPr lang="fa-IR" sz="1600" dirty="0" smtClean="0">
                <a:cs typeface="B Titr" pitchFamily="2" charset="-78"/>
              </a:rPr>
              <a:t>مرگ كمتر روي </a:t>
            </a:r>
            <a:r>
              <a:rPr lang="fa-IR" sz="1600" dirty="0">
                <a:cs typeface="B Titr" pitchFamily="2" charset="-78"/>
              </a:rPr>
              <a:t>مي دهد</a:t>
            </a:r>
            <a:r>
              <a:rPr lang="fa-IR" dirty="0">
                <a:cs typeface="B Titr" pitchFamily="2" charset="-78"/>
              </a:rPr>
              <a:t>.</a:t>
            </a:r>
          </a:p>
        </p:txBody>
      </p:sp>
    </p:spTree>
  </p:cSld>
  <p:clrMapOvr>
    <a:masterClrMapping/>
  </p:clrMapOvr>
  <p:transition>
    <p:strips/>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980728"/>
            <a:ext cx="8229600" cy="720080"/>
          </a:xfrm>
        </p:spPr>
        <p:txBody>
          <a:bodyPr>
            <a:normAutofit fontScale="90000"/>
          </a:bodyPr>
          <a:lstStyle/>
          <a:p>
            <a:pPr algn="r"/>
            <a:r>
              <a:rPr lang="fa-IR" sz="2200" b="1" dirty="0">
                <a:solidFill>
                  <a:schemeClr val="accent1">
                    <a:lumMod val="75000"/>
                  </a:schemeClr>
                </a:solidFill>
                <a:latin typeface="Arial" pitchFamily="34" charset="0"/>
                <a:ea typeface="Times New Roman" pitchFamily="18" charset="0"/>
                <a:cs typeface="B Titr" pitchFamily="2" charset="-78"/>
              </a:rPr>
              <a:t>مسموميت هاي غذايي ناشي از استافيلوكوك طلائي:</a:t>
            </a:r>
            <a:r>
              <a:rPr lang="fa-IR" b="1" dirty="0">
                <a:solidFill>
                  <a:schemeClr val="accent1">
                    <a:lumMod val="75000"/>
                  </a:schemeClr>
                </a:solidFill>
                <a:latin typeface="Arial" pitchFamily="34" charset="0"/>
                <a:ea typeface="Times New Roman" pitchFamily="18" charset="0"/>
                <a:cs typeface="B Titr" pitchFamily="2" charset="-78"/>
              </a:rPr>
              <a:t/>
            </a:r>
            <a:br>
              <a:rPr lang="fa-IR" b="1" dirty="0">
                <a:solidFill>
                  <a:schemeClr val="accent1">
                    <a:lumMod val="75000"/>
                  </a:schemeClr>
                </a:solidFill>
                <a:latin typeface="Arial" pitchFamily="34" charset="0"/>
                <a:ea typeface="Times New Roman" pitchFamily="18" charset="0"/>
                <a:cs typeface="B Titr" pitchFamily="2" charset="-78"/>
              </a:rPr>
            </a:br>
            <a:endParaRPr lang="en-US" dirty="0"/>
          </a:p>
        </p:txBody>
      </p:sp>
      <p:sp>
        <p:nvSpPr>
          <p:cNvPr id="3" name="Content Placeholder 2"/>
          <p:cNvSpPr>
            <a:spLocks noGrp="1"/>
          </p:cNvSpPr>
          <p:nvPr>
            <p:ph idx="1"/>
          </p:nvPr>
        </p:nvSpPr>
        <p:spPr/>
        <p:txBody>
          <a:bodyPr>
            <a:normAutofit/>
          </a:bodyPr>
          <a:lstStyle/>
          <a:p>
            <a:pPr marL="0" indent="0">
              <a:buNone/>
            </a:pPr>
            <a:r>
              <a:rPr lang="fa-IR" sz="1400" b="1" dirty="0">
                <a:latin typeface="Arial" pitchFamily="34" charset="0"/>
                <a:ea typeface="Times New Roman" pitchFamily="18" charset="0"/>
                <a:cs typeface="B Titr" pitchFamily="2" charset="-78"/>
              </a:rPr>
              <a:t>زیستگاه </a:t>
            </a:r>
            <a:r>
              <a:rPr lang="fa-IR" sz="1400" b="1" dirty="0" smtClean="0">
                <a:latin typeface="Arial" pitchFamily="34" charset="0"/>
                <a:ea typeface="Times New Roman" pitchFamily="18" charset="0"/>
                <a:cs typeface="B Titr" pitchFamily="2" charset="-78"/>
              </a:rPr>
              <a:t>اصلی استافیلوکوک ها </a:t>
            </a:r>
            <a:r>
              <a:rPr lang="fa-IR" sz="1400" b="1" dirty="0" smtClean="0">
                <a:solidFill>
                  <a:schemeClr val="accent2">
                    <a:lumMod val="75000"/>
                  </a:schemeClr>
                </a:solidFill>
                <a:latin typeface="Arial" pitchFamily="34" charset="0"/>
                <a:ea typeface="Times New Roman" pitchFamily="18" charset="0"/>
                <a:cs typeface="B Titr" pitchFamily="2" charset="-78"/>
              </a:rPr>
              <a:t>پوست ، غدد پوستی و غشاهای موکوسی حیوانات خونگرم </a:t>
            </a:r>
            <a:r>
              <a:rPr lang="fa-IR" sz="1400" b="1" dirty="0" smtClean="0">
                <a:latin typeface="Arial" pitchFamily="34" charset="0"/>
                <a:ea typeface="Times New Roman" pitchFamily="18" charset="0"/>
                <a:cs typeface="B Titr" pitchFamily="2" charset="-78"/>
              </a:rPr>
              <a:t>است .</a:t>
            </a:r>
          </a:p>
          <a:p>
            <a:pPr marL="0" indent="0">
              <a:buNone/>
            </a:pPr>
            <a:endParaRPr lang="fa-IR" sz="1400" b="1" dirty="0">
              <a:latin typeface="Arial" pitchFamily="34" charset="0"/>
              <a:ea typeface="Times New Roman" pitchFamily="18" charset="0"/>
              <a:cs typeface="B Titr" pitchFamily="2" charset="-78"/>
            </a:endParaRPr>
          </a:p>
          <a:p>
            <a:pPr marL="0" indent="0">
              <a:buNone/>
            </a:pPr>
            <a:r>
              <a:rPr lang="fa-IR" sz="1600" dirty="0">
                <a:cs typeface="B Titr" pitchFamily="2" charset="-78"/>
              </a:rPr>
              <a:t>استافیلوکوک آرئوس آنزیم ها و توکسین های متعددی تولید میکند که باعث تجزیه پروتئین ها ،کربوهیدراتها و چربیها جهت تامین مواد مورد نیاز و مقاومت در مقابل داروها و مقابله با سلولهای دفاعی و خونی بدن می شود که علاوه بر بقا باکتری موجب قدرت بیماریزایی آن نیز می شود. </a:t>
            </a:r>
            <a:endParaRPr lang="fa-IR" sz="1600" dirty="0" smtClean="0">
              <a:cs typeface="B Titr" pitchFamily="2" charset="-78"/>
            </a:endParaRPr>
          </a:p>
          <a:p>
            <a:pPr marL="0" indent="0">
              <a:buNone/>
            </a:pPr>
            <a:endParaRPr lang="fa-IR" sz="1600" dirty="0" smtClean="0">
              <a:cs typeface="B Titr" pitchFamily="2" charset="-78"/>
            </a:endParaRPr>
          </a:p>
          <a:p>
            <a:pPr marL="0" indent="0">
              <a:buNone/>
            </a:pPr>
            <a:r>
              <a:rPr lang="fa-IR" sz="1600" dirty="0" smtClean="0">
                <a:solidFill>
                  <a:srgbClr val="FF0000"/>
                </a:solidFill>
                <a:cs typeface="B Titr" pitchFamily="2" charset="-78"/>
              </a:rPr>
              <a:t>کوآگولاز </a:t>
            </a:r>
            <a:r>
              <a:rPr lang="fa-IR" sz="1600" dirty="0" smtClean="0">
                <a:cs typeface="B Titr" pitchFamily="2" charset="-78"/>
              </a:rPr>
              <a:t>: باعث انعقاد پلاسما و محافظت باکتری در موضع عفونت می گردد.</a:t>
            </a:r>
          </a:p>
          <a:p>
            <a:pPr marL="0" indent="0">
              <a:buNone/>
            </a:pPr>
            <a:endParaRPr lang="fa-IR" sz="1600" dirty="0" smtClean="0">
              <a:cs typeface="B Titr" pitchFamily="2" charset="-78"/>
            </a:endParaRPr>
          </a:p>
          <a:p>
            <a:pPr marL="0" indent="0">
              <a:buNone/>
            </a:pPr>
            <a:r>
              <a:rPr lang="fa-IR" sz="1600" dirty="0">
                <a:solidFill>
                  <a:srgbClr val="FF0000"/>
                </a:solidFill>
                <a:cs typeface="B Titr" pitchFamily="2" charset="-78"/>
              </a:rPr>
              <a:t>پنی سیلیناز </a:t>
            </a:r>
            <a:r>
              <a:rPr lang="fa-IR" sz="1600" dirty="0" smtClean="0">
                <a:cs typeface="B Titr" pitchFamily="2" charset="-78"/>
              </a:rPr>
              <a:t>: باعث تجزیه آنتی بیوتیک پنی سیلین و غیر فعال شدن آن می شود.</a:t>
            </a:r>
          </a:p>
          <a:p>
            <a:pPr marL="0" indent="0">
              <a:buNone/>
            </a:pPr>
            <a:endParaRPr lang="fa-IR" sz="1600" dirty="0" smtClean="0">
              <a:cs typeface="B Titr" pitchFamily="2" charset="-78"/>
            </a:endParaRPr>
          </a:p>
          <a:p>
            <a:pPr marL="0" indent="0">
              <a:buNone/>
            </a:pPr>
            <a:r>
              <a:rPr lang="fa-IR" sz="1600" dirty="0">
                <a:solidFill>
                  <a:srgbClr val="FF0000"/>
                </a:solidFill>
                <a:cs typeface="B Titr" pitchFamily="2" charset="-78"/>
              </a:rPr>
              <a:t>همولیزین</a:t>
            </a:r>
            <a:r>
              <a:rPr lang="fa-IR" sz="1600" dirty="0" smtClean="0">
                <a:cs typeface="B Titr" pitchFamily="2" charset="-78"/>
              </a:rPr>
              <a:t> : باعث آزاد شدن هموگلوبین گلبولهای قرمز خون می شود .اکثرا توسط کوآگولاز مثبت ها تولید می شود.</a:t>
            </a:r>
          </a:p>
          <a:p>
            <a:pPr marL="0" indent="0">
              <a:buNone/>
            </a:pPr>
            <a:endParaRPr lang="fa-IR" sz="1600" dirty="0" smtClean="0">
              <a:cs typeface="B Titr" pitchFamily="2" charset="-78"/>
            </a:endParaRPr>
          </a:p>
          <a:p>
            <a:pPr marL="0" indent="0">
              <a:buNone/>
            </a:pPr>
            <a:r>
              <a:rPr lang="fa-IR" sz="1600" dirty="0">
                <a:solidFill>
                  <a:srgbClr val="FF0000"/>
                </a:solidFill>
                <a:cs typeface="B Titr" pitchFamily="2" charset="-78"/>
              </a:rPr>
              <a:t>لوکوسیدین</a:t>
            </a:r>
            <a:r>
              <a:rPr lang="fa-IR" sz="1600" dirty="0" smtClean="0">
                <a:cs typeface="B Titr" pitchFamily="2" charset="-78"/>
              </a:rPr>
              <a:t> : برای لوکوسیتهای انسان سمی است و باعث مرگ آنها می شود.</a:t>
            </a:r>
            <a:endParaRPr lang="fa-IR" sz="1600" dirty="0">
              <a:cs typeface="B Titr" pitchFamily="2" charset="-78"/>
            </a:endParaRPr>
          </a:p>
          <a:p>
            <a:pPr marL="0" indent="0">
              <a:buNone/>
            </a:pPr>
            <a:endParaRPr lang="fa-IR" sz="1400" b="1" dirty="0">
              <a:latin typeface="Arial" pitchFamily="34" charset="0"/>
              <a:ea typeface="Times New Roman" pitchFamily="18" charset="0"/>
              <a:cs typeface="B Titr" pitchFamily="2" charset="-78"/>
            </a:endParaRPr>
          </a:p>
          <a:p>
            <a:pPr marL="0" indent="0">
              <a:buNone/>
            </a:pPr>
            <a:endParaRPr lang="en-US" sz="1400" b="1" dirty="0">
              <a:latin typeface="Arial" pitchFamily="34" charset="0"/>
              <a:ea typeface="Times New Roman" pitchFamily="18" charset="0"/>
              <a:cs typeface="B Titr" pitchFamily="2" charset="-78"/>
            </a:endParaRPr>
          </a:p>
        </p:txBody>
      </p:sp>
    </p:spTree>
    <p:extLst>
      <p:ext uri="{BB962C8B-B14F-4D97-AF65-F5344CB8AC3E}">
        <p14:creationId xmlns:p14="http://schemas.microsoft.com/office/powerpoint/2010/main" val="16721597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58" y="836712"/>
            <a:ext cx="8751622" cy="5286412"/>
          </a:xfrm>
        </p:spPr>
        <p:txBody>
          <a:bodyPr>
            <a:noAutofit/>
          </a:bodyPr>
          <a:lstStyle/>
          <a:p>
            <a:pPr marL="0" indent="0">
              <a:buNone/>
            </a:pPr>
            <a:r>
              <a:rPr lang="fa-IR" sz="2000" b="1" dirty="0">
                <a:solidFill>
                  <a:schemeClr val="accent1">
                    <a:lumMod val="75000"/>
                  </a:schemeClr>
                </a:solidFill>
                <a:latin typeface="Arial" pitchFamily="34" charset="0"/>
                <a:ea typeface="Times New Roman" pitchFamily="18" charset="0"/>
                <a:cs typeface="B Titr" pitchFamily="2" charset="-78"/>
              </a:rPr>
              <a:t>مسموميت هاي غذايي ناشي از شيگلا</a:t>
            </a:r>
            <a:r>
              <a:rPr lang="fa-IR" sz="2000" b="1" dirty="0" smtClean="0">
                <a:solidFill>
                  <a:schemeClr val="accent1">
                    <a:lumMod val="75000"/>
                  </a:schemeClr>
                </a:solidFill>
                <a:latin typeface="Arial" pitchFamily="34" charset="0"/>
                <a:ea typeface="Times New Roman" pitchFamily="18" charset="0"/>
                <a:cs typeface="B Titr" pitchFamily="2" charset="-78"/>
              </a:rPr>
              <a:t>:</a:t>
            </a:r>
            <a:endParaRPr lang="fa-IR" sz="2000" b="1" dirty="0">
              <a:solidFill>
                <a:schemeClr val="accent1">
                  <a:lumMod val="75000"/>
                </a:schemeClr>
              </a:solidFill>
              <a:latin typeface="Arial" pitchFamily="34" charset="0"/>
              <a:ea typeface="Times New Roman" pitchFamily="18" charset="0"/>
              <a:cs typeface="B Titr" pitchFamily="2" charset="-78"/>
            </a:endParaRPr>
          </a:p>
          <a:p>
            <a:pPr marL="0" indent="0">
              <a:buNone/>
            </a:pPr>
            <a:r>
              <a:rPr lang="fa-IR" sz="1800" b="1" dirty="0" smtClean="0">
                <a:latin typeface="Arial" pitchFamily="34" charset="0"/>
                <a:ea typeface="Times New Roman" pitchFamily="18" charset="0"/>
                <a:cs typeface="B Titr" pitchFamily="2" charset="-78"/>
              </a:rPr>
              <a:t>عمدتا انتقال از طریق فرد به فرد و مسیر مدفوعی-دهانی (ناقل انسانی) و موارد شیوع از طریق مواد غذایی کمتر گزارش شده است .</a:t>
            </a:r>
          </a:p>
          <a:p>
            <a:pPr marL="0" indent="0">
              <a:buNone/>
            </a:pPr>
            <a:r>
              <a:rPr lang="fa-IR" sz="1400" b="1" dirty="0">
                <a:latin typeface="Arial" pitchFamily="34" charset="0"/>
                <a:ea typeface="Times New Roman" pitchFamily="18" charset="0"/>
                <a:cs typeface="B Titr" pitchFamily="2" charset="-78"/>
              </a:rPr>
              <a:t>اين نوع مسموميتها در اثر آلودگي غذاهايي مانند سيب زميني، ماهي تون، ميگو، بوقلمون ، سالاد </a:t>
            </a:r>
            <a:r>
              <a:rPr lang="fa-IR" sz="1400" b="1" dirty="0" smtClean="0">
                <a:latin typeface="Arial" pitchFamily="34" charset="0"/>
                <a:ea typeface="Times New Roman" pitchFamily="18" charset="0"/>
                <a:cs typeface="B Titr" pitchFamily="2" charset="-78"/>
              </a:rPr>
              <a:t>  </a:t>
            </a:r>
            <a:r>
              <a:rPr lang="fa-IR" sz="1400" b="1" dirty="0">
                <a:latin typeface="Arial" pitchFamily="34" charset="0"/>
                <a:ea typeface="Times New Roman" pitchFamily="18" charset="0"/>
                <a:cs typeface="B Titr" pitchFamily="2" charset="-78"/>
              </a:rPr>
              <a:t>ماكاروني، شير،لوبيا، سركه سيب ايجاد مي شود</a:t>
            </a:r>
            <a:r>
              <a:rPr lang="fa-IR" sz="1400" b="1" dirty="0" smtClean="0">
                <a:latin typeface="Arial" pitchFamily="34" charset="0"/>
                <a:ea typeface="Times New Roman" pitchFamily="18" charset="0"/>
                <a:cs typeface="B Titr" pitchFamily="2" charset="-78"/>
              </a:rPr>
              <a:t>.</a:t>
            </a:r>
            <a:endParaRPr lang="fa-IR" sz="2000" b="1" dirty="0" smtClean="0">
              <a:latin typeface="Arial" pitchFamily="34" charset="0"/>
              <a:ea typeface="Times New Roman" pitchFamily="18" charset="0"/>
              <a:cs typeface="B Titr" pitchFamily="2" charset="-78"/>
            </a:endParaRPr>
          </a:p>
          <a:p>
            <a:pPr marL="0" indent="0">
              <a:buNone/>
            </a:pPr>
            <a:r>
              <a:rPr lang="fa-IR" sz="1600" b="1" dirty="0" smtClean="0">
                <a:latin typeface="Arial" pitchFamily="34" charset="0"/>
                <a:ea typeface="Times New Roman" pitchFamily="18" charset="0"/>
                <a:cs typeface="B Titr" pitchFamily="2" charset="-78"/>
              </a:rPr>
              <a:t> </a:t>
            </a:r>
            <a:r>
              <a:rPr lang="fa-IR" sz="1600" b="1" dirty="0">
                <a:solidFill>
                  <a:srgbClr val="FF0000"/>
                </a:solidFill>
                <a:latin typeface="Arial" pitchFamily="34" charset="0"/>
                <a:ea typeface="Times New Roman" pitchFamily="18" charset="0"/>
                <a:cs typeface="B Titr" pitchFamily="2" charset="-78"/>
              </a:rPr>
              <a:t>مهمترين علامت اين نوع مسموميت غذايي اسهال شديد مي باشد</a:t>
            </a:r>
            <a:r>
              <a:rPr lang="fa-IR" sz="1600" b="1" dirty="0" smtClean="0">
                <a:solidFill>
                  <a:srgbClr val="FF0000"/>
                </a:solidFill>
                <a:latin typeface="Arial" pitchFamily="34" charset="0"/>
                <a:ea typeface="Times New Roman" pitchFamily="18" charset="0"/>
                <a:cs typeface="B Titr" pitchFamily="2" charset="-78"/>
              </a:rPr>
              <a:t>.</a:t>
            </a:r>
          </a:p>
          <a:p>
            <a:pPr marL="0" indent="0">
              <a:buNone/>
            </a:pPr>
            <a:r>
              <a:rPr lang="fa-IR" sz="1400" b="1" dirty="0" smtClean="0">
                <a:latin typeface="Arial" pitchFamily="34" charset="0"/>
                <a:ea typeface="Times New Roman" pitchFamily="18" charset="0"/>
                <a:cs typeface="B Titr" pitchFamily="2" charset="-78"/>
              </a:rPr>
              <a:t>(دز عفونت زایی کم 10 تا 1000 میکروارگانیسم برای بیماریزایی کافی است).</a:t>
            </a:r>
          </a:p>
          <a:p>
            <a:pPr marL="0" indent="0">
              <a:buNone/>
            </a:pPr>
            <a:endParaRPr lang="fa-IR" sz="2000" b="1" dirty="0">
              <a:latin typeface="Arial" pitchFamily="34" charset="0"/>
              <a:ea typeface="Times New Roman" pitchFamily="18" charset="0"/>
              <a:cs typeface="B Titr" pitchFamily="2" charset="-78"/>
            </a:endParaRPr>
          </a:p>
          <a:p>
            <a:pPr marL="0" indent="0">
              <a:buNone/>
            </a:pPr>
            <a:r>
              <a:rPr lang="fa-IR" sz="2000" b="1" dirty="0">
                <a:solidFill>
                  <a:schemeClr val="accent1">
                    <a:lumMod val="75000"/>
                  </a:schemeClr>
                </a:solidFill>
                <a:latin typeface="Arial" pitchFamily="34" charset="0"/>
                <a:ea typeface="Times New Roman" pitchFamily="18" charset="0"/>
                <a:cs typeface="B Titr" pitchFamily="2" charset="-78"/>
              </a:rPr>
              <a:t>مسموميت هاي غذايي ناشي از يرسينيا:</a:t>
            </a:r>
          </a:p>
          <a:p>
            <a:pPr marL="0" indent="0">
              <a:buNone/>
            </a:pPr>
            <a:r>
              <a:rPr lang="fa-IR" sz="1600" b="1" dirty="0" smtClean="0">
                <a:latin typeface="Arial" pitchFamily="34" charset="0"/>
                <a:ea typeface="Times New Roman" pitchFamily="18" charset="0"/>
                <a:cs typeface="B Titr" pitchFamily="2" charset="-78"/>
              </a:rPr>
              <a:t>اين </a:t>
            </a:r>
            <a:r>
              <a:rPr lang="fa-IR" sz="1600" b="1" dirty="0">
                <a:latin typeface="Arial" pitchFamily="34" charset="0"/>
                <a:ea typeface="Times New Roman" pitchFamily="18" charset="0"/>
                <a:cs typeface="B Titr" pitchFamily="2" charset="-78"/>
              </a:rPr>
              <a:t>نوع مسموميتها در اثر آلودگي غذاهايي مانند انواع گوشت ، شير و شير كاكائو غير پاستوريزه ايجاد مي شود</a:t>
            </a:r>
            <a:r>
              <a:rPr lang="fa-IR" sz="1600" b="1" dirty="0" smtClean="0">
                <a:latin typeface="Arial" pitchFamily="34" charset="0"/>
                <a:ea typeface="Times New Roman" pitchFamily="18" charset="0"/>
                <a:cs typeface="B Titr" pitchFamily="2" charset="-78"/>
              </a:rPr>
              <a:t>.</a:t>
            </a:r>
            <a:endParaRPr lang="fa-IR" sz="2000" b="1" dirty="0">
              <a:latin typeface="Arial" pitchFamily="34" charset="0"/>
              <a:ea typeface="Times New Roman" pitchFamily="18" charset="0"/>
              <a:cs typeface="B Titr" pitchFamily="2" charset="-78"/>
            </a:endParaRPr>
          </a:p>
          <a:p>
            <a:pPr marL="0" indent="0">
              <a:buNone/>
            </a:pPr>
            <a:r>
              <a:rPr lang="fa-IR" sz="2000" b="1" dirty="0">
                <a:solidFill>
                  <a:schemeClr val="accent1">
                    <a:lumMod val="75000"/>
                  </a:schemeClr>
                </a:solidFill>
                <a:latin typeface="Arial" pitchFamily="34" charset="0"/>
                <a:ea typeface="Times New Roman" pitchFamily="18" charset="0"/>
                <a:cs typeface="B Titr" pitchFamily="2" charset="-78"/>
              </a:rPr>
              <a:t>مسموميت هاي غذايي ناشي از باسيلوس سرئوس</a:t>
            </a:r>
            <a:r>
              <a:rPr lang="fa-IR" sz="2000" b="1" dirty="0" smtClean="0">
                <a:solidFill>
                  <a:schemeClr val="accent1">
                    <a:lumMod val="75000"/>
                  </a:schemeClr>
                </a:solidFill>
                <a:latin typeface="Arial" pitchFamily="34" charset="0"/>
                <a:ea typeface="Times New Roman" pitchFamily="18" charset="0"/>
                <a:cs typeface="B Titr" pitchFamily="2" charset="-78"/>
              </a:rPr>
              <a:t>:</a:t>
            </a:r>
          </a:p>
          <a:p>
            <a:pPr marL="0" indent="0">
              <a:buNone/>
            </a:pPr>
            <a:r>
              <a:rPr lang="fa-IR" sz="1800" b="1" dirty="0">
                <a:latin typeface="Arial" pitchFamily="34" charset="0"/>
                <a:ea typeface="Times New Roman" pitchFamily="18" charset="0"/>
                <a:cs typeface="B Titr" pitchFamily="2" charset="-78"/>
              </a:rPr>
              <a:t>سم توليد شده از ميكروب باسيلوس سرئوس عامل ايجاد مسموميتهاي غذايي با علايم اسهال و تهوع و استفراغ </a:t>
            </a:r>
            <a:r>
              <a:rPr lang="fa-IR" sz="1800" b="1" dirty="0" smtClean="0">
                <a:latin typeface="Arial" pitchFamily="34" charset="0"/>
                <a:ea typeface="Times New Roman" pitchFamily="18" charset="0"/>
                <a:cs typeface="B Titr" pitchFamily="2" charset="-78"/>
              </a:rPr>
              <a:t>ميباشد</a:t>
            </a:r>
            <a:r>
              <a:rPr lang="fa-IR" sz="1800" b="1" dirty="0">
                <a:latin typeface="Arial" pitchFamily="34" charset="0"/>
                <a:ea typeface="Times New Roman" pitchFamily="18" charset="0"/>
                <a:cs typeface="B Titr" pitchFamily="2" charset="-78"/>
              </a:rPr>
              <a:t>. </a:t>
            </a:r>
            <a:endParaRPr lang="fa-IR" sz="1800" b="1" dirty="0" smtClean="0">
              <a:latin typeface="Arial" pitchFamily="34" charset="0"/>
              <a:ea typeface="Times New Roman" pitchFamily="18" charset="0"/>
              <a:cs typeface="B Titr" pitchFamily="2" charset="-78"/>
            </a:endParaRPr>
          </a:p>
          <a:p>
            <a:pPr marL="0" indent="0">
              <a:buNone/>
            </a:pPr>
            <a:r>
              <a:rPr lang="fa-IR" sz="1800" b="1" dirty="0" smtClean="0">
                <a:solidFill>
                  <a:srgbClr val="FF0000"/>
                </a:solidFill>
                <a:latin typeface="Arial" pitchFamily="34" charset="0"/>
                <a:ea typeface="Times New Roman" pitchFamily="18" charset="0"/>
                <a:cs typeface="B Titr" pitchFamily="2" charset="-78"/>
              </a:rPr>
              <a:t>تماس </a:t>
            </a:r>
            <a:r>
              <a:rPr lang="fa-IR" sz="1800" b="1" dirty="0">
                <a:solidFill>
                  <a:srgbClr val="FF0000"/>
                </a:solidFill>
                <a:latin typeface="Arial" pitchFamily="34" charset="0"/>
                <a:ea typeface="Times New Roman" pitchFamily="18" charset="0"/>
                <a:cs typeface="B Titr" pitchFamily="2" charset="-78"/>
              </a:rPr>
              <a:t>غذا با خاك و غبار آلوده به ميكروب مي توان سبب بروز اين نوع مسموميت گردد. </a:t>
            </a:r>
            <a:endParaRPr lang="fa-IR" sz="1800" b="1" dirty="0" smtClean="0">
              <a:solidFill>
                <a:srgbClr val="FF0000"/>
              </a:solidFill>
              <a:latin typeface="Arial" pitchFamily="34" charset="0"/>
              <a:ea typeface="Times New Roman" pitchFamily="18" charset="0"/>
              <a:cs typeface="B Titr" pitchFamily="2" charset="-78"/>
            </a:endParaRPr>
          </a:p>
          <a:p>
            <a:pPr marL="0" indent="0">
              <a:buNone/>
            </a:pPr>
            <a:r>
              <a:rPr lang="fa-IR" sz="1800" b="1" dirty="0" smtClean="0">
                <a:latin typeface="Arial" pitchFamily="34" charset="0"/>
                <a:ea typeface="Times New Roman" pitchFamily="18" charset="0"/>
                <a:cs typeface="B Titr" pitchFamily="2" charset="-78"/>
              </a:rPr>
              <a:t>اين </a:t>
            </a:r>
            <a:r>
              <a:rPr lang="fa-IR" sz="1800" b="1" dirty="0">
                <a:latin typeface="Arial" pitchFamily="34" charset="0"/>
                <a:ea typeface="Times New Roman" pitchFamily="18" charset="0"/>
                <a:cs typeface="B Titr" pitchFamily="2" charset="-78"/>
              </a:rPr>
              <a:t>نوع </a:t>
            </a:r>
            <a:r>
              <a:rPr lang="fa-IR" sz="1800" b="1" dirty="0" smtClean="0">
                <a:latin typeface="Arial" pitchFamily="34" charset="0"/>
                <a:ea typeface="Times New Roman" pitchFamily="18" charset="0"/>
                <a:cs typeface="B Titr" pitchFamily="2" charset="-78"/>
              </a:rPr>
              <a:t>مسموميتها در اثر </a:t>
            </a:r>
            <a:r>
              <a:rPr lang="fa-IR" sz="1800" b="1" dirty="0">
                <a:latin typeface="Arial" pitchFamily="34" charset="0"/>
                <a:ea typeface="Times New Roman" pitchFamily="18" charset="0"/>
                <a:cs typeface="B Titr" pitchFamily="2" charset="-78"/>
              </a:rPr>
              <a:t>آلودگي غذاهايي مانند انواع برنج، خردل، خوراك گوشتي، خوراك سبزيجات، سوپ و سس ايجاد مي شود</a:t>
            </a:r>
            <a:r>
              <a:rPr lang="fa-IR" sz="2000" b="1" dirty="0">
                <a:latin typeface="Arial" pitchFamily="34" charset="0"/>
                <a:ea typeface="Times New Roman" pitchFamily="18" charset="0"/>
                <a:cs typeface="B Titr" pitchFamily="2" charset="-78"/>
              </a:rPr>
              <a:t>.</a:t>
            </a:r>
            <a:endParaRPr lang="en-US" sz="2000" b="1" dirty="0">
              <a:latin typeface="Arial" pitchFamily="34" charset="0"/>
              <a:ea typeface="Times New Roman" pitchFamily="18" charset="0"/>
              <a:cs typeface="B Titr" pitchFamily="2"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452" y="1024281"/>
            <a:ext cx="8229600" cy="792088"/>
          </a:xfrm>
        </p:spPr>
        <p:txBody>
          <a:bodyPr>
            <a:normAutofit fontScale="90000"/>
          </a:bodyPr>
          <a:lstStyle/>
          <a:p>
            <a:pPr algn="r">
              <a:lnSpc>
                <a:spcPct val="150000"/>
              </a:lnSpc>
            </a:pPr>
            <a:r>
              <a:rPr lang="fa-IR" sz="2200" b="1" dirty="0">
                <a:solidFill>
                  <a:schemeClr val="accent1">
                    <a:lumMod val="75000"/>
                  </a:schemeClr>
                </a:solidFill>
                <a:latin typeface="Arial" pitchFamily="34" charset="0"/>
                <a:ea typeface="Times New Roman" pitchFamily="18" charset="0"/>
                <a:cs typeface="B Titr" pitchFamily="2" charset="-78"/>
              </a:rPr>
              <a:t>مسموميت هاي غذايي ناشي از باسيلوس سرئوس:</a:t>
            </a:r>
            <a:r>
              <a:rPr lang="fa-IR" b="1" dirty="0">
                <a:solidFill>
                  <a:schemeClr val="accent1">
                    <a:lumMod val="75000"/>
                  </a:schemeClr>
                </a:solidFill>
                <a:latin typeface="Arial" pitchFamily="34" charset="0"/>
                <a:ea typeface="Times New Roman" pitchFamily="18" charset="0"/>
                <a:cs typeface="B Titr" pitchFamily="2" charset="-78"/>
              </a:rPr>
              <a:t/>
            </a:r>
            <a:br>
              <a:rPr lang="fa-IR" b="1" dirty="0">
                <a:solidFill>
                  <a:schemeClr val="accent1">
                    <a:lumMod val="75000"/>
                  </a:schemeClr>
                </a:solidFill>
                <a:latin typeface="Arial" pitchFamily="34" charset="0"/>
                <a:ea typeface="Times New Roman" pitchFamily="18" charset="0"/>
                <a:cs typeface="B Titr" pitchFamily="2" charset="-78"/>
              </a:rPr>
            </a:br>
            <a:endParaRPr lang="en-US" dirty="0"/>
          </a:p>
        </p:txBody>
      </p:sp>
      <p:sp>
        <p:nvSpPr>
          <p:cNvPr id="3" name="Content Placeholder 2"/>
          <p:cNvSpPr>
            <a:spLocks noGrp="1"/>
          </p:cNvSpPr>
          <p:nvPr>
            <p:ph idx="1"/>
          </p:nvPr>
        </p:nvSpPr>
        <p:spPr/>
        <p:txBody>
          <a:bodyPr>
            <a:normAutofit/>
          </a:bodyPr>
          <a:lstStyle/>
          <a:p>
            <a:pPr marL="0" indent="0">
              <a:buNone/>
            </a:pPr>
            <a:r>
              <a:rPr lang="fa-IR" sz="2000" b="1" dirty="0">
                <a:latin typeface="Arial" pitchFamily="34" charset="0"/>
                <a:ea typeface="Times New Roman" pitchFamily="18" charset="0"/>
                <a:cs typeface="B Titr" pitchFamily="2" charset="-78"/>
              </a:rPr>
              <a:t>سه توکسین </a:t>
            </a:r>
            <a:r>
              <a:rPr lang="fa-IR" sz="2000" b="1" dirty="0" smtClean="0">
                <a:latin typeface="Arial" pitchFamily="34" charset="0"/>
                <a:ea typeface="Times New Roman" pitchFamily="18" charset="0"/>
                <a:cs typeface="B Titr" pitchFamily="2" charset="-78"/>
              </a:rPr>
              <a:t> عمده تولید شده توسط باسیلوس سرئوس شامل :</a:t>
            </a:r>
          </a:p>
          <a:p>
            <a:pPr marL="0" indent="0">
              <a:buNone/>
            </a:pPr>
            <a:endParaRPr lang="fa-IR" sz="2000" b="1" dirty="0" smtClean="0">
              <a:solidFill>
                <a:srgbClr val="FF0000"/>
              </a:solidFill>
              <a:latin typeface="Arial" pitchFamily="34" charset="0"/>
              <a:ea typeface="Times New Roman" pitchFamily="18" charset="0"/>
              <a:cs typeface="B Titr" pitchFamily="2" charset="-78"/>
            </a:endParaRPr>
          </a:p>
          <a:p>
            <a:pPr marL="0" indent="0">
              <a:buNone/>
            </a:pPr>
            <a:r>
              <a:rPr lang="fa-IR" sz="2000" b="1" dirty="0" smtClean="0">
                <a:solidFill>
                  <a:srgbClr val="FF0000"/>
                </a:solidFill>
                <a:latin typeface="Arial" pitchFamily="34" charset="0"/>
                <a:ea typeface="Times New Roman" pitchFamily="18" charset="0"/>
                <a:cs typeface="B Titr" pitchFamily="2" charset="-78"/>
              </a:rPr>
              <a:t>لسیتیناز ، همولیزین  و درمونکروتیک کشنده </a:t>
            </a:r>
            <a:r>
              <a:rPr lang="fa-IR" sz="2000" b="1" dirty="0" smtClean="0">
                <a:latin typeface="Arial" pitchFamily="34" charset="0"/>
                <a:ea typeface="Times New Roman" pitchFamily="18" charset="0"/>
                <a:cs typeface="B Titr" pitchFamily="2" charset="-78"/>
              </a:rPr>
              <a:t>می باشد.</a:t>
            </a:r>
          </a:p>
          <a:p>
            <a:pPr marL="0" indent="0">
              <a:buNone/>
            </a:pPr>
            <a:endParaRPr lang="fa-IR" sz="2000" b="1" dirty="0" smtClean="0">
              <a:solidFill>
                <a:srgbClr val="FF0000"/>
              </a:solidFill>
              <a:latin typeface="Arial" pitchFamily="34" charset="0"/>
              <a:ea typeface="Times New Roman" pitchFamily="18" charset="0"/>
              <a:cs typeface="B Titr" pitchFamily="2" charset="-78"/>
            </a:endParaRPr>
          </a:p>
          <a:p>
            <a:pPr marL="0" indent="0">
              <a:buNone/>
            </a:pPr>
            <a:r>
              <a:rPr lang="fa-IR" sz="2000" b="1" dirty="0" smtClean="0">
                <a:solidFill>
                  <a:srgbClr val="FF0000"/>
                </a:solidFill>
                <a:latin typeface="Arial" pitchFamily="34" charset="0"/>
                <a:ea typeface="Times New Roman" pitchFamily="18" charset="0"/>
                <a:cs typeface="B Titr" pitchFamily="2" charset="-78"/>
              </a:rPr>
              <a:t>درمونکروتیک کشنده </a:t>
            </a:r>
            <a:r>
              <a:rPr lang="fa-IR" sz="2000" b="1" dirty="0" smtClean="0">
                <a:latin typeface="Arial" pitchFamily="34" charset="0"/>
                <a:ea typeface="Times New Roman" pitchFamily="18" charset="0"/>
                <a:cs typeface="B Titr" pitchFamily="2" charset="-78"/>
              </a:rPr>
              <a:t>نوعی آنتروتوکسین است که به دو شکل توکسین عامل فرم اسهالی و عامل فرم استفراغی وجود دارد.</a:t>
            </a:r>
          </a:p>
          <a:p>
            <a:pPr marL="0" indent="0">
              <a:buNone/>
            </a:pPr>
            <a:endParaRPr lang="fa-IR" sz="2000" b="1" dirty="0" smtClean="0">
              <a:latin typeface="Arial" pitchFamily="34" charset="0"/>
              <a:ea typeface="Times New Roman" pitchFamily="18" charset="0"/>
              <a:cs typeface="B Titr" pitchFamily="2" charset="-78"/>
            </a:endParaRPr>
          </a:p>
          <a:p>
            <a:pPr marL="0" indent="0">
              <a:buNone/>
            </a:pPr>
            <a:r>
              <a:rPr lang="fa-IR" sz="1800" b="1" dirty="0" smtClean="0">
                <a:latin typeface="Arial" pitchFamily="34" charset="0"/>
                <a:ea typeface="Times New Roman" pitchFamily="18" charset="0"/>
                <a:cs typeface="B Titr" pitchFamily="2" charset="-78"/>
              </a:rPr>
              <a:t>سم در فرم استفراغی مقاوم به حرارت و در مواد غذایی نشاسته دار بیشتر تولید می شود.</a:t>
            </a:r>
          </a:p>
          <a:p>
            <a:pPr marL="0" indent="0">
              <a:buNone/>
            </a:pPr>
            <a:endParaRPr lang="fa-IR" sz="1800" b="1" dirty="0" smtClean="0">
              <a:latin typeface="Arial" pitchFamily="34" charset="0"/>
              <a:ea typeface="Times New Roman" pitchFamily="18" charset="0"/>
              <a:cs typeface="B Titr" pitchFamily="2" charset="-78"/>
            </a:endParaRPr>
          </a:p>
          <a:p>
            <a:pPr marL="0" indent="0">
              <a:buNone/>
            </a:pPr>
            <a:r>
              <a:rPr lang="fa-IR" sz="1800" b="1" dirty="0" smtClean="0">
                <a:latin typeface="Arial" pitchFamily="34" charset="0"/>
                <a:ea typeface="Times New Roman" pitchFamily="18" charset="0"/>
                <a:cs typeface="B Titr" pitchFamily="2" charset="-78"/>
              </a:rPr>
              <a:t>سم در فرم اسهالی به حرارت حساس و عمدتا در فرآورده های گوشتی تولید می شود.</a:t>
            </a:r>
          </a:p>
          <a:p>
            <a:pPr marL="0" indent="0">
              <a:buNone/>
            </a:pPr>
            <a:endParaRPr lang="en-US" sz="1800" b="1" dirty="0">
              <a:latin typeface="Arial" pitchFamily="34" charset="0"/>
              <a:ea typeface="Times New Roman" pitchFamily="18" charset="0"/>
              <a:cs typeface="B Titr" pitchFamily="2" charset="-78"/>
            </a:endParaRPr>
          </a:p>
        </p:txBody>
      </p:sp>
    </p:spTree>
    <p:extLst>
      <p:ext uri="{BB962C8B-B14F-4D97-AF65-F5344CB8AC3E}">
        <p14:creationId xmlns:p14="http://schemas.microsoft.com/office/powerpoint/2010/main" val="20711143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lgn="just">
              <a:lnSpc>
                <a:spcPct val="90000"/>
              </a:lnSpc>
              <a:buNone/>
            </a:pPr>
            <a:r>
              <a:rPr lang="fa-IR" sz="2000" b="1" dirty="0">
                <a:latin typeface="Arial" pitchFamily="34" charset="0"/>
                <a:ea typeface="Times New Roman" pitchFamily="18" charset="0"/>
                <a:cs typeface="B Titr" pitchFamily="2" charset="-78"/>
              </a:rPr>
              <a:t>اسپورها معمولاً در برابر حرارت جوش و پخت زنده می ماند و با توجه به اینکه اسپورها </a:t>
            </a:r>
            <a:endParaRPr lang="fa-IR" sz="2000" b="1" dirty="0" smtClean="0">
              <a:latin typeface="Arial" pitchFamily="34" charset="0"/>
              <a:ea typeface="Times New Roman" pitchFamily="18" charset="0"/>
              <a:cs typeface="B Titr" pitchFamily="2" charset="-78"/>
            </a:endParaRPr>
          </a:p>
          <a:p>
            <a:pPr marL="0" indent="0" algn="just">
              <a:lnSpc>
                <a:spcPct val="90000"/>
              </a:lnSpc>
              <a:buNone/>
            </a:pPr>
            <a:endParaRPr lang="fa-IR" sz="2000" b="1" dirty="0" smtClean="0">
              <a:latin typeface="Arial" pitchFamily="34" charset="0"/>
              <a:ea typeface="Times New Roman" pitchFamily="18" charset="0"/>
              <a:cs typeface="B Titr" pitchFamily="2" charset="-78"/>
            </a:endParaRPr>
          </a:p>
          <a:p>
            <a:pPr marL="0" indent="0" algn="just">
              <a:lnSpc>
                <a:spcPct val="90000"/>
              </a:lnSpc>
              <a:buNone/>
            </a:pPr>
            <a:r>
              <a:rPr lang="fa-IR" sz="2000" b="1" dirty="0" smtClean="0">
                <a:latin typeface="Arial" pitchFamily="34" charset="0"/>
                <a:ea typeface="Times New Roman" pitchFamily="18" charset="0"/>
                <a:cs typeface="B Titr" pitchFamily="2" charset="-78"/>
              </a:rPr>
              <a:t>عموماً </a:t>
            </a:r>
            <a:r>
              <a:rPr lang="fa-IR" sz="2000" b="1" dirty="0">
                <a:latin typeface="Arial" pitchFamily="34" charset="0"/>
                <a:ea typeface="Times New Roman" pitchFamily="18" charset="0"/>
                <a:cs typeface="B Titr" pitchFamily="2" charset="-78"/>
              </a:rPr>
              <a:t>در مواد غذایی موجودند زمانی که غذای آلوده پخته شده در دمای 10 تا 55 </a:t>
            </a:r>
            <a:r>
              <a:rPr lang="fa-IR" sz="2000" b="1" dirty="0" smtClean="0">
                <a:latin typeface="Arial" pitchFamily="34" charset="0"/>
                <a:ea typeface="Times New Roman" pitchFamily="18" charset="0"/>
                <a:cs typeface="B Titr" pitchFamily="2" charset="-78"/>
              </a:rPr>
              <a:t>درجه</a:t>
            </a:r>
          </a:p>
          <a:p>
            <a:pPr marL="0" indent="0" algn="just">
              <a:lnSpc>
                <a:spcPct val="90000"/>
              </a:lnSpc>
              <a:buNone/>
            </a:pPr>
            <a:endParaRPr lang="fa-IR" sz="2000" b="1" dirty="0" smtClean="0">
              <a:latin typeface="Arial" pitchFamily="34" charset="0"/>
              <a:ea typeface="Times New Roman" pitchFamily="18" charset="0"/>
              <a:cs typeface="B Titr" pitchFamily="2" charset="-78"/>
            </a:endParaRPr>
          </a:p>
          <a:p>
            <a:pPr marL="0" indent="0" algn="just">
              <a:lnSpc>
                <a:spcPct val="90000"/>
              </a:lnSpc>
              <a:buNone/>
            </a:pPr>
            <a:r>
              <a:rPr lang="fa-IR" sz="2000" b="1" dirty="0" smtClean="0">
                <a:latin typeface="Arial" pitchFamily="34" charset="0"/>
                <a:ea typeface="Times New Roman" pitchFamily="18" charset="0"/>
                <a:cs typeface="B Titr" pitchFamily="2" charset="-78"/>
              </a:rPr>
              <a:t> </a:t>
            </a:r>
            <a:r>
              <a:rPr lang="fa-IR" sz="2000" b="1" dirty="0">
                <a:latin typeface="Arial" pitchFamily="34" charset="0"/>
                <a:ea typeface="Times New Roman" pitchFamily="18" charset="0"/>
                <a:cs typeface="B Titr" pitchFamily="2" charset="-78"/>
              </a:rPr>
              <a:t>سانتیگراد به مدت طولانی قرار بگیرد.لذا رساندن دمای غذا به زیر 10 درجه سانتیگراد  </a:t>
            </a:r>
            <a:r>
              <a:rPr lang="fa-IR" sz="2000" b="1" dirty="0" smtClean="0">
                <a:latin typeface="Arial" pitchFamily="34" charset="0"/>
                <a:ea typeface="Times New Roman" pitchFamily="18" charset="0"/>
                <a:cs typeface="B Titr" pitchFamily="2" charset="-78"/>
              </a:rPr>
              <a:t>در</a:t>
            </a:r>
          </a:p>
          <a:p>
            <a:pPr marL="0" indent="0" algn="just">
              <a:lnSpc>
                <a:spcPct val="90000"/>
              </a:lnSpc>
              <a:buNone/>
            </a:pPr>
            <a:endParaRPr lang="fa-IR" sz="2000" b="1" dirty="0" smtClean="0">
              <a:latin typeface="Arial" pitchFamily="34" charset="0"/>
              <a:ea typeface="Times New Roman" pitchFamily="18" charset="0"/>
              <a:cs typeface="B Titr" pitchFamily="2" charset="-78"/>
            </a:endParaRPr>
          </a:p>
          <a:p>
            <a:pPr marL="0" indent="0" algn="just">
              <a:lnSpc>
                <a:spcPct val="90000"/>
              </a:lnSpc>
              <a:buNone/>
            </a:pPr>
            <a:r>
              <a:rPr lang="fa-IR" sz="2000" b="1" dirty="0" smtClean="0">
                <a:latin typeface="Arial" pitchFamily="34" charset="0"/>
                <a:ea typeface="Times New Roman" pitchFamily="18" charset="0"/>
                <a:cs typeface="B Titr" pitchFamily="2" charset="-78"/>
              </a:rPr>
              <a:t> </a:t>
            </a:r>
            <a:r>
              <a:rPr lang="fa-IR" sz="2000" b="1" dirty="0">
                <a:latin typeface="Arial" pitchFamily="34" charset="0"/>
                <a:ea typeface="Times New Roman" pitchFamily="18" charset="0"/>
                <a:cs typeface="B Titr" pitchFamily="2" charset="-78"/>
              </a:rPr>
              <a:t>عرض 2 تا 3 ساعت و یا گرم نگهداشتن در دمای بالاتر از 60 درجه سانتیگراد ضروری است. </a:t>
            </a:r>
            <a:endParaRPr lang="en-US" sz="2000" b="1" dirty="0">
              <a:latin typeface="Arial" pitchFamily="34" charset="0"/>
              <a:ea typeface="Times New Roman" pitchFamily="18" charset="0"/>
              <a:cs typeface="B Titr" pitchFamily="2" charset="-78"/>
            </a:endParaRPr>
          </a:p>
          <a:p>
            <a:pPr marL="0" indent="0" algn="just">
              <a:lnSpc>
                <a:spcPct val="90000"/>
              </a:lnSpc>
              <a:buNone/>
            </a:pPr>
            <a:endParaRPr lang="fa-IR" sz="2000" b="1" dirty="0" smtClean="0">
              <a:latin typeface="Arial" pitchFamily="34" charset="0"/>
              <a:ea typeface="Times New Roman" pitchFamily="18" charset="0"/>
              <a:cs typeface="B Titr" pitchFamily="2" charset="-78"/>
            </a:endParaRPr>
          </a:p>
          <a:p>
            <a:pPr marL="0" indent="0" algn="just">
              <a:lnSpc>
                <a:spcPct val="90000"/>
              </a:lnSpc>
              <a:buNone/>
            </a:pPr>
            <a:r>
              <a:rPr lang="fa-IR" sz="2000" b="1" dirty="0" smtClean="0">
                <a:latin typeface="Arial" pitchFamily="34" charset="0"/>
                <a:ea typeface="Times New Roman" pitchFamily="18" charset="0"/>
                <a:cs typeface="B Titr" pitchFamily="2" charset="-78"/>
              </a:rPr>
              <a:t>عامل بیماریزایی </a:t>
            </a:r>
            <a:r>
              <a:rPr lang="fa-IR" sz="2000" b="1" dirty="0">
                <a:latin typeface="Arial" pitchFamily="34" charset="0"/>
                <a:ea typeface="Times New Roman" pitchFamily="18" charset="0"/>
                <a:cs typeface="B Titr" pitchFamily="2" charset="-78"/>
              </a:rPr>
              <a:t>با توجه به دوره کمون کوتاه 1 تا 11 ساعت نشان از نقش سم موجود </a:t>
            </a:r>
            <a:r>
              <a:rPr lang="fa-IR" sz="2000" b="1" dirty="0" smtClean="0">
                <a:latin typeface="Arial" pitchFamily="34" charset="0"/>
                <a:ea typeface="Times New Roman" pitchFamily="18" charset="0"/>
                <a:cs typeface="B Titr" pitchFamily="2" charset="-78"/>
              </a:rPr>
              <a:t>  </a:t>
            </a:r>
          </a:p>
          <a:p>
            <a:pPr marL="0" indent="0" algn="just">
              <a:lnSpc>
                <a:spcPct val="90000"/>
              </a:lnSpc>
              <a:buNone/>
            </a:pPr>
            <a:endParaRPr lang="fa-IR" sz="2000" b="1" dirty="0" smtClean="0">
              <a:latin typeface="Arial" pitchFamily="34" charset="0"/>
              <a:ea typeface="Times New Roman" pitchFamily="18" charset="0"/>
              <a:cs typeface="B Titr" pitchFamily="2" charset="-78"/>
            </a:endParaRPr>
          </a:p>
          <a:p>
            <a:pPr marL="0" indent="0" algn="just">
              <a:lnSpc>
                <a:spcPct val="90000"/>
              </a:lnSpc>
              <a:buNone/>
            </a:pPr>
            <a:r>
              <a:rPr lang="fa-IR" sz="2000" b="1" dirty="0" smtClean="0">
                <a:latin typeface="Arial" pitchFamily="34" charset="0"/>
                <a:ea typeface="Times New Roman" pitchFamily="18" charset="0"/>
                <a:cs typeface="B Titr" pitchFamily="2" charset="-78"/>
              </a:rPr>
              <a:t>درغذاست </a:t>
            </a:r>
            <a:r>
              <a:rPr lang="fa-IR" sz="2000" b="1" dirty="0">
                <a:latin typeface="Arial" pitchFamily="34" charset="0"/>
                <a:ea typeface="Times New Roman" pitchFamily="18" charset="0"/>
                <a:cs typeface="B Titr" pitchFamily="2" charset="-78"/>
              </a:rPr>
              <a:t>اگرچه مسمومیت نیاز به وجود زیادی باکتری دارد(5*10در هر گرم) ولیکن </a:t>
            </a:r>
            <a:endParaRPr lang="fa-IR" sz="2000" b="1" dirty="0" smtClean="0">
              <a:latin typeface="Arial" pitchFamily="34" charset="0"/>
              <a:ea typeface="Times New Roman" pitchFamily="18" charset="0"/>
              <a:cs typeface="B Titr" pitchFamily="2" charset="-78"/>
            </a:endParaRPr>
          </a:p>
          <a:p>
            <a:pPr marL="0" indent="0" algn="just">
              <a:lnSpc>
                <a:spcPct val="90000"/>
              </a:lnSpc>
              <a:buNone/>
            </a:pPr>
            <a:endParaRPr lang="fa-IR" sz="2000" b="1" dirty="0">
              <a:latin typeface="Arial" pitchFamily="34" charset="0"/>
              <a:ea typeface="Times New Roman" pitchFamily="18" charset="0"/>
              <a:cs typeface="B Titr" pitchFamily="2" charset="-78"/>
            </a:endParaRPr>
          </a:p>
          <a:p>
            <a:pPr marL="0" indent="0" algn="just">
              <a:lnSpc>
                <a:spcPct val="90000"/>
              </a:lnSpc>
              <a:buNone/>
            </a:pPr>
            <a:r>
              <a:rPr lang="fa-IR" sz="2000" b="1" dirty="0" smtClean="0">
                <a:latin typeface="Arial" pitchFamily="34" charset="0"/>
                <a:ea typeface="Times New Roman" pitchFamily="18" charset="0"/>
                <a:cs typeface="B Titr" pitchFamily="2" charset="-78"/>
              </a:rPr>
              <a:t>نگهداری </a:t>
            </a:r>
            <a:r>
              <a:rPr lang="fa-IR" sz="2000" b="1" dirty="0">
                <a:latin typeface="Arial" pitchFamily="34" charset="0"/>
                <a:ea typeface="Times New Roman" pitchFamily="18" charset="0"/>
                <a:cs typeface="B Titr" pitchFamily="2" charset="-78"/>
              </a:rPr>
              <a:t>غذا در دمای نامناسب و یا سرد کردن خیلی آهسته موجب ایجاد سم به اندازه کافی </a:t>
            </a:r>
            <a:endParaRPr lang="fa-IR" sz="2000" b="1" dirty="0" smtClean="0">
              <a:latin typeface="Arial" pitchFamily="34" charset="0"/>
              <a:ea typeface="Times New Roman" pitchFamily="18" charset="0"/>
              <a:cs typeface="B Titr" pitchFamily="2" charset="-78"/>
            </a:endParaRPr>
          </a:p>
          <a:p>
            <a:pPr marL="0" indent="0" algn="just">
              <a:lnSpc>
                <a:spcPct val="90000"/>
              </a:lnSpc>
              <a:buNone/>
            </a:pPr>
            <a:endParaRPr lang="fa-IR" sz="2000" b="1" dirty="0">
              <a:latin typeface="Arial" pitchFamily="34" charset="0"/>
              <a:ea typeface="Times New Roman" pitchFamily="18" charset="0"/>
              <a:cs typeface="B Titr" pitchFamily="2" charset="-78"/>
            </a:endParaRPr>
          </a:p>
          <a:p>
            <a:pPr marL="0" indent="0" algn="just">
              <a:lnSpc>
                <a:spcPct val="90000"/>
              </a:lnSpc>
              <a:buNone/>
            </a:pPr>
            <a:r>
              <a:rPr lang="fa-IR" sz="2000" b="1" dirty="0" smtClean="0">
                <a:latin typeface="Arial" pitchFamily="34" charset="0"/>
                <a:ea typeface="Times New Roman" pitchFamily="18" charset="0"/>
                <a:cs typeface="B Titr" pitchFamily="2" charset="-78"/>
              </a:rPr>
              <a:t>در </a:t>
            </a:r>
            <a:r>
              <a:rPr lang="fa-IR" sz="2000" b="1" dirty="0">
                <a:latin typeface="Arial" pitchFamily="34" charset="0"/>
                <a:ea typeface="Times New Roman" pitchFamily="18" charset="0"/>
                <a:cs typeface="B Titr" pitchFamily="2" charset="-78"/>
              </a:rPr>
              <a:t>غذا می شود. </a:t>
            </a:r>
            <a:endParaRPr lang="en-US" sz="2000" b="1" dirty="0">
              <a:latin typeface="Arial" pitchFamily="34" charset="0"/>
              <a:ea typeface="Times New Roman" pitchFamily="18" charset="0"/>
              <a:cs typeface="B Titr" pitchFamily="2" charset="-78"/>
            </a:endParaRPr>
          </a:p>
        </p:txBody>
      </p:sp>
    </p:spTree>
    <p:extLst>
      <p:ext uri="{BB962C8B-B14F-4D97-AF65-F5344CB8AC3E}">
        <p14:creationId xmlns:p14="http://schemas.microsoft.com/office/powerpoint/2010/main" val="6606253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1340768"/>
            <a:ext cx="7215238" cy="3168352"/>
          </a:xfrm>
        </p:spPr>
        <p:txBody>
          <a:bodyPr>
            <a:normAutofit fontScale="25000" lnSpcReduction="20000"/>
          </a:bodyPr>
          <a:lstStyle/>
          <a:p>
            <a:pPr marL="0" indent="0">
              <a:buNone/>
            </a:pPr>
            <a:r>
              <a:rPr lang="fa-IR" sz="6200" b="1" dirty="0">
                <a:solidFill>
                  <a:schemeClr val="accent1">
                    <a:lumMod val="75000"/>
                  </a:schemeClr>
                </a:solidFill>
                <a:latin typeface="Arial" pitchFamily="34" charset="0"/>
                <a:ea typeface="Times New Roman" pitchFamily="18" charset="0"/>
                <a:cs typeface="B Titr" pitchFamily="2" charset="-78"/>
              </a:rPr>
              <a:t>اقدامات لازم در هنگام بروز مسموميت غذايي</a:t>
            </a:r>
            <a:r>
              <a:rPr lang="fa-IR" sz="6200" b="1" dirty="0" smtClean="0">
                <a:solidFill>
                  <a:schemeClr val="accent1">
                    <a:lumMod val="75000"/>
                  </a:schemeClr>
                </a:solidFill>
                <a:latin typeface="Arial" pitchFamily="34" charset="0"/>
                <a:ea typeface="Times New Roman" pitchFamily="18" charset="0"/>
                <a:cs typeface="B Titr" pitchFamily="2" charset="-78"/>
              </a:rPr>
              <a:t>:</a:t>
            </a:r>
          </a:p>
          <a:p>
            <a:pPr marL="0" indent="0">
              <a:buNone/>
            </a:pPr>
            <a:endParaRPr lang="fa-IR" sz="6200" b="1" dirty="0">
              <a:solidFill>
                <a:schemeClr val="accent1">
                  <a:lumMod val="75000"/>
                </a:schemeClr>
              </a:solidFill>
              <a:latin typeface="Arial" pitchFamily="34" charset="0"/>
              <a:ea typeface="Times New Roman" pitchFamily="18" charset="0"/>
              <a:cs typeface="B Titr" pitchFamily="2" charset="-78"/>
            </a:endParaRPr>
          </a:p>
          <a:p>
            <a:pPr marL="0" indent="0">
              <a:buNone/>
            </a:pPr>
            <a:r>
              <a:rPr lang="fa-IR" sz="8000" dirty="0">
                <a:cs typeface="B Titr" pitchFamily="2" charset="-78"/>
              </a:rPr>
              <a:t>مسموميتهاي غذايي در صورت مصرف غذاي آلوده داراي سه مشخصه مي باشد</a:t>
            </a:r>
            <a:r>
              <a:rPr lang="fa-IR" sz="8000" dirty="0" smtClean="0">
                <a:cs typeface="B Titr" pitchFamily="2" charset="-78"/>
              </a:rPr>
              <a:t>:</a:t>
            </a:r>
          </a:p>
          <a:p>
            <a:pPr marL="0" indent="0">
              <a:buNone/>
            </a:pPr>
            <a:endParaRPr lang="fa-IR" sz="8000" dirty="0">
              <a:cs typeface="B Titr" pitchFamily="2" charset="-78"/>
            </a:endParaRPr>
          </a:p>
          <a:p>
            <a:pPr marL="0" indent="0">
              <a:buNone/>
            </a:pPr>
            <a:endParaRPr lang="fa-IR" dirty="0" smtClean="0">
              <a:cs typeface="B Titr" pitchFamily="2" charset="-78"/>
            </a:endParaRPr>
          </a:p>
          <a:p>
            <a:pPr marL="0" indent="0">
              <a:buNone/>
            </a:pPr>
            <a:r>
              <a:rPr lang="fa-IR" sz="6400" b="1" dirty="0" smtClean="0">
                <a:solidFill>
                  <a:schemeClr val="accent1">
                    <a:lumMod val="75000"/>
                  </a:schemeClr>
                </a:solidFill>
                <a:latin typeface="Arial" pitchFamily="34" charset="0"/>
                <a:ea typeface="Times New Roman" pitchFamily="18" charset="0"/>
                <a:cs typeface="B Titr" pitchFamily="2" charset="-78"/>
              </a:rPr>
              <a:t>1- سابقه خوردن غذاي مشترك</a:t>
            </a:r>
          </a:p>
          <a:p>
            <a:pPr marL="0" indent="0">
              <a:buNone/>
            </a:pPr>
            <a:endParaRPr lang="fa-IR" sz="6400" b="1" dirty="0" smtClean="0">
              <a:solidFill>
                <a:schemeClr val="accent1">
                  <a:lumMod val="75000"/>
                </a:schemeClr>
              </a:solidFill>
              <a:latin typeface="Arial" pitchFamily="34" charset="0"/>
              <a:ea typeface="Times New Roman" pitchFamily="18" charset="0"/>
              <a:cs typeface="B Titr" pitchFamily="2" charset="-78"/>
            </a:endParaRPr>
          </a:p>
          <a:p>
            <a:pPr marL="0" indent="0">
              <a:buNone/>
            </a:pPr>
            <a:r>
              <a:rPr lang="fa-IR" sz="6400" b="1" dirty="0" smtClean="0">
                <a:solidFill>
                  <a:schemeClr val="accent1">
                    <a:lumMod val="75000"/>
                  </a:schemeClr>
                </a:solidFill>
                <a:latin typeface="Arial" pitchFamily="34" charset="0"/>
                <a:ea typeface="Times New Roman" pitchFamily="18" charset="0"/>
                <a:cs typeface="B Titr" pitchFamily="2" charset="-78"/>
              </a:rPr>
              <a:t>2- ابتلاي </a:t>
            </a:r>
            <a:r>
              <a:rPr lang="fa-IR" sz="6400" b="1" dirty="0">
                <a:solidFill>
                  <a:schemeClr val="accent1">
                    <a:lumMod val="75000"/>
                  </a:schemeClr>
                </a:solidFill>
                <a:latin typeface="Arial" pitchFamily="34" charset="0"/>
                <a:ea typeface="Times New Roman" pitchFamily="18" charset="0"/>
                <a:cs typeface="B Titr" pitchFamily="2" charset="-78"/>
              </a:rPr>
              <a:t>همزمان تعداد زيادي از </a:t>
            </a:r>
            <a:r>
              <a:rPr lang="fa-IR" sz="6400" b="1" dirty="0" smtClean="0">
                <a:solidFill>
                  <a:schemeClr val="accent1">
                    <a:lumMod val="75000"/>
                  </a:schemeClr>
                </a:solidFill>
                <a:latin typeface="Arial" pitchFamily="34" charset="0"/>
                <a:ea typeface="Times New Roman" pitchFamily="18" charset="0"/>
                <a:cs typeface="B Titr" pitchFamily="2" charset="-78"/>
              </a:rPr>
              <a:t>افراد</a:t>
            </a:r>
          </a:p>
          <a:p>
            <a:pPr marL="0" indent="0">
              <a:buNone/>
            </a:pPr>
            <a:endParaRPr lang="fa-IR" sz="6400" b="1" dirty="0">
              <a:solidFill>
                <a:schemeClr val="accent1">
                  <a:lumMod val="75000"/>
                </a:schemeClr>
              </a:solidFill>
              <a:latin typeface="Arial" pitchFamily="34" charset="0"/>
              <a:ea typeface="Times New Roman" pitchFamily="18" charset="0"/>
              <a:cs typeface="B Titr" pitchFamily="2" charset="-78"/>
            </a:endParaRPr>
          </a:p>
          <a:p>
            <a:pPr marL="0" indent="0">
              <a:buNone/>
            </a:pPr>
            <a:r>
              <a:rPr lang="fa-IR" sz="6400" b="1" dirty="0" smtClean="0">
                <a:solidFill>
                  <a:schemeClr val="accent1">
                    <a:lumMod val="75000"/>
                  </a:schemeClr>
                </a:solidFill>
                <a:latin typeface="Arial" pitchFamily="34" charset="0"/>
                <a:ea typeface="Times New Roman" pitchFamily="18" charset="0"/>
                <a:cs typeface="B Titr" pitchFamily="2" charset="-78"/>
              </a:rPr>
              <a:t>3- تشابه </a:t>
            </a:r>
            <a:r>
              <a:rPr lang="fa-IR" sz="6400" b="1" dirty="0">
                <a:solidFill>
                  <a:schemeClr val="accent1">
                    <a:lumMod val="75000"/>
                  </a:schemeClr>
                </a:solidFill>
                <a:latin typeface="Arial" pitchFamily="34" charset="0"/>
                <a:ea typeface="Times New Roman" pitchFamily="18" charset="0"/>
                <a:cs typeface="B Titr" pitchFamily="2" charset="-78"/>
              </a:rPr>
              <a:t>نشانه هاي باليني در اغلب </a:t>
            </a:r>
            <a:r>
              <a:rPr lang="fa-IR" sz="6400" b="1" dirty="0" smtClean="0">
                <a:solidFill>
                  <a:schemeClr val="accent1">
                    <a:lumMod val="75000"/>
                  </a:schemeClr>
                </a:solidFill>
                <a:latin typeface="Arial" pitchFamily="34" charset="0"/>
                <a:ea typeface="Times New Roman" pitchFamily="18" charset="0"/>
                <a:cs typeface="B Titr" pitchFamily="2" charset="-78"/>
              </a:rPr>
              <a:t>بيماران</a:t>
            </a:r>
          </a:p>
          <a:p>
            <a:pPr marL="0" indent="0">
              <a:buNone/>
            </a:pPr>
            <a:endParaRPr lang="fa-IR" sz="6400" b="1" dirty="0">
              <a:solidFill>
                <a:schemeClr val="accent1">
                  <a:lumMod val="75000"/>
                </a:schemeClr>
              </a:solidFill>
              <a:latin typeface="Arial" pitchFamily="34" charset="0"/>
              <a:ea typeface="Times New Roman" pitchFamily="18" charset="0"/>
              <a:cs typeface="B Titr" pitchFamily="2" charset="-78"/>
            </a:endParaRPr>
          </a:p>
        </p:txBody>
      </p:sp>
    </p:spTree>
  </p:cSld>
  <p:clrMapOvr>
    <a:masterClrMapping/>
  </p:clrMapOvr>
  <p:transition>
    <p:pull dir="l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1196752"/>
            <a:ext cx="7429552" cy="4525963"/>
          </a:xfrm>
        </p:spPr>
        <p:txBody>
          <a:bodyPr>
            <a:noAutofit/>
          </a:bodyPr>
          <a:lstStyle/>
          <a:p>
            <a:pPr marL="0" indent="0">
              <a:buNone/>
            </a:pPr>
            <a:r>
              <a:rPr lang="fa-IR" sz="1800" dirty="0">
                <a:cs typeface="B Titr" pitchFamily="2" charset="-78"/>
              </a:rPr>
              <a:t>در چنين مواردي بايد با مركز كنترل مسموميت و يا پزشك تماس گرفته شود تا اطلاعا ت بيشتري در ارتباط </a:t>
            </a:r>
            <a:r>
              <a:rPr lang="fa-IR" sz="1800" dirty="0" smtClean="0">
                <a:cs typeface="B Titr" pitchFamily="2" charset="-78"/>
              </a:rPr>
              <a:t>با مسموميت </a:t>
            </a:r>
            <a:r>
              <a:rPr lang="fa-IR" sz="1800" dirty="0">
                <a:cs typeface="B Titr" pitchFamily="2" charset="-78"/>
              </a:rPr>
              <a:t>و زمان مراجعه به پزشك در اختيار شما قرار دهند. </a:t>
            </a:r>
            <a:endParaRPr lang="fa-IR" sz="1800" dirty="0" smtClean="0">
              <a:cs typeface="B Titr" pitchFamily="2" charset="-78"/>
            </a:endParaRPr>
          </a:p>
          <a:p>
            <a:pPr marL="0" indent="0">
              <a:buNone/>
            </a:pPr>
            <a:r>
              <a:rPr lang="fa-IR" sz="1800" dirty="0" smtClean="0">
                <a:cs typeface="B Titr" pitchFamily="2" charset="-78"/>
              </a:rPr>
              <a:t>نكته </a:t>
            </a:r>
            <a:r>
              <a:rPr lang="fa-IR" sz="1800" dirty="0">
                <a:cs typeface="B Titr" pitchFamily="2" charset="-78"/>
              </a:rPr>
              <a:t>اي كه بسيار مهم مي باشد </a:t>
            </a:r>
            <a:r>
              <a:rPr lang="fa-IR" sz="1800" dirty="0">
                <a:solidFill>
                  <a:schemeClr val="accent2">
                    <a:lumMod val="75000"/>
                  </a:schemeClr>
                </a:solidFill>
                <a:cs typeface="B Titr" pitchFamily="2" charset="-78"/>
              </a:rPr>
              <a:t>از دست دادن </a:t>
            </a:r>
            <a:r>
              <a:rPr lang="fa-IR" sz="1800" dirty="0" smtClean="0">
                <a:solidFill>
                  <a:schemeClr val="accent2">
                    <a:lumMod val="75000"/>
                  </a:schemeClr>
                </a:solidFill>
                <a:cs typeface="B Titr" pitchFamily="2" charset="-78"/>
              </a:rPr>
              <a:t>آب بدن </a:t>
            </a:r>
            <a:r>
              <a:rPr lang="fa-IR" sz="1800" dirty="0">
                <a:solidFill>
                  <a:schemeClr val="accent2">
                    <a:lumMod val="75000"/>
                  </a:schemeClr>
                </a:solidFill>
                <a:cs typeface="B Titr" pitchFamily="2" charset="-78"/>
              </a:rPr>
              <a:t>و كاهش مايعات بدن در اثر تهوع واستفراغ مي باشد. </a:t>
            </a:r>
            <a:endParaRPr lang="fa-IR" sz="1800" dirty="0" smtClean="0">
              <a:solidFill>
                <a:schemeClr val="accent2">
                  <a:lumMod val="75000"/>
                </a:schemeClr>
              </a:solidFill>
              <a:cs typeface="B Titr" pitchFamily="2" charset="-78"/>
            </a:endParaRPr>
          </a:p>
          <a:p>
            <a:pPr marL="0" indent="0">
              <a:buNone/>
            </a:pPr>
            <a:r>
              <a:rPr lang="fa-IR" sz="1800" dirty="0" smtClean="0">
                <a:cs typeface="B Titr" pitchFamily="2" charset="-78"/>
              </a:rPr>
              <a:t>بچه </a:t>
            </a:r>
            <a:r>
              <a:rPr lang="fa-IR" sz="1800" dirty="0">
                <a:cs typeface="B Titr" pitchFamily="2" charset="-78"/>
              </a:rPr>
              <a:t>ها خيلي آسان آب بدنشان را از دست مي دهند. </a:t>
            </a:r>
            <a:endParaRPr lang="fa-IR" sz="1800" dirty="0" smtClean="0">
              <a:cs typeface="B Titr" pitchFamily="2" charset="-78"/>
            </a:endParaRPr>
          </a:p>
          <a:p>
            <a:pPr marL="0" indent="0">
              <a:buNone/>
            </a:pPr>
            <a:r>
              <a:rPr lang="fa-IR" sz="1800" dirty="0" smtClean="0">
                <a:solidFill>
                  <a:srgbClr val="FF0000"/>
                </a:solidFill>
                <a:cs typeface="B Titr" pitchFamily="2" charset="-78"/>
              </a:rPr>
              <a:t>اگر به </a:t>
            </a:r>
            <a:r>
              <a:rPr lang="fa-IR" sz="1800" dirty="0">
                <a:solidFill>
                  <a:srgbClr val="FF0000"/>
                </a:solidFill>
                <a:cs typeface="B Titr" pitchFamily="2" charset="-78"/>
              </a:rPr>
              <a:t>مورد مسموميت غذايي مظنون بوديد، نوشيدن مقدار فراوان مايعات بويژه آب بسيار مهم مي باشد.</a:t>
            </a:r>
          </a:p>
          <a:p>
            <a:pPr marL="0" indent="0">
              <a:buNone/>
            </a:pPr>
            <a:r>
              <a:rPr lang="fa-IR" sz="1800" dirty="0">
                <a:cs typeface="B Titr" pitchFamily="2" charset="-78"/>
              </a:rPr>
              <a:t>زمان مراجعه به پزشك</a:t>
            </a:r>
            <a:r>
              <a:rPr lang="fa-IR" sz="1800" dirty="0" smtClean="0">
                <a:cs typeface="B Titr" pitchFamily="2" charset="-78"/>
              </a:rPr>
              <a:t>:</a:t>
            </a:r>
          </a:p>
          <a:p>
            <a:pPr marL="0" indent="0">
              <a:buNone/>
            </a:pPr>
            <a:r>
              <a:rPr lang="fa-IR" sz="1800" dirty="0">
                <a:cs typeface="B Titr" pitchFamily="2" charset="-78"/>
              </a:rPr>
              <a:t>در صورت وجود خون در </a:t>
            </a:r>
            <a:r>
              <a:rPr lang="fa-IR" sz="1800" dirty="0" smtClean="0">
                <a:cs typeface="B Titr" pitchFamily="2" charset="-78"/>
              </a:rPr>
              <a:t>مدفوع  یا استفراغ ، تب بالا ( 38/5 درجه سانتیگراد) ، از دست دادن مایعات بدن و یا در مواردیکه علايم بيش از يك روز طول بكشد، بايد حتماً به پزشك مراجعه كرد. والدين كودكان </a:t>
            </a:r>
            <a:r>
              <a:rPr lang="fa-IR" sz="1800" dirty="0">
                <a:cs typeface="B Titr" pitchFamily="2" charset="-78"/>
              </a:rPr>
              <a:t>با علايم تب </a:t>
            </a:r>
            <a:r>
              <a:rPr lang="fa-IR" sz="1800" dirty="0" smtClean="0">
                <a:cs typeface="B Titr" pitchFamily="2" charset="-78"/>
              </a:rPr>
              <a:t>بالا واستفراغ </a:t>
            </a:r>
            <a:r>
              <a:rPr lang="fa-IR" sz="1800" dirty="0">
                <a:cs typeface="B Titr" pitchFamily="2" charset="-78"/>
              </a:rPr>
              <a:t>بايد با پزشك معالجشان تماس بگيرند. </a:t>
            </a:r>
            <a:endParaRPr lang="fa-IR" sz="1800" dirty="0" smtClean="0">
              <a:cs typeface="B Titr" pitchFamily="2" charset="-78"/>
            </a:endParaRPr>
          </a:p>
          <a:p>
            <a:pPr marL="0" indent="0">
              <a:buNone/>
            </a:pPr>
            <a:r>
              <a:rPr lang="fa-IR" sz="1800" dirty="0" smtClean="0">
                <a:solidFill>
                  <a:schemeClr val="tx2"/>
                </a:solidFill>
                <a:cs typeface="B Titr" pitchFamily="2" charset="-78"/>
              </a:rPr>
              <a:t>شدت </a:t>
            </a:r>
            <a:r>
              <a:rPr lang="fa-IR" sz="1800" dirty="0">
                <a:solidFill>
                  <a:schemeClr val="tx2"/>
                </a:solidFill>
                <a:cs typeface="B Titr" pitchFamily="2" charset="-78"/>
              </a:rPr>
              <a:t>نشانه با توجه به سن و وضعيت سلامتي بدن متفاوت </a:t>
            </a:r>
            <a:r>
              <a:rPr lang="fa-IR" sz="1800" dirty="0" smtClean="0">
                <a:solidFill>
                  <a:schemeClr val="tx2"/>
                </a:solidFill>
                <a:cs typeface="B Titr" pitchFamily="2" charset="-78"/>
              </a:rPr>
              <a:t>مي باشد</a:t>
            </a:r>
            <a:r>
              <a:rPr lang="fa-IR" sz="1800" dirty="0">
                <a:solidFill>
                  <a:schemeClr val="tx2"/>
                </a:solidFill>
                <a:cs typeface="B Titr" pitchFamily="2" charset="-78"/>
              </a:rPr>
              <a:t>. </a:t>
            </a:r>
            <a:endParaRPr lang="fa-IR" sz="1800" dirty="0" smtClean="0">
              <a:solidFill>
                <a:schemeClr val="tx2"/>
              </a:solidFill>
              <a:cs typeface="B Titr" pitchFamily="2" charset="-78"/>
            </a:endParaRPr>
          </a:p>
          <a:p>
            <a:pPr marL="0" indent="0">
              <a:buNone/>
            </a:pPr>
            <a:endParaRPr lang="fa-IR" sz="1800" dirty="0" smtClean="0">
              <a:solidFill>
                <a:schemeClr val="tx2"/>
              </a:solidFill>
              <a:cs typeface="B Titr" pitchFamily="2" charset="-78"/>
            </a:endParaRPr>
          </a:p>
          <a:p>
            <a:pPr marL="0" indent="0">
              <a:buNone/>
            </a:pPr>
            <a:r>
              <a:rPr lang="fa-IR" sz="1800" dirty="0" smtClean="0">
                <a:solidFill>
                  <a:schemeClr val="accent2">
                    <a:lumMod val="75000"/>
                  </a:schemeClr>
                </a:solidFill>
                <a:cs typeface="B Titr" pitchFamily="2" charset="-78"/>
              </a:rPr>
              <a:t>اين </a:t>
            </a:r>
            <a:r>
              <a:rPr lang="fa-IR" sz="1800" dirty="0">
                <a:solidFill>
                  <a:schemeClr val="accent2">
                    <a:lumMod val="75000"/>
                  </a:schemeClr>
                </a:solidFill>
                <a:cs typeface="B Titr" pitchFamily="2" charset="-78"/>
              </a:rPr>
              <a:t>علايم در سالمندان </a:t>
            </a:r>
            <a:r>
              <a:rPr lang="fa-IR" sz="1800" dirty="0" smtClean="0">
                <a:solidFill>
                  <a:schemeClr val="accent2">
                    <a:lumMod val="75000"/>
                  </a:schemeClr>
                </a:solidFill>
                <a:cs typeface="B Titr" pitchFamily="2" charset="-78"/>
              </a:rPr>
              <a:t>ونوزادان </a:t>
            </a:r>
            <a:r>
              <a:rPr lang="fa-IR" sz="1800" dirty="0">
                <a:solidFill>
                  <a:schemeClr val="accent2">
                    <a:lumMod val="75000"/>
                  </a:schemeClr>
                </a:solidFill>
                <a:cs typeface="B Titr" pitchFamily="2" charset="-78"/>
              </a:rPr>
              <a:t>مي تواند خطرناكتر باشد.</a:t>
            </a:r>
          </a:p>
          <a:p>
            <a:endParaRPr lang="fa-IR" sz="1800" dirty="0">
              <a:cs typeface="B Titr" pitchFamily="2" charset="-78"/>
            </a:endParaRPr>
          </a:p>
        </p:txBody>
      </p:sp>
    </p:spTree>
  </p:cSld>
  <p:clrMapOvr>
    <a:masterClrMapping/>
  </p:clrMapOvr>
  <p:transition>
    <p:wheel spokes="3"/>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340768"/>
            <a:ext cx="7929618" cy="4525963"/>
          </a:xfrm>
        </p:spPr>
        <p:txBody>
          <a:bodyPr>
            <a:normAutofit/>
          </a:bodyPr>
          <a:lstStyle/>
          <a:p>
            <a:pPr marL="0" indent="0">
              <a:buNone/>
            </a:pPr>
            <a:r>
              <a:rPr lang="fa-IR" sz="2000" dirty="0">
                <a:cs typeface="B Titr" pitchFamily="2" charset="-78"/>
              </a:rPr>
              <a:t>جداول زيربه صورت خلاصه انواع مسموميت هاي ايجاد شده توسط عوامل مختلف ، </a:t>
            </a:r>
            <a:endParaRPr lang="fa-IR" sz="2000" dirty="0" smtClean="0">
              <a:cs typeface="B Titr" pitchFamily="2" charset="-78"/>
            </a:endParaRPr>
          </a:p>
          <a:p>
            <a:pPr marL="0" indent="0">
              <a:buNone/>
            </a:pPr>
            <a:endParaRPr lang="fa-IR" sz="2000" dirty="0">
              <a:cs typeface="B Titr" pitchFamily="2" charset="-78"/>
            </a:endParaRPr>
          </a:p>
          <a:p>
            <a:pPr marL="0" indent="0">
              <a:buNone/>
            </a:pPr>
            <a:r>
              <a:rPr lang="fa-IR" sz="2000" dirty="0" smtClean="0">
                <a:cs typeface="B Titr" pitchFamily="2" charset="-78"/>
              </a:rPr>
              <a:t>مخازن </a:t>
            </a:r>
            <a:r>
              <a:rPr lang="fa-IR" sz="2000" dirty="0">
                <a:cs typeface="B Titr" pitchFamily="2" charset="-78"/>
              </a:rPr>
              <a:t>و راههاي آلودگي </a:t>
            </a:r>
            <a:r>
              <a:rPr lang="fa-IR" sz="2000" dirty="0" smtClean="0">
                <a:cs typeface="B Titr" pitchFamily="2" charset="-78"/>
              </a:rPr>
              <a:t>را در </a:t>
            </a:r>
            <a:r>
              <a:rPr lang="fa-IR" sz="2000" dirty="0">
                <a:cs typeface="B Titr" pitchFamily="2" charset="-78"/>
              </a:rPr>
              <a:t>اثر مصرف مواد غذائي نشان مي دهد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786" y="1071546"/>
            <a:ext cx="7615262" cy="4525963"/>
          </a:xfrm>
        </p:spPr>
        <p:txBody>
          <a:bodyPr>
            <a:normAutofit/>
          </a:bodyPr>
          <a:lstStyle/>
          <a:p>
            <a:pPr marL="0" indent="0" algn="just">
              <a:lnSpc>
                <a:spcPct val="200000"/>
              </a:lnSpc>
              <a:buNone/>
            </a:pPr>
            <a:endParaRPr lang="en-US" b="1" dirty="0">
              <a:cs typeface="B Titr" pitchFamily="2" charset="-78"/>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908720"/>
            <a:ext cx="8064896"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9" name="Picture 5" descr="Tox"/>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85999" y="404664"/>
            <a:ext cx="4575175" cy="556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28398" dir="20006097" algn="ctr" rotWithShape="0">
                    <a:srgbClr val="808080"/>
                  </a:outerShdw>
                </a:effectLst>
              </a14:hiddenEffects>
            </a:ext>
          </a:extLst>
        </p:spPr>
      </p:pic>
      <p:sp>
        <p:nvSpPr>
          <p:cNvPr id="11267" name="Rectangle 3"/>
          <p:cNvSpPr>
            <a:spLocks noGrp="1" noChangeArrowheads="1"/>
          </p:cNvSpPr>
          <p:nvPr>
            <p:ph type="body" idx="1"/>
          </p:nvPr>
        </p:nvSpPr>
        <p:spPr>
          <a:xfrm>
            <a:off x="1677986" y="2314575"/>
            <a:ext cx="5791200" cy="3505200"/>
          </a:xfrm>
        </p:spPr>
        <p:txBody>
          <a:bodyPr wrap="none"/>
          <a:lstStyle/>
          <a:p>
            <a:pPr marL="68263" indent="-68263"/>
            <a:endParaRPr lang="en-US" dirty="0"/>
          </a:p>
          <a:p>
            <a:pPr marL="68263" indent="-68263" algn="ctr">
              <a:lnSpc>
                <a:spcPct val="91000"/>
              </a:lnSpc>
              <a:spcBef>
                <a:spcPct val="0"/>
              </a:spcBef>
              <a:buFontTx/>
              <a:buNone/>
            </a:pPr>
            <a:r>
              <a:rPr lang="en-US" sz="8100" dirty="0" smtClean="0">
                <a:solidFill>
                  <a:schemeClr val="tx2">
                    <a:lumMod val="75000"/>
                  </a:schemeClr>
                </a:solidFill>
              </a:rPr>
              <a:t>        </a:t>
            </a:r>
            <a:r>
              <a:rPr lang="en-US" sz="9600" dirty="0" smtClean="0">
                <a:solidFill>
                  <a:srgbClr val="FF0000"/>
                </a:solidFill>
                <a:latin typeface="Times New Roman" pitchFamily="18" charset="0"/>
                <a:cs typeface="Times New Roman" pitchFamily="18" charset="0"/>
              </a:rPr>
              <a:t>Toxicology</a:t>
            </a:r>
            <a:r>
              <a:rPr lang="en-US" sz="9600" dirty="0" smtClean="0">
                <a:solidFill>
                  <a:schemeClr val="tx2">
                    <a:lumMod val="75000"/>
                  </a:schemeClr>
                </a:solidFill>
                <a:latin typeface="Times New Roman" pitchFamily="18" charset="0"/>
                <a:cs typeface="Times New Roman" pitchFamily="18" charset="0"/>
              </a:rPr>
              <a:t>      </a:t>
            </a:r>
            <a:endParaRPr lang="en-US" sz="9600" dirty="0">
              <a:solidFill>
                <a:schemeClr val="tx2">
                  <a:lumMod val="75000"/>
                </a:schemeClr>
              </a:solidFill>
              <a:latin typeface="Times New Roman" pitchFamily="18" charset="0"/>
              <a:cs typeface="Times New Roman" pitchFamily="18" charset="0"/>
            </a:endParaRPr>
          </a:p>
          <a:p>
            <a:pPr marL="68263" indent="-68263">
              <a:buFontTx/>
              <a:buNone/>
            </a:pPr>
            <a:endParaRPr lang="en-US" dirty="0"/>
          </a:p>
        </p:txBody>
      </p:sp>
      <p:sp>
        <p:nvSpPr>
          <p:cNvPr id="11270" name="Text Box 6"/>
          <p:cNvSpPr txBox="1">
            <a:spLocks noChangeArrowheads="1"/>
          </p:cNvSpPr>
          <p:nvPr/>
        </p:nvSpPr>
        <p:spPr bwMode="auto">
          <a:xfrm>
            <a:off x="0" y="4067175"/>
            <a:ext cx="8686800" cy="1338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spcBef>
                <a:spcPct val="30000"/>
              </a:spcBef>
            </a:pPr>
            <a:endParaRPr lang="ar-SA" sz="6000" dirty="0">
              <a:solidFill>
                <a:srgbClr val="FFFFFF"/>
              </a:solidFill>
              <a:cs typeface="Zar" pitchFamily="2" charset="-78"/>
            </a:endParaRPr>
          </a:p>
          <a:p>
            <a:pPr>
              <a:spcBef>
                <a:spcPct val="50000"/>
              </a:spcBef>
            </a:pPr>
            <a:endParaRPr lang="en-US" dirty="0"/>
          </a:p>
        </p:txBody>
      </p:sp>
    </p:spTree>
    <p:extLst>
      <p:ext uri="{BB962C8B-B14F-4D97-AF65-F5344CB8AC3E}">
        <p14:creationId xmlns:p14="http://schemas.microsoft.com/office/powerpoint/2010/main" val="117399763"/>
      </p:ext>
    </p:extLst>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1269"/>
                                        </p:tgtEl>
                                        <p:attrNameLst>
                                          <p:attrName>style.visibility</p:attrName>
                                        </p:attrNameLst>
                                      </p:cBhvr>
                                      <p:to>
                                        <p:strVal val="visible"/>
                                      </p:to>
                                    </p:set>
                                    <p:animEffect transition="in" filter="wheel(1)">
                                      <p:cBhvr>
                                        <p:cTn id="7" dur="2000"/>
                                        <p:tgtEl>
                                          <p:spTgt spid="11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786" y="1071546"/>
            <a:ext cx="7572428" cy="4525963"/>
          </a:xfrm>
        </p:spPr>
        <p:txBody>
          <a:bodyPr>
            <a:normAutofit/>
          </a:bodyPr>
          <a:lstStyle/>
          <a:p>
            <a:pPr marL="0" indent="0">
              <a:buNone/>
            </a:pPr>
            <a:endParaRPr lang="fa-I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124744"/>
            <a:ext cx="7416824"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trips dir="l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786" y="1142984"/>
            <a:ext cx="7429552" cy="4525963"/>
          </a:xfrm>
        </p:spPr>
        <p:txBody>
          <a:bodyPr>
            <a:normAutofit/>
          </a:bodyPr>
          <a:lstStyle/>
          <a:p>
            <a:pPr marL="0" indent="0">
              <a:buNone/>
            </a:pPr>
            <a:endParaRPr lang="fa-IR"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692696"/>
            <a:ext cx="7272808" cy="53728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0100" y="857232"/>
            <a:ext cx="7715304" cy="4525963"/>
          </a:xfrm>
        </p:spPr>
        <p:txBody>
          <a:bodyPr>
            <a:noAutofit/>
          </a:bodyPr>
          <a:lstStyle/>
          <a:p>
            <a:pPr marL="0" indent="0">
              <a:buNone/>
            </a:pPr>
            <a:endParaRPr lang="fa-I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980728"/>
            <a:ext cx="7776864"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plus/>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8662" y="1071546"/>
            <a:ext cx="7572428" cy="4525963"/>
          </a:xfrm>
        </p:spPr>
        <p:txBody>
          <a:bodyPr>
            <a:noAutofit/>
          </a:bodyPr>
          <a:lstStyle/>
          <a:p>
            <a:pPr marL="0" indent="0">
              <a:buNone/>
            </a:pPr>
            <a:endParaRPr lang="fa-IR"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1484784"/>
            <a:ext cx="7848872"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overrideClrMapping bg1="lt1" tx1="dk1" bg2="lt2" tx2="dk2" accent1="accent1" accent2="accent2" accent3="accent3" accent4="accent4" accent5="accent5" accent6="accent6" hlink="hlink" folHlink="folHlink"/>
  </p:clrMapOvr>
  <p:transition>
    <p:strips/>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0100" y="785794"/>
            <a:ext cx="7500990" cy="4525963"/>
          </a:xfrm>
        </p:spPr>
        <p:txBody>
          <a:bodyPr>
            <a:noAutofit/>
          </a:bodyPr>
          <a:lstStyle/>
          <a:p>
            <a:endParaRPr lang="fa-IR" sz="11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836712"/>
            <a:ext cx="6624736"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pull dir="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642918"/>
            <a:ext cx="7643866" cy="4525963"/>
          </a:xfrm>
        </p:spPr>
        <p:txBody>
          <a:bodyPr>
            <a:noAutofit/>
          </a:bodyPr>
          <a:lstStyle/>
          <a:p>
            <a:pPr marL="0" indent="0">
              <a:lnSpc>
                <a:spcPct val="150000"/>
              </a:lnSpc>
              <a:buNone/>
            </a:pPr>
            <a:endParaRPr lang="fa-IR" sz="2000"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692696"/>
            <a:ext cx="7776864" cy="5544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overrideClrMapping bg1="lt1" tx1="dk1" bg2="lt2" tx2="dk2" accent1="accent1" accent2="accent2" accent3="accent3" accent4="accent4" accent5="accent5" accent6="accent6" hlink="hlink" folHlink="folHlink"/>
  </p:clrMapOvr>
  <p:transition>
    <p:pull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015" y="928670"/>
            <a:ext cx="8753473" cy="4525963"/>
          </a:xfrm>
        </p:spPr>
        <p:txBody>
          <a:bodyPr>
            <a:normAutofit/>
          </a:bodyPr>
          <a:lstStyle/>
          <a:p>
            <a:pPr marL="0" indent="0">
              <a:buNone/>
            </a:pPr>
            <a:r>
              <a:rPr lang="fa-IR" b="1" dirty="0">
                <a:solidFill>
                  <a:schemeClr val="accent1">
                    <a:lumMod val="75000"/>
                  </a:schemeClr>
                </a:solidFill>
                <a:latin typeface="Arial" pitchFamily="34" charset="0"/>
                <a:ea typeface="Times New Roman" pitchFamily="18" charset="0"/>
                <a:cs typeface="B Titr" pitchFamily="2" charset="-78"/>
              </a:rPr>
              <a:t>مسمومیت با سموم </a:t>
            </a:r>
            <a:r>
              <a:rPr lang="fa-IR" b="1" dirty="0" smtClean="0">
                <a:solidFill>
                  <a:schemeClr val="accent1">
                    <a:lumMod val="75000"/>
                  </a:schemeClr>
                </a:solidFill>
                <a:latin typeface="Arial" pitchFamily="34" charset="0"/>
                <a:ea typeface="Times New Roman" pitchFamily="18" charset="0"/>
                <a:cs typeface="B Titr" pitchFamily="2" charset="-78"/>
              </a:rPr>
              <a:t>قارچی:</a:t>
            </a:r>
            <a:endParaRPr lang="en-US" b="1" dirty="0">
              <a:solidFill>
                <a:schemeClr val="accent1">
                  <a:lumMod val="75000"/>
                </a:schemeClr>
              </a:solidFill>
              <a:latin typeface="Arial" pitchFamily="34" charset="0"/>
              <a:ea typeface="Times New Roman" pitchFamily="18" charset="0"/>
              <a:cs typeface="B Titr" pitchFamily="2" charset="-78"/>
            </a:endParaRPr>
          </a:p>
          <a:p>
            <a:pPr marL="0" indent="0">
              <a:buNone/>
            </a:pPr>
            <a:r>
              <a:rPr lang="fa-IR" sz="2000" b="1" dirty="0">
                <a:cs typeface="B Titr" pitchFamily="2" charset="-78"/>
              </a:rPr>
              <a:t>بسیاری از کپکها ، مخمرها و قارچهای دیگری که برروی مواد غذایی مختلف به </a:t>
            </a:r>
            <a:r>
              <a:rPr lang="fa-IR" sz="2000" b="1" dirty="0" smtClean="0">
                <a:cs typeface="B Titr" pitchFamily="2" charset="-78"/>
              </a:rPr>
              <a:t>رشد</a:t>
            </a:r>
          </a:p>
          <a:p>
            <a:pPr marL="0" indent="0">
              <a:buNone/>
            </a:pPr>
            <a:r>
              <a:rPr lang="fa-IR" sz="2000" b="1" dirty="0" smtClean="0">
                <a:cs typeface="B Titr" pitchFamily="2" charset="-78"/>
              </a:rPr>
              <a:t> </a:t>
            </a:r>
            <a:r>
              <a:rPr lang="fa-IR" sz="1800" b="1" dirty="0" smtClean="0">
                <a:solidFill>
                  <a:schemeClr val="accent5">
                    <a:lumMod val="75000"/>
                  </a:schemeClr>
                </a:solidFill>
                <a:cs typeface="B Titr" pitchFamily="2" charset="-78"/>
              </a:rPr>
              <a:t>می   </a:t>
            </a:r>
            <a:r>
              <a:rPr lang="fa-IR" sz="2000" b="1" dirty="0" smtClean="0">
                <a:solidFill>
                  <a:schemeClr val="accent5">
                    <a:lumMod val="75000"/>
                  </a:schemeClr>
                </a:solidFill>
                <a:latin typeface="Arial" pitchFamily="34" charset="0"/>
                <a:ea typeface="Times New Roman" pitchFamily="18" charset="0"/>
                <a:cs typeface="B Titr" pitchFamily="2" charset="-78"/>
              </a:rPr>
              <a:t>پردازند</a:t>
            </a:r>
            <a:r>
              <a:rPr lang="fa-IR" sz="2400" b="1" dirty="0">
                <a:solidFill>
                  <a:schemeClr val="accent1">
                    <a:lumMod val="75000"/>
                  </a:schemeClr>
                </a:solidFill>
                <a:latin typeface="Arial" pitchFamily="34" charset="0"/>
                <a:ea typeface="Times New Roman" pitchFamily="18" charset="0"/>
                <a:cs typeface="B Titr" pitchFamily="2" charset="-78"/>
              </a:rPr>
              <a:t>( درشرایط گرما، رطوبت و تاریکی ) </a:t>
            </a:r>
            <a:r>
              <a:rPr lang="fa-IR" sz="2000" b="1" dirty="0">
                <a:cs typeface="B Titr" pitchFamily="2" charset="-78"/>
              </a:rPr>
              <a:t>در نتیجه فعالیتهای متابولیکی خود </a:t>
            </a:r>
            <a:r>
              <a:rPr lang="fa-IR" sz="2000" b="1" dirty="0" smtClean="0">
                <a:cs typeface="B Titr" pitchFamily="2" charset="-78"/>
              </a:rPr>
              <a:t>ترکیباتی </a:t>
            </a:r>
            <a:r>
              <a:rPr lang="fa-IR" sz="2000" b="1" dirty="0">
                <a:cs typeface="B Titr" pitchFamily="2" charset="-78"/>
              </a:rPr>
              <a:t>تولید و ترشح می کنند که برای انسان و برخی از حیوانات مسموم کننده </a:t>
            </a:r>
            <a:endParaRPr lang="fa-IR" sz="2000" b="1" dirty="0" smtClean="0">
              <a:cs typeface="B Titr" pitchFamily="2" charset="-78"/>
            </a:endParaRPr>
          </a:p>
          <a:p>
            <a:pPr marL="0" indent="0">
              <a:buNone/>
            </a:pPr>
            <a:endParaRPr lang="fa-IR" sz="2000" b="1" dirty="0">
              <a:cs typeface="B Titr" pitchFamily="2" charset="-78"/>
            </a:endParaRPr>
          </a:p>
          <a:p>
            <a:pPr marL="0" indent="0">
              <a:buNone/>
            </a:pPr>
            <a:r>
              <a:rPr lang="fa-IR" sz="2000" b="1" dirty="0" smtClean="0">
                <a:cs typeface="B Titr" pitchFamily="2" charset="-78"/>
              </a:rPr>
              <a:t>هستند </a:t>
            </a:r>
            <a:r>
              <a:rPr lang="fa-IR" sz="2000" b="1" dirty="0">
                <a:cs typeface="B Titr" pitchFamily="2" charset="-78"/>
              </a:rPr>
              <a:t>به </a:t>
            </a:r>
            <a:r>
              <a:rPr lang="fa-IR" sz="2000" b="1" dirty="0">
                <a:solidFill>
                  <a:srgbClr val="FF0000"/>
                </a:solidFill>
                <a:cs typeface="B Titr" pitchFamily="2" charset="-78"/>
              </a:rPr>
              <a:t>این مواد سمی تولید شده بوسیله قارچها مایکوتوکسین </a:t>
            </a:r>
            <a:r>
              <a:rPr lang="fa-IR" sz="2000" b="1" dirty="0">
                <a:cs typeface="B Titr" pitchFamily="2" charset="-78"/>
              </a:rPr>
              <a:t>گفته می شود</a:t>
            </a:r>
            <a:r>
              <a:rPr lang="fa-IR" sz="2000" b="1" dirty="0" smtClean="0">
                <a:cs typeface="B Titr" pitchFamily="2" charset="-78"/>
              </a:rPr>
              <a:t>.</a:t>
            </a:r>
          </a:p>
          <a:p>
            <a:pPr marL="0" indent="0">
              <a:buNone/>
            </a:pPr>
            <a:endParaRPr lang="fa-IR" sz="2000" b="1" dirty="0" smtClean="0">
              <a:cs typeface="B Titr" pitchFamily="2" charset="-78"/>
            </a:endParaRPr>
          </a:p>
          <a:p>
            <a:pPr marL="0" indent="0">
              <a:buNone/>
            </a:pPr>
            <a:r>
              <a:rPr lang="fa-IR" sz="2000" b="1" dirty="0" smtClean="0">
                <a:cs typeface="B Titr" pitchFamily="2" charset="-78"/>
              </a:rPr>
              <a:t>به  مسمومیت </a:t>
            </a:r>
            <a:r>
              <a:rPr lang="fa-IR" sz="2000" b="1" dirty="0">
                <a:cs typeface="B Titr" pitchFamily="2" charset="-78"/>
              </a:rPr>
              <a:t>ناشی از آن </a:t>
            </a:r>
            <a:r>
              <a:rPr lang="fa-IR" sz="2000" b="1" dirty="0">
                <a:solidFill>
                  <a:srgbClr val="FF0000"/>
                </a:solidFill>
                <a:cs typeface="B Titr" pitchFamily="2" charset="-78"/>
              </a:rPr>
              <a:t>مایکوتوکسیکوزیس </a:t>
            </a:r>
            <a:r>
              <a:rPr lang="fa-IR" sz="2000" b="1" dirty="0">
                <a:cs typeface="B Titr" pitchFamily="2" charset="-78"/>
              </a:rPr>
              <a:t>می گویند.</a:t>
            </a:r>
            <a:endParaRPr lang="en-US" sz="2000" b="1" dirty="0">
              <a:cs typeface="B Titr" pitchFamily="2" charset="-78"/>
            </a:endParaRPr>
          </a:p>
          <a:p>
            <a:pPr marL="0" indent="0">
              <a:buNone/>
            </a:pPr>
            <a:endParaRPr lang="fa-IR" dirty="0"/>
          </a:p>
        </p:txBody>
      </p:sp>
    </p:spTree>
  </p:cSld>
  <p:clrMapOvr>
    <a:masterClrMapping/>
  </p:clrMapOvr>
  <p:transition>
    <p:pull/>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071546"/>
            <a:ext cx="7929618" cy="4525963"/>
          </a:xfrm>
        </p:spPr>
        <p:txBody>
          <a:bodyPr>
            <a:normAutofit fontScale="92500"/>
          </a:bodyPr>
          <a:lstStyle/>
          <a:p>
            <a:pPr marL="0" indent="0">
              <a:buNone/>
            </a:pPr>
            <a:r>
              <a:rPr lang="fa-IR" sz="2200" b="1" dirty="0">
                <a:solidFill>
                  <a:schemeClr val="accent1">
                    <a:lumMod val="75000"/>
                  </a:schemeClr>
                </a:solidFill>
                <a:latin typeface="Arial" pitchFamily="34" charset="0"/>
                <a:ea typeface="Times New Roman" pitchFamily="18" charset="0"/>
                <a:cs typeface="B Titr" pitchFamily="2" charset="-78"/>
              </a:rPr>
              <a:t>آفلاتوکسین: سم تولید شده توسط آسپرژیلوس فلاوس </a:t>
            </a:r>
            <a:endParaRPr lang="en-US" sz="2200" b="1" dirty="0">
              <a:solidFill>
                <a:schemeClr val="accent1">
                  <a:lumMod val="75000"/>
                </a:schemeClr>
              </a:solidFill>
              <a:latin typeface="Arial" pitchFamily="34" charset="0"/>
              <a:ea typeface="Times New Roman" pitchFamily="18" charset="0"/>
              <a:cs typeface="B Titr" pitchFamily="2" charset="-78"/>
            </a:endParaRPr>
          </a:p>
          <a:p>
            <a:pPr marL="0" indent="0">
              <a:buNone/>
            </a:pPr>
            <a:endParaRPr lang="fa-IR" sz="2100" b="1" dirty="0" smtClean="0">
              <a:latin typeface="Arial" pitchFamily="34" charset="0"/>
              <a:ea typeface="Times New Roman" pitchFamily="18" charset="0"/>
              <a:cs typeface="B Titr" pitchFamily="2" charset="-78"/>
            </a:endParaRPr>
          </a:p>
          <a:p>
            <a:pPr marL="0" indent="0">
              <a:buNone/>
            </a:pPr>
            <a:r>
              <a:rPr lang="fa-IR" sz="2100" b="1" dirty="0" smtClean="0">
                <a:latin typeface="Arial" pitchFamily="34" charset="0"/>
                <a:ea typeface="Times New Roman" pitchFamily="18" charset="0"/>
                <a:cs typeface="B Titr" pitchFamily="2" charset="-78"/>
              </a:rPr>
              <a:t>مقاوم </a:t>
            </a:r>
            <a:r>
              <a:rPr lang="fa-IR" sz="2100" b="1" dirty="0">
                <a:latin typeface="Arial" pitchFamily="34" charset="0"/>
                <a:ea typeface="Times New Roman" pitchFamily="18" charset="0"/>
                <a:cs typeface="B Titr" pitchFamily="2" charset="-78"/>
              </a:rPr>
              <a:t>به حرارت پاستوریزاسیون و </a:t>
            </a:r>
            <a:r>
              <a:rPr lang="fa-IR" sz="2100" b="1" dirty="0" smtClean="0">
                <a:latin typeface="Arial" pitchFamily="34" charset="0"/>
                <a:ea typeface="Times New Roman" pitchFamily="18" charset="0"/>
                <a:cs typeface="B Titr" pitchFamily="2" charset="-78"/>
              </a:rPr>
              <a:t>استریلیزاسیون </a:t>
            </a:r>
            <a:r>
              <a:rPr lang="fa-IR" sz="2100" b="1" dirty="0" smtClean="0">
                <a:solidFill>
                  <a:srgbClr val="FF0000"/>
                </a:solidFill>
                <a:latin typeface="Arial" pitchFamily="34" charset="0"/>
                <a:ea typeface="Times New Roman" pitchFamily="18" charset="0"/>
                <a:cs typeface="B Titr" pitchFamily="2" charset="-78"/>
              </a:rPr>
              <a:t>دوز </a:t>
            </a:r>
            <a:r>
              <a:rPr lang="fa-IR" sz="2100" b="1" dirty="0">
                <a:solidFill>
                  <a:srgbClr val="FF0000"/>
                </a:solidFill>
                <a:latin typeface="Arial" pitchFamily="34" charset="0"/>
                <a:ea typeface="Times New Roman" pitchFamily="18" charset="0"/>
                <a:cs typeface="B Titr" pitchFamily="2" charset="-78"/>
              </a:rPr>
              <a:t>کشنده 5 میلیگرم در کیلوگرم </a:t>
            </a:r>
            <a:r>
              <a:rPr lang="fa-IR" sz="2100" b="1" dirty="0">
                <a:latin typeface="Arial" pitchFamily="34" charset="0"/>
                <a:ea typeface="Times New Roman" pitchFamily="18" charset="0"/>
                <a:cs typeface="B Titr" pitchFamily="2" charset="-78"/>
              </a:rPr>
              <a:t>است</a:t>
            </a:r>
            <a:r>
              <a:rPr lang="fa-IR" sz="2100" b="1" dirty="0" smtClean="0">
                <a:latin typeface="Arial" pitchFamily="34" charset="0"/>
                <a:ea typeface="Times New Roman" pitchFamily="18" charset="0"/>
                <a:cs typeface="B Titr" pitchFamily="2" charset="-78"/>
              </a:rPr>
              <a:t>.</a:t>
            </a:r>
            <a:endParaRPr lang="fa-IR" dirty="0" smtClean="0"/>
          </a:p>
          <a:p>
            <a:pPr marL="0" indent="0">
              <a:buNone/>
            </a:pPr>
            <a:r>
              <a:rPr lang="fa-IR" sz="2100" b="1" dirty="0">
                <a:latin typeface="Arial" pitchFamily="34" charset="0"/>
                <a:ea typeface="Times New Roman" pitchFamily="18" charset="0"/>
                <a:cs typeface="B Titr" pitchFamily="2" charset="-78"/>
              </a:rPr>
              <a:t>آلکالوئید های ارگوت: سموم مترشحه از قارچ کلاویسپس پورپوره آ  . </a:t>
            </a:r>
            <a:endParaRPr lang="fa-IR" sz="2100" b="1" dirty="0" smtClean="0">
              <a:latin typeface="Arial" pitchFamily="34" charset="0"/>
              <a:ea typeface="Times New Roman" pitchFamily="18" charset="0"/>
              <a:cs typeface="B Titr" pitchFamily="2" charset="-78"/>
            </a:endParaRPr>
          </a:p>
          <a:p>
            <a:pPr marL="0" indent="0">
              <a:buNone/>
            </a:pPr>
            <a:r>
              <a:rPr lang="fa-IR" sz="2100" b="1" dirty="0" smtClean="0">
                <a:latin typeface="Arial" pitchFamily="34" charset="0"/>
                <a:ea typeface="Times New Roman" pitchFamily="18" charset="0"/>
                <a:cs typeface="B Titr" pitchFamily="2" charset="-78"/>
              </a:rPr>
              <a:t>این </a:t>
            </a:r>
            <a:r>
              <a:rPr lang="fa-IR" sz="2100" b="1" dirty="0">
                <a:latin typeface="Arial" pitchFamily="34" charset="0"/>
                <a:ea typeface="Times New Roman" pitchFamily="18" charset="0"/>
                <a:cs typeface="B Titr" pitchFamily="2" charset="-78"/>
              </a:rPr>
              <a:t>قارچ در فصل زمستان بصورت توده ای سخت و بنفش رنگ در می آید که به آن ارگوت می گویند</a:t>
            </a:r>
            <a:r>
              <a:rPr lang="fa-IR" sz="2100" b="1" dirty="0" smtClean="0">
                <a:latin typeface="Arial" pitchFamily="34" charset="0"/>
                <a:ea typeface="Times New Roman" pitchFamily="18" charset="0"/>
                <a:cs typeface="B Titr" pitchFamily="2" charset="-78"/>
              </a:rPr>
              <a:t>.</a:t>
            </a:r>
          </a:p>
          <a:p>
            <a:pPr marL="0" indent="0">
              <a:buNone/>
            </a:pPr>
            <a:r>
              <a:rPr lang="en-US" sz="2100" b="1" dirty="0" smtClean="0">
                <a:solidFill>
                  <a:srgbClr val="FF0000"/>
                </a:solidFill>
                <a:latin typeface="Arial" pitchFamily="34" charset="0"/>
                <a:ea typeface="Times New Roman" pitchFamily="18" charset="0"/>
                <a:cs typeface="B Titr" pitchFamily="2" charset="-78"/>
              </a:rPr>
              <a:t>LSD</a:t>
            </a:r>
            <a:r>
              <a:rPr lang="fa-IR" sz="2100" b="1" dirty="0" smtClean="0">
                <a:latin typeface="Arial" pitchFamily="34" charset="0"/>
                <a:ea typeface="Times New Roman" pitchFamily="18" charset="0"/>
                <a:cs typeface="B Titr" pitchFamily="2" charset="-78"/>
              </a:rPr>
              <a:t> </a:t>
            </a:r>
            <a:r>
              <a:rPr lang="fa-IR" sz="2100" b="1" dirty="0">
                <a:latin typeface="Arial" pitchFamily="34" charset="0"/>
                <a:ea typeface="Times New Roman" pitchFamily="18" charset="0"/>
                <a:cs typeface="B Titr" pitchFamily="2" charset="-78"/>
              </a:rPr>
              <a:t>(اسید لایزرژیک دی اتیل آمید) نوعی ماده مخدر است که بعنوان یکی از مشتقات </a:t>
            </a:r>
            <a:endParaRPr lang="fa-IR" sz="2100" b="1" dirty="0" smtClean="0">
              <a:latin typeface="Arial" pitchFamily="34" charset="0"/>
              <a:ea typeface="Times New Roman" pitchFamily="18" charset="0"/>
              <a:cs typeface="B Titr" pitchFamily="2" charset="-78"/>
            </a:endParaRPr>
          </a:p>
          <a:p>
            <a:pPr marL="0" indent="0">
              <a:buNone/>
            </a:pPr>
            <a:endParaRPr lang="fa-IR" sz="2100" b="1" dirty="0">
              <a:latin typeface="Arial" pitchFamily="34" charset="0"/>
              <a:ea typeface="Times New Roman" pitchFamily="18" charset="0"/>
              <a:cs typeface="B Titr" pitchFamily="2" charset="-78"/>
            </a:endParaRPr>
          </a:p>
          <a:p>
            <a:pPr marL="0" indent="0">
              <a:buNone/>
            </a:pPr>
            <a:r>
              <a:rPr lang="fa-IR" sz="2100" b="1" dirty="0" smtClean="0">
                <a:latin typeface="Arial" pitchFamily="34" charset="0"/>
                <a:ea typeface="Times New Roman" pitchFamily="18" charset="0"/>
                <a:cs typeface="B Titr" pitchFamily="2" charset="-78"/>
              </a:rPr>
              <a:t>آلکالوئیدهای </a:t>
            </a:r>
            <a:r>
              <a:rPr lang="fa-IR" sz="2100" b="1" dirty="0">
                <a:latin typeface="Arial" pitchFamily="34" charset="0"/>
                <a:ea typeface="Times New Roman" pitchFamily="18" charset="0"/>
                <a:cs typeface="B Titr" pitchFamily="2" charset="-78"/>
              </a:rPr>
              <a:t>ارگوت شناخته می شود.ارگوتیسم به مسمومیت ناشی از آلکالوئیدهای ارگوت می گویند.</a:t>
            </a:r>
            <a:endParaRPr lang="en-US" sz="2100" b="1" dirty="0">
              <a:latin typeface="Arial" pitchFamily="34" charset="0"/>
              <a:ea typeface="Times New Roman" pitchFamily="18" charset="0"/>
              <a:cs typeface="B Titr" pitchFamily="2" charset="-78"/>
            </a:endParaRPr>
          </a:p>
          <a:p>
            <a:pPr marL="0" indent="0">
              <a:buNone/>
            </a:pPr>
            <a:r>
              <a:rPr lang="fa-IR" sz="2100" b="1" dirty="0">
                <a:latin typeface="Arial" pitchFamily="34" charset="0"/>
                <a:ea typeface="Times New Roman" pitchFamily="18" charset="0"/>
                <a:cs typeface="B Titr" pitchFamily="2" charset="-78"/>
              </a:rPr>
              <a:t>ارگوتیسم </a:t>
            </a:r>
            <a:r>
              <a:rPr lang="fa-IR" sz="2100" b="1" dirty="0" smtClean="0">
                <a:latin typeface="Arial" pitchFamily="34" charset="0"/>
                <a:ea typeface="Times New Roman" pitchFamily="18" charset="0"/>
                <a:cs typeface="B Titr" pitchFamily="2" charset="-78"/>
              </a:rPr>
              <a:t>قانقاریایی</a:t>
            </a:r>
          </a:p>
          <a:p>
            <a:pPr marL="0" indent="0">
              <a:buNone/>
            </a:pPr>
            <a:endParaRPr lang="en-US" sz="2100" b="1" dirty="0">
              <a:latin typeface="Arial" pitchFamily="34" charset="0"/>
              <a:ea typeface="Times New Roman" pitchFamily="18" charset="0"/>
              <a:cs typeface="B Titr" pitchFamily="2" charset="-78"/>
            </a:endParaRPr>
          </a:p>
          <a:p>
            <a:pPr marL="0" indent="0">
              <a:buNone/>
            </a:pPr>
            <a:r>
              <a:rPr lang="fa-IR" sz="2100" b="1" dirty="0">
                <a:latin typeface="Arial" pitchFamily="34" charset="0"/>
                <a:ea typeface="Times New Roman" pitchFamily="18" charset="0"/>
                <a:cs typeface="B Titr" pitchFamily="2" charset="-78"/>
              </a:rPr>
              <a:t>ارگوتیسم تشنجی </a:t>
            </a:r>
            <a:endParaRPr lang="en-US" sz="2100" b="1" dirty="0">
              <a:latin typeface="Arial" pitchFamily="34" charset="0"/>
              <a:ea typeface="Times New Roman" pitchFamily="18" charset="0"/>
              <a:cs typeface="B Titr" pitchFamily="2" charset="-78"/>
            </a:endParaRPr>
          </a:p>
          <a:p>
            <a:pPr marL="0" indent="0">
              <a:buNone/>
            </a:pPr>
            <a:endParaRPr lang="fa-IR" dirty="0"/>
          </a:p>
        </p:txBody>
      </p:sp>
    </p:spTree>
  </p:cSld>
  <p:clrMapOvr>
    <a:masterClrMapping/>
  </p:clrMapOvr>
  <p:transition>
    <p:wheel spokes="2"/>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4704"/>
            <a:ext cx="8820472" cy="5400600"/>
          </a:xfrm>
        </p:spPr>
        <p:txBody>
          <a:bodyPr>
            <a:noAutofit/>
          </a:bodyPr>
          <a:lstStyle/>
          <a:p>
            <a:pPr marL="0" indent="0">
              <a:buNone/>
            </a:pPr>
            <a:r>
              <a:rPr lang="ar-SA" sz="2800" b="1" dirty="0" smtClean="0">
                <a:solidFill>
                  <a:schemeClr val="accent1">
                    <a:lumMod val="75000"/>
                  </a:schemeClr>
                </a:solidFill>
                <a:latin typeface="Arial" pitchFamily="34" charset="0"/>
                <a:ea typeface="Times New Roman" pitchFamily="18" charset="0"/>
                <a:cs typeface="B Titr" pitchFamily="2" charset="-78"/>
              </a:rPr>
              <a:t>مسمومیت ناشی از مواد پرتوزا</a:t>
            </a:r>
            <a:r>
              <a:rPr lang="fa-IR" sz="2800" b="1" dirty="0" smtClean="0">
                <a:solidFill>
                  <a:schemeClr val="accent1">
                    <a:lumMod val="75000"/>
                  </a:schemeClr>
                </a:solidFill>
                <a:latin typeface="Arial" pitchFamily="34" charset="0"/>
                <a:ea typeface="Times New Roman" pitchFamily="18" charset="0"/>
                <a:cs typeface="B Titr" pitchFamily="2" charset="-78"/>
              </a:rPr>
              <a:t> :</a:t>
            </a:r>
            <a:endParaRPr lang="en-US" sz="2800" b="1" dirty="0" smtClean="0">
              <a:solidFill>
                <a:schemeClr val="accent1">
                  <a:lumMod val="75000"/>
                </a:schemeClr>
              </a:solidFill>
              <a:latin typeface="Arial" pitchFamily="34" charset="0"/>
              <a:ea typeface="Times New Roman" pitchFamily="18" charset="0"/>
              <a:cs typeface="B Titr" pitchFamily="2" charset="-78"/>
            </a:endParaRPr>
          </a:p>
          <a:p>
            <a:pPr marL="0" indent="0">
              <a:buNone/>
            </a:pPr>
            <a:r>
              <a:rPr lang="fa-IR" sz="1800" b="1" dirty="0" smtClean="0">
                <a:latin typeface="Arial" pitchFamily="34" charset="0"/>
                <a:ea typeface="Times New Roman" pitchFamily="18" charset="0"/>
                <a:cs typeface="B Titr" pitchFamily="2" charset="-78"/>
              </a:rPr>
              <a:t>مواد رادیواکتیو مصنوعی که در اثر انفجارات اتمی ، آزمایشات زیرزمینی ، دفن زباله های هسته ای و یانشت کردن از طریق رآکتورهای فرسوده در طبیعت پراکنده می گردند، یکی از عوامل الوده سازی منابع آبی و مواد غذایی انسان و برخی از حیوانات می باشند.</a:t>
            </a:r>
          </a:p>
          <a:p>
            <a:pPr marL="0" indent="0">
              <a:buNone/>
            </a:pPr>
            <a:endParaRPr lang="en-US" sz="1800" b="1" dirty="0">
              <a:solidFill>
                <a:schemeClr val="accent1">
                  <a:lumMod val="75000"/>
                </a:schemeClr>
              </a:solidFill>
              <a:latin typeface="Arial" pitchFamily="34" charset="0"/>
              <a:ea typeface="Times New Roman" pitchFamily="18" charset="0"/>
              <a:cs typeface="B Titr" pitchFamily="2" charset="-78"/>
            </a:endParaRPr>
          </a:p>
          <a:p>
            <a:pPr marL="0" indent="0">
              <a:buNone/>
            </a:pPr>
            <a:r>
              <a:rPr lang="fa-IR" sz="1800" b="1" dirty="0" smtClean="0">
                <a:solidFill>
                  <a:schemeClr val="accent1">
                    <a:lumMod val="75000"/>
                  </a:schemeClr>
                </a:solidFill>
                <a:latin typeface="Arial" pitchFamily="34" charset="0"/>
                <a:ea typeface="Times New Roman" pitchFamily="18" charset="0"/>
                <a:cs typeface="B Titr" pitchFamily="2" charset="-78"/>
              </a:rPr>
              <a:t>سزیم </a:t>
            </a:r>
            <a:r>
              <a:rPr lang="fa-IR" sz="1800" b="1" dirty="0">
                <a:solidFill>
                  <a:schemeClr val="accent1">
                    <a:lumMod val="75000"/>
                  </a:schemeClr>
                </a:solidFill>
                <a:latin typeface="Arial" pitchFamily="34" charset="0"/>
                <a:ea typeface="Times New Roman" pitchFamily="18" charset="0"/>
                <a:cs typeface="B Titr" pitchFamily="2" charset="-78"/>
              </a:rPr>
              <a:t>137 و استرانسیوم 90 از جمله مهمترین رادیوایزوتوپهای مصنوعی هستند که به ترتیب در ماهیچه ها مخطط و استخوانها ذخیره می شوند.</a:t>
            </a:r>
            <a:endParaRPr lang="en-US" sz="1800" b="1" dirty="0">
              <a:solidFill>
                <a:schemeClr val="accent1">
                  <a:lumMod val="75000"/>
                </a:schemeClr>
              </a:solidFill>
              <a:latin typeface="Arial" pitchFamily="34" charset="0"/>
              <a:ea typeface="Times New Roman" pitchFamily="18" charset="0"/>
              <a:cs typeface="B Titr" pitchFamily="2" charset="-78"/>
            </a:endParaRPr>
          </a:p>
          <a:p>
            <a:pPr marL="0" indent="0">
              <a:buNone/>
            </a:pPr>
            <a:r>
              <a:rPr lang="fa-IR" sz="1800" b="1" dirty="0">
                <a:latin typeface="Arial" pitchFamily="34" charset="0"/>
                <a:ea typeface="Times New Roman" pitchFamily="18" charset="0"/>
                <a:cs typeface="B Titr" pitchFamily="2" charset="-78"/>
              </a:rPr>
              <a:t>رادیوایزوتوپهای پراکنده در اتمسفر زمین همراه با آب باران و برف ، علوفه دامی و سبزیجات و میوه جات را آلوده می سازند.</a:t>
            </a:r>
            <a:r>
              <a:rPr lang="ar-SA" sz="1800" b="1" dirty="0">
                <a:solidFill>
                  <a:schemeClr val="accent2">
                    <a:lumMod val="75000"/>
                  </a:schemeClr>
                </a:solidFill>
                <a:latin typeface="Arial" pitchFamily="34" charset="0"/>
                <a:ea typeface="Times New Roman" pitchFamily="18" charset="0"/>
                <a:cs typeface="B Titr" pitchFamily="2" charset="-78"/>
              </a:rPr>
              <a:t>این مواد به علت قدرت یونیزاسیون بالای خود موجب اختلالاتی در ساختار ملکولی و اعمال فیزیولوژیک سلولها و بافتهای بدن شده</a:t>
            </a:r>
            <a:r>
              <a:rPr lang="ar-SA" sz="1800" b="1" dirty="0">
                <a:latin typeface="Arial" pitchFamily="34" charset="0"/>
                <a:ea typeface="Times New Roman" pitchFamily="18" charset="0"/>
                <a:cs typeface="B Titr" pitchFamily="2" charset="-78"/>
              </a:rPr>
              <a:t>، تومورهای سرطانی ، خونریزیهای مخاطی و بسیاری از عوارض</a:t>
            </a:r>
            <a:r>
              <a:rPr lang="fa-IR" sz="1800" b="1" dirty="0">
                <a:latin typeface="Arial" pitchFamily="34" charset="0"/>
                <a:ea typeface="Times New Roman" pitchFamily="18" charset="0"/>
                <a:cs typeface="B Titr" pitchFamily="2" charset="-78"/>
              </a:rPr>
              <a:t> </a:t>
            </a:r>
            <a:r>
              <a:rPr lang="ar-SA" sz="1800" b="1" dirty="0">
                <a:latin typeface="Arial" pitchFamily="34" charset="0"/>
                <a:ea typeface="Times New Roman" pitchFamily="18" charset="0"/>
                <a:cs typeface="B Titr" pitchFamily="2" charset="-78"/>
              </a:rPr>
              <a:t>جنبی دیگر </a:t>
            </a:r>
            <a:r>
              <a:rPr lang="fa-IR" sz="1800" b="1" dirty="0">
                <a:latin typeface="Arial" pitchFamily="34" charset="0"/>
                <a:ea typeface="Times New Roman" pitchFamily="18" charset="0"/>
                <a:cs typeface="B Titr" pitchFamily="2" charset="-78"/>
              </a:rPr>
              <a:t>می شوند. </a:t>
            </a:r>
            <a:endParaRPr lang="fa-IR" sz="1800" b="1" dirty="0" smtClean="0">
              <a:latin typeface="Arial" pitchFamily="34" charset="0"/>
              <a:ea typeface="Times New Roman" pitchFamily="18" charset="0"/>
              <a:cs typeface="B Titr" pitchFamily="2" charset="-78"/>
            </a:endParaRPr>
          </a:p>
          <a:p>
            <a:pPr marL="0" indent="0">
              <a:buNone/>
            </a:pPr>
            <a:r>
              <a:rPr lang="fa-IR" sz="1800" b="1" dirty="0" smtClean="0">
                <a:latin typeface="Arial" pitchFamily="34" charset="0"/>
                <a:ea typeface="Times New Roman" pitchFamily="18" charset="0"/>
                <a:cs typeface="B Titr" pitchFamily="2" charset="-78"/>
              </a:rPr>
              <a:t>در </a:t>
            </a:r>
            <a:r>
              <a:rPr lang="fa-IR" sz="1800" b="1" dirty="0">
                <a:latin typeface="Arial" pitchFamily="34" charset="0"/>
                <a:ea typeface="Times New Roman" pitchFamily="18" charset="0"/>
                <a:cs typeface="B Titr" pitchFamily="2" charset="-78"/>
              </a:rPr>
              <a:t>موارد حاد تظاهراتی از قبیل تهوع ، استفراغ ، اسهال ، سردرد ، دردهای شکمی بروز می نماید.بعلاوه موجب تضعیف سیستم ایمنی افراد و مغز استخوان نیز می شوند</a:t>
            </a:r>
            <a:r>
              <a:rPr lang="ar-SA" sz="1800" b="1" dirty="0">
                <a:latin typeface="Arial" pitchFamily="34" charset="0"/>
                <a:ea typeface="Times New Roman" pitchFamily="18" charset="0"/>
                <a:cs typeface="B Titr" pitchFamily="2" charset="-78"/>
              </a:rPr>
              <a:t>. </a:t>
            </a:r>
            <a:endParaRPr lang="fa-IR" sz="1800" b="1" dirty="0" smtClean="0">
              <a:latin typeface="Arial" pitchFamily="34" charset="0"/>
              <a:ea typeface="Times New Roman" pitchFamily="18" charset="0"/>
              <a:cs typeface="B Titr" pitchFamily="2" charset="-78"/>
            </a:endParaRPr>
          </a:p>
          <a:p>
            <a:pPr marL="0" indent="0">
              <a:buNone/>
            </a:pPr>
            <a:endParaRPr lang="en-US" sz="1800" b="1" dirty="0">
              <a:latin typeface="Arial" pitchFamily="34" charset="0"/>
              <a:ea typeface="Times New Roman" pitchFamily="18" charset="0"/>
              <a:cs typeface="B Titr" pitchFamily="2" charset="-78"/>
            </a:endParaRPr>
          </a:p>
          <a:p>
            <a:pPr marL="0" indent="0">
              <a:buNone/>
            </a:pPr>
            <a:r>
              <a:rPr lang="fa-IR" sz="1800" b="1" dirty="0">
                <a:latin typeface="Arial" pitchFamily="34" charset="0"/>
                <a:ea typeface="Times New Roman" pitchFamily="18" charset="0"/>
                <a:cs typeface="B Titr" pitchFamily="2" charset="-78"/>
              </a:rPr>
              <a:t>عدم تغذیه از علوفه و غذای آلوده ، کوتاه کردن علوفه ها ، تغذیه دامها با علوفه سالم 2 تا 3 هفته قبل از کشتار، تبدیل شیر به فرآورده های لبنی پرچرب ، پختن گوشتهای مشکوک و دور ریختن آب آنها از راههای پیشگیریست.</a:t>
            </a:r>
            <a:endParaRPr lang="en-US" sz="1800" b="1" dirty="0">
              <a:latin typeface="Arial" pitchFamily="34" charset="0"/>
              <a:ea typeface="Times New Roman" pitchFamily="18" charset="0"/>
              <a:cs typeface="B Titr" pitchFamily="2" charset="-78"/>
            </a:endParaRPr>
          </a:p>
          <a:p>
            <a:pPr marL="0" indent="0">
              <a:buNone/>
            </a:pPr>
            <a:endParaRPr lang="fa-IR" sz="1800" b="1" dirty="0">
              <a:latin typeface="Arial" pitchFamily="34" charset="0"/>
              <a:ea typeface="Times New Roman" pitchFamily="18" charset="0"/>
              <a:cs typeface="B Titr" pitchFamily="2" charset="-78"/>
            </a:endParaRPr>
          </a:p>
        </p:txBody>
      </p:sp>
    </p:spTree>
  </p:cSld>
  <p:clrMapOvr>
    <a:masterClrMapping/>
  </p:clrMapOvr>
  <p:transition>
    <p:wedg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5852" y="1000108"/>
            <a:ext cx="7043758" cy="4525963"/>
          </a:xfrm>
        </p:spPr>
        <p:txBody>
          <a:bodyPr>
            <a:noAutofit/>
          </a:bodyPr>
          <a:lstStyle/>
          <a:p>
            <a:pPr marL="0" indent="0">
              <a:buNone/>
            </a:pPr>
            <a:r>
              <a:rPr lang="ar-SA" sz="2000" b="1" dirty="0">
                <a:solidFill>
                  <a:schemeClr val="accent1">
                    <a:lumMod val="75000"/>
                  </a:schemeClr>
                </a:solidFill>
                <a:latin typeface="Arial" pitchFamily="34" charset="0"/>
                <a:ea typeface="Times New Roman" pitchFamily="18" charset="0"/>
                <a:cs typeface="B Titr" pitchFamily="2" charset="-78"/>
              </a:rPr>
              <a:t>مسمومیت ناشی از مواد دفع آفات و حشره </a:t>
            </a:r>
            <a:r>
              <a:rPr lang="ar-SA" sz="2000" b="1" dirty="0" smtClean="0">
                <a:solidFill>
                  <a:schemeClr val="accent1">
                    <a:lumMod val="75000"/>
                  </a:schemeClr>
                </a:solidFill>
                <a:latin typeface="Arial" pitchFamily="34" charset="0"/>
                <a:ea typeface="Times New Roman" pitchFamily="18" charset="0"/>
                <a:cs typeface="B Titr" pitchFamily="2" charset="-78"/>
              </a:rPr>
              <a:t>کشها</a:t>
            </a:r>
            <a:r>
              <a:rPr lang="fa-IR" sz="2000" b="1" dirty="0" smtClean="0">
                <a:solidFill>
                  <a:schemeClr val="accent1">
                    <a:lumMod val="75000"/>
                  </a:schemeClr>
                </a:solidFill>
                <a:latin typeface="Arial" pitchFamily="34" charset="0"/>
                <a:ea typeface="Times New Roman" pitchFamily="18" charset="0"/>
                <a:cs typeface="B Titr" pitchFamily="2" charset="-78"/>
              </a:rPr>
              <a:t>:</a:t>
            </a:r>
            <a:endParaRPr lang="en-US" sz="2000" b="1" dirty="0">
              <a:solidFill>
                <a:schemeClr val="accent1">
                  <a:lumMod val="75000"/>
                </a:schemeClr>
              </a:solidFill>
              <a:latin typeface="Arial" pitchFamily="34" charset="0"/>
              <a:ea typeface="Times New Roman" pitchFamily="18" charset="0"/>
              <a:cs typeface="B Titr" pitchFamily="2" charset="-78"/>
            </a:endParaRPr>
          </a:p>
          <a:p>
            <a:pPr marL="0" indent="0">
              <a:buNone/>
            </a:pPr>
            <a:r>
              <a:rPr lang="ar-SA" sz="1800" b="1" dirty="0">
                <a:latin typeface="Arial" pitchFamily="34" charset="0"/>
                <a:ea typeface="Times New Roman" pitchFamily="18" charset="0"/>
                <a:cs typeface="B Titr" pitchFamily="2" charset="-78"/>
              </a:rPr>
              <a:t>این مواد با هدف افزایش میزان محصولات کشاورزی بکار برده می‌شود. اما در کنار مزایای استفاده این مواد معایبی نیز وجود دارد که مهمترین آنها باقیماندن این سموم در علوفه و بدن دامهای مختلف و نهایتا انسان می‌باشد. مصرف علوفه توسط دامها ، موجب آلوده شدن شیر و گوشت آنها می‌گردد. </a:t>
            </a:r>
            <a:endParaRPr lang="fa-IR" sz="1800" b="1" dirty="0" smtClean="0">
              <a:latin typeface="Arial" pitchFamily="34" charset="0"/>
              <a:ea typeface="Times New Roman" pitchFamily="18" charset="0"/>
              <a:cs typeface="B Titr" pitchFamily="2" charset="-78"/>
            </a:endParaRPr>
          </a:p>
          <a:p>
            <a:pPr marL="0" indent="0">
              <a:buNone/>
            </a:pPr>
            <a:endParaRPr lang="en-US" sz="1800" b="1" dirty="0">
              <a:latin typeface="Arial" pitchFamily="34" charset="0"/>
              <a:ea typeface="Times New Roman" pitchFamily="18" charset="0"/>
              <a:cs typeface="B Titr" pitchFamily="2" charset="-78"/>
            </a:endParaRPr>
          </a:p>
          <a:p>
            <a:pPr marL="0" indent="0">
              <a:buNone/>
            </a:pPr>
            <a:r>
              <a:rPr lang="fa-IR" sz="1800" b="1" dirty="0">
                <a:solidFill>
                  <a:srgbClr val="FF0000"/>
                </a:solidFill>
                <a:latin typeface="Arial" pitchFamily="34" charset="0"/>
                <a:ea typeface="Times New Roman" pitchFamily="18" charset="0"/>
                <a:cs typeface="B Titr" pitchFamily="2" charset="-78"/>
              </a:rPr>
              <a:t>سموم ارگانوفسفره: پاراتیون ، مالاتیون، </a:t>
            </a:r>
            <a:r>
              <a:rPr lang="fa-IR" sz="1800" b="1" dirty="0" smtClean="0">
                <a:solidFill>
                  <a:srgbClr val="FF0000"/>
                </a:solidFill>
                <a:latin typeface="Arial" pitchFamily="34" charset="0"/>
                <a:ea typeface="Times New Roman" pitchFamily="18" charset="0"/>
                <a:cs typeface="B Titr" pitchFamily="2" charset="-78"/>
              </a:rPr>
              <a:t>دیازینون </a:t>
            </a:r>
          </a:p>
          <a:p>
            <a:pPr marL="0" indent="0">
              <a:buNone/>
            </a:pPr>
            <a:endParaRPr lang="en-US" sz="1800" b="1" dirty="0">
              <a:solidFill>
                <a:srgbClr val="FF0000"/>
              </a:solidFill>
              <a:latin typeface="Arial" pitchFamily="34" charset="0"/>
              <a:ea typeface="Times New Roman" pitchFamily="18" charset="0"/>
              <a:cs typeface="B Titr" pitchFamily="2" charset="-78"/>
            </a:endParaRPr>
          </a:p>
          <a:p>
            <a:pPr marL="0" indent="0">
              <a:buNone/>
            </a:pPr>
            <a:r>
              <a:rPr lang="fa-IR" sz="1800" b="1" dirty="0">
                <a:latin typeface="Arial" pitchFamily="34" charset="0"/>
                <a:ea typeface="Times New Roman" pitchFamily="18" charset="0"/>
                <a:cs typeface="B Titr" pitchFamily="2" charset="-78"/>
              </a:rPr>
              <a:t>بسرعت از راه پوست ، مخاط دستگاه گوارش ، ملتحمه چشم و دستگاه تنفس جذب می شوند و آثار سمی آنها در مدت 12 تا 24 ساعت ظاهر می شود</a:t>
            </a:r>
            <a:r>
              <a:rPr lang="fa-IR" sz="1800" b="1" dirty="0" smtClean="0">
                <a:latin typeface="Arial" pitchFamily="34" charset="0"/>
                <a:ea typeface="Times New Roman" pitchFamily="18" charset="0"/>
                <a:cs typeface="B Titr" pitchFamily="2" charset="-78"/>
              </a:rPr>
              <a:t>.</a:t>
            </a:r>
          </a:p>
          <a:p>
            <a:pPr marL="0" indent="0">
              <a:buNone/>
            </a:pPr>
            <a:endParaRPr lang="en-US" sz="1800" b="1" dirty="0">
              <a:latin typeface="Arial" pitchFamily="34" charset="0"/>
              <a:ea typeface="Times New Roman" pitchFamily="18" charset="0"/>
              <a:cs typeface="B Titr" pitchFamily="2" charset="-78"/>
            </a:endParaRPr>
          </a:p>
          <a:p>
            <a:pPr marL="0" indent="0">
              <a:buNone/>
            </a:pPr>
            <a:r>
              <a:rPr lang="fa-IR" sz="1800" b="1" dirty="0">
                <a:solidFill>
                  <a:schemeClr val="tx2">
                    <a:lumMod val="60000"/>
                    <a:lumOff val="40000"/>
                  </a:schemeClr>
                </a:solidFill>
                <a:latin typeface="Arial" pitchFamily="34" charset="0"/>
                <a:ea typeface="Times New Roman" pitchFamily="18" charset="0"/>
                <a:cs typeface="B Titr" pitchFamily="2" charset="-78"/>
              </a:rPr>
              <a:t>سولفات آتروپین بعنوان پادزهر مناسبی برای این سم عمل می کند هرچند دارو انتخابی برای درمان این نوع مسمومیتها پرولیدوکسیم می باشد که علاوه بر درمان حمایتی استفاده می شود.</a:t>
            </a:r>
            <a:endParaRPr lang="en-US" sz="1800" b="1" dirty="0">
              <a:solidFill>
                <a:schemeClr val="tx2">
                  <a:lumMod val="60000"/>
                  <a:lumOff val="40000"/>
                </a:schemeClr>
              </a:solidFill>
              <a:latin typeface="Arial" pitchFamily="34" charset="0"/>
              <a:ea typeface="Times New Roman" pitchFamily="18" charset="0"/>
              <a:cs typeface="B Titr" pitchFamily="2" charset="-78"/>
            </a:endParaRPr>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764704"/>
            <a:ext cx="8229600" cy="1143000"/>
          </a:xfrm>
        </p:spPr>
        <p:txBody>
          <a:bodyPr>
            <a:normAutofit fontScale="90000"/>
          </a:bodyPr>
          <a:lstStyle/>
          <a:p>
            <a:r>
              <a:rPr lang="fa-IR" sz="5300" dirty="0" smtClean="0">
                <a:solidFill>
                  <a:schemeClr val="accent2">
                    <a:lumMod val="75000"/>
                  </a:schemeClr>
                </a:solidFill>
                <a:latin typeface="Times New Roman" pitchFamily="18" charset="0"/>
                <a:cs typeface="Times New Roman" pitchFamily="18" charset="0"/>
              </a:rPr>
              <a:t>  </a:t>
            </a:r>
            <a:r>
              <a:rPr lang="en-US" sz="5300" dirty="0" smtClean="0">
                <a:solidFill>
                  <a:schemeClr val="accent2">
                    <a:lumMod val="75000"/>
                  </a:schemeClr>
                </a:solidFill>
                <a:latin typeface="Times New Roman" pitchFamily="18" charset="0"/>
                <a:cs typeface="Times New Roman" pitchFamily="18" charset="0"/>
              </a:rPr>
              <a:t>Toxicology</a:t>
            </a:r>
            <a:r>
              <a:rPr lang="fa-IR" sz="5300" dirty="0" smtClean="0">
                <a:solidFill>
                  <a:schemeClr val="accent2">
                    <a:lumMod val="75000"/>
                  </a:schemeClr>
                </a:solidFill>
                <a:latin typeface="Times New Roman" pitchFamily="18" charset="0"/>
                <a:cs typeface="Times New Roman" pitchFamily="18" charset="0"/>
              </a:rPr>
              <a:t>  </a:t>
            </a:r>
            <a:r>
              <a:rPr lang="en-US" dirty="0">
                <a:solidFill>
                  <a:schemeClr val="accent2">
                    <a:lumMod val="75000"/>
                  </a:schemeClr>
                </a:solidFill>
                <a:latin typeface="Times New Roman" pitchFamily="18" charset="0"/>
                <a:cs typeface="Times New Roman" pitchFamily="18" charset="0"/>
              </a:rPr>
              <a:t/>
            </a:r>
            <a:br>
              <a:rPr lang="en-US" dirty="0">
                <a:solidFill>
                  <a:schemeClr val="accent2">
                    <a:lumMod val="75000"/>
                  </a:schemeClr>
                </a:solidFill>
                <a:latin typeface="Times New Roman" pitchFamily="18" charset="0"/>
                <a:cs typeface="Times New Roman" pitchFamily="18" charset="0"/>
              </a:rPr>
            </a:br>
            <a:endParaRPr lang="en-US" dirty="0"/>
          </a:p>
        </p:txBody>
      </p:sp>
      <p:sp>
        <p:nvSpPr>
          <p:cNvPr id="4" name="Content Placeholder 3"/>
          <p:cNvSpPr txBox="1">
            <a:spLocks noGrp="1"/>
          </p:cNvSpPr>
          <p:nvPr>
            <p:ph idx="1"/>
          </p:nvPr>
        </p:nvSpPr>
        <p:spPr>
          <a:xfrm>
            <a:off x="395536" y="1628800"/>
            <a:ext cx="8229600" cy="4007251"/>
          </a:xfrm>
          <a:prstGeom prst="rect">
            <a:avLst/>
          </a:prstGeom>
          <a:noFill/>
        </p:spPr>
        <p:txBody>
          <a:bodyPr wrap="square" rtlCol="0">
            <a:spAutoFit/>
          </a:bodyPr>
          <a:lstStyle/>
          <a:p>
            <a:pPr marL="0" indent="0" algn="r">
              <a:buNone/>
            </a:pPr>
            <a:r>
              <a:rPr lang="fa-IR" sz="2400" dirty="0" smtClean="0">
                <a:solidFill>
                  <a:schemeClr val="accent2">
                    <a:lumMod val="75000"/>
                  </a:schemeClr>
                </a:solidFill>
                <a:cs typeface="+mj-cs"/>
              </a:rPr>
              <a:t>یا سم شناسی :</a:t>
            </a:r>
            <a:r>
              <a:rPr lang="en-US" sz="2400" dirty="0" smtClean="0">
                <a:solidFill>
                  <a:schemeClr val="accent2">
                    <a:lumMod val="75000"/>
                  </a:schemeClr>
                </a:solidFill>
                <a:latin typeface="Times New Roman" pitchFamily="18" charset="0"/>
                <a:cs typeface="Times New Roman" pitchFamily="18" charset="0"/>
              </a:rPr>
              <a:t>Toxicology</a:t>
            </a:r>
          </a:p>
          <a:p>
            <a:pPr marL="0" indent="0" algn="r">
              <a:buNone/>
            </a:pPr>
            <a:r>
              <a:rPr lang="fa-IR" sz="2400" dirty="0" smtClean="0">
                <a:cs typeface="+mj-cs"/>
              </a:rPr>
              <a:t> </a:t>
            </a:r>
            <a:r>
              <a:rPr lang="fa-IR" sz="2400" dirty="0" smtClean="0">
                <a:cs typeface="B Titr" pitchFamily="2" charset="-78"/>
              </a:rPr>
              <a:t>شاخه ای از علوم شیمی ،زیست شناسی ،پزشکی و بهداشت است که به بررسی مواد شیمیایی مضر ،سموم ،داروها،مواد مخدر و اثرات زیانبار آنها بر موجودات زنده می پردازد.</a:t>
            </a:r>
          </a:p>
          <a:p>
            <a:pPr marL="0" indent="0" algn="r">
              <a:buNone/>
            </a:pPr>
            <a:r>
              <a:rPr lang="fa-IR" sz="2400" dirty="0" smtClean="0">
                <a:cs typeface="B Titr" pitchFamily="2" charset="-78"/>
              </a:rPr>
              <a:t>در عین حال سم شناسی را علم شناخت سموم و نحوه مبارزه با آن ها نیز تعریف کرده اند.</a:t>
            </a:r>
          </a:p>
          <a:p>
            <a:pPr marL="0" indent="0" algn="r">
              <a:buNone/>
            </a:pPr>
            <a:r>
              <a:rPr lang="fa-IR" sz="2400" dirty="0" smtClean="0">
                <a:cs typeface="B Titr" pitchFamily="2" charset="-78"/>
              </a:rPr>
              <a:t>سمومی که از مسیرهای مختلف وارد بدن موجود زنده می شود می تواند باعث ایجاد تغیییراتی در عملکرد زیستی ارگان یا بافت هدف در موجود زنده شود.که این تغییرات در علم سم شناسی مورد بررسی قرار می گیرد.در علم سم شناسی علوم بیوشیمی و فارماکولوژی کاربرد فراوان دارد.</a:t>
            </a:r>
            <a:endParaRPr lang="en-US" sz="2400" dirty="0">
              <a:cs typeface="B Titr" pitchFamily="2" charset="-78"/>
            </a:endParaRPr>
          </a:p>
        </p:txBody>
      </p:sp>
    </p:spTree>
    <p:extLst>
      <p:ext uri="{BB962C8B-B14F-4D97-AF65-F5344CB8AC3E}">
        <p14:creationId xmlns:p14="http://schemas.microsoft.com/office/powerpoint/2010/main" val="3146883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0"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785794"/>
            <a:ext cx="7186634" cy="4525963"/>
          </a:xfrm>
        </p:spPr>
        <p:txBody>
          <a:bodyPr>
            <a:noAutofit/>
          </a:bodyPr>
          <a:lstStyle/>
          <a:p>
            <a:pPr marL="0" indent="0">
              <a:buNone/>
            </a:pPr>
            <a:r>
              <a:rPr lang="fa-IR" sz="2000" b="1" dirty="0">
                <a:solidFill>
                  <a:schemeClr val="accent1">
                    <a:lumMod val="75000"/>
                  </a:schemeClr>
                </a:solidFill>
                <a:latin typeface="Arial" pitchFamily="34" charset="0"/>
                <a:ea typeface="Times New Roman" pitchFamily="18" charset="0"/>
                <a:cs typeface="B Titr" pitchFamily="2" charset="-78"/>
              </a:rPr>
              <a:t> کارباماتها : بایگون </a:t>
            </a:r>
            <a:endParaRPr lang="fa-IR" sz="2000" b="1" dirty="0" smtClean="0">
              <a:solidFill>
                <a:schemeClr val="accent1">
                  <a:lumMod val="75000"/>
                </a:schemeClr>
              </a:solidFill>
              <a:latin typeface="Arial" pitchFamily="34" charset="0"/>
              <a:ea typeface="Times New Roman" pitchFamily="18" charset="0"/>
              <a:cs typeface="B Titr" pitchFamily="2" charset="-78"/>
            </a:endParaRPr>
          </a:p>
          <a:p>
            <a:pPr marL="0" indent="0">
              <a:buNone/>
            </a:pPr>
            <a:endParaRPr lang="en-US" sz="2000" b="1" dirty="0">
              <a:solidFill>
                <a:schemeClr val="accent1">
                  <a:lumMod val="75000"/>
                </a:schemeClr>
              </a:solidFill>
              <a:latin typeface="Arial" pitchFamily="34" charset="0"/>
              <a:ea typeface="Times New Roman" pitchFamily="18" charset="0"/>
              <a:cs typeface="B Titr" pitchFamily="2" charset="-78"/>
            </a:endParaRPr>
          </a:p>
          <a:p>
            <a:pPr marL="0" indent="0">
              <a:buNone/>
            </a:pPr>
            <a:r>
              <a:rPr lang="fa-IR" sz="1800" b="1" dirty="0">
                <a:latin typeface="Arial" pitchFamily="34" charset="0"/>
                <a:ea typeface="Times New Roman" pitchFamily="18" charset="0"/>
                <a:cs typeface="B Titr" pitchFamily="2" charset="-78"/>
              </a:rPr>
              <a:t>جذب پوستی ضعیف و گوارشی سریع دارد. داروی انتخابی </a:t>
            </a:r>
            <a:r>
              <a:rPr lang="fa-IR" sz="1800" b="1" dirty="0">
                <a:solidFill>
                  <a:schemeClr val="tx2">
                    <a:lumMod val="60000"/>
                    <a:lumOff val="40000"/>
                  </a:schemeClr>
                </a:solidFill>
                <a:latin typeface="Arial" pitchFamily="34" charset="0"/>
                <a:ea typeface="Times New Roman" pitchFamily="18" charset="0"/>
                <a:cs typeface="B Titr" pitchFamily="2" charset="-78"/>
              </a:rPr>
              <a:t>سولفات آتروپین </a:t>
            </a:r>
            <a:r>
              <a:rPr lang="fa-IR" sz="1800" b="1" dirty="0">
                <a:latin typeface="Arial" pitchFamily="34" charset="0"/>
                <a:ea typeface="Times New Roman" pitchFamily="18" charset="0"/>
                <a:cs typeface="B Titr" pitchFamily="2" charset="-78"/>
              </a:rPr>
              <a:t>است</a:t>
            </a:r>
            <a:r>
              <a:rPr lang="fa-IR" sz="1800" b="1" dirty="0" smtClean="0">
                <a:latin typeface="Arial" pitchFamily="34" charset="0"/>
                <a:ea typeface="Times New Roman" pitchFamily="18" charset="0"/>
                <a:cs typeface="B Titr" pitchFamily="2" charset="-78"/>
              </a:rPr>
              <a:t>.</a:t>
            </a:r>
          </a:p>
          <a:p>
            <a:pPr marL="0" indent="0">
              <a:buNone/>
            </a:pPr>
            <a:endParaRPr lang="en-US" sz="1800" b="1" dirty="0">
              <a:latin typeface="Arial" pitchFamily="34" charset="0"/>
              <a:ea typeface="Times New Roman" pitchFamily="18" charset="0"/>
              <a:cs typeface="B Titr" pitchFamily="2" charset="-78"/>
            </a:endParaRPr>
          </a:p>
          <a:p>
            <a:pPr marL="0" indent="0">
              <a:buNone/>
            </a:pPr>
            <a:r>
              <a:rPr lang="fa-IR" sz="1800" b="1" dirty="0">
                <a:solidFill>
                  <a:srgbClr val="FF0000"/>
                </a:solidFill>
                <a:latin typeface="Arial" pitchFamily="34" charset="0"/>
                <a:ea typeface="Times New Roman" pitchFamily="18" charset="0"/>
                <a:cs typeface="B Titr" pitchFamily="2" charset="-78"/>
              </a:rPr>
              <a:t>سموم ارگانوکلره </a:t>
            </a:r>
            <a:r>
              <a:rPr lang="fa-IR" sz="1800" b="1" dirty="0">
                <a:latin typeface="Arial" pitchFamily="34" charset="0"/>
                <a:ea typeface="Times New Roman" pitchFamily="18" charset="0"/>
                <a:cs typeface="B Titr" pitchFamily="2" charset="-78"/>
              </a:rPr>
              <a:t>:</a:t>
            </a:r>
            <a:r>
              <a:rPr lang="en-US" sz="1800" b="1" dirty="0">
                <a:latin typeface="Arial" pitchFamily="34" charset="0"/>
                <a:ea typeface="Times New Roman" pitchFamily="18" charset="0"/>
                <a:cs typeface="B Titr" pitchFamily="2" charset="-78"/>
              </a:rPr>
              <a:t>DDT</a:t>
            </a:r>
            <a:r>
              <a:rPr lang="fa-IR" sz="1800" b="1" dirty="0">
                <a:latin typeface="Arial" pitchFamily="34" charset="0"/>
                <a:ea typeface="Times New Roman" pitchFamily="18" charset="0"/>
                <a:cs typeface="B Titr" pitchFamily="2" charset="-78"/>
              </a:rPr>
              <a:t>(دی کلرو دی فنیل تری کلرواتان</a:t>
            </a:r>
            <a:r>
              <a:rPr lang="fa-IR" sz="1800" b="1" dirty="0" smtClean="0">
                <a:latin typeface="Arial" pitchFamily="34" charset="0"/>
                <a:ea typeface="Times New Roman" pitchFamily="18" charset="0"/>
                <a:cs typeface="B Titr" pitchFamily="2" charset="-78"/>
              </a:rPr>
              <a:t>)</a:t>
            </a:r>
          </a:p>
          <a:p>
            <a:pPr marL="0" indent="0">
              <a:buNone/>
            </a:pPr>
            <a:endParaRPr lang="en-US" sz="1800" b="1" dirty="0">
              <a:latin typeface="Arial" pitchFamily="34" charset="0"/>
              <a:ea typeface="Times New Roman" pitchFamily="18" charset="0"/>
              <a:cs typeface="B Titr" pitchFamily="2" charset="-78"/>
            </a:endParaRPr>
          </a:p>
          <a:p>
            <a:pPr marL="0" indent="0">
              <a:buNone/>
            </a:pPr>
            <a:r>
              <a:rPr lang="fa-IR" sz="1800" b="1" dirty="0">
                <a:latin typeface="Arial" pitchFamily="34" charset="0"/>
                <a:ea typeface="Times New Roman" pitchFamily="18" charset="0"/>
                <a:cs typeface="B Titr" pitchFamily="2" charset="-78"/>
              </a:rPr>
              <a:t>این سموم حلال در چربی بوده و غالباً در بافتهای چربی دامها ذخیره می گردند</a:t>
            </a:r>
            <a:r>
              <a:rPr lang="fa-IR" sz="1800" b="1" dirty="0" smtClean="0">
                <a:latin typeface="Arial" pitchFamily="34" charset="0"/>
                <a:ea typeface="Times New Roman" pitchFamily="18" charset="0"/>
                <a:cs typeface="B Titr" pitchFamily="2" charset="-78"/>
              </a:rPr>
              <a:t>.</a:t>
            </a:r>
          </a:p>
          <a:p>
            <a:pPr marL="0" indent="0">
              <a:buNone/>
            </a:pPr>
            <a:endParaRPr lang="en-US" sz="1800" b="1" dirty="0">
              <a:latin typeface="Arial" pitchFamily="34" charset="0"/>
              <a:ea typeface="Times New Roman" pitchFamily="18" charset="0"/>
              <a:cs typeface="B Titr" pitchFamily="2" charset="-78"/>
            </a:endParaRPr>
          </a:p>
          <a:p>
            <a:pPr marL="0" indent="0">
              <a:buNone/>
            </a:pPr>
            <a:r>
              <a:rPr lang="fa-IR" sz="1800" b="1" dirty="0">
                <a:latin typeface="Arial" pitchFamily="34" charset="0"/>
                <a:ea typeface="Times New Roman" pitchFamily="18" charset="0"/>
                <a:cs typeface="B Titr" pitchFamily="2" charset="-78"/>
              </a:rPr>
              <a:t>علاوه بر درمان حمایتی ، شستشوی معده ، استفاده از </a:t>
            </a:r>
            <a:r>
              <a:rPr lang="fa-IR" sz="1800" b="1" dirty="0" smtClean="0">
                <a:latin typeface="Arial" pitchFamily="34" charset="0"/>
                <a:ea typeface="Times New Roman" pitchFamily="18" charset="0"/>
                <a:cs typeface="B Titr" pitchFamily="2" charset="-78"/>
              </a:rPr>
              <a:t>زغال </a:t>
            </a:r>
            <a:r>
              <a:rPr lang="fa-IR" sz="1800" b="1" dirty="0">
                <a:latin typeface="Arial" pitchFamily="34" charset="0"/>
                <a:ea typeface="Times New Roman" pitchFamily="18" charset="0"/>
                <a:cs typeface="B Titr" pitchFamily="2" charset="-78"/>
              </a:rPr>
              <a:t>فعال برای جلوگیری از جذب بیشتر استفاده می شود.</a:t>
            </a:r>
            <a:endParaRPr lang="en-US" sz="1800" b="1" dirty="0">
              <a:latin typeface="Arial" pitchFamily="34" charset="0"/>
              <a:ea typeface="Times New Roman" pitchFamily="18" charset="0"/>
              <a:cs typeface="B Titr" pitchFamily="2" charset="-78"/>
            </a:endParaRPr>
          </a:p>
        </p:txBody>
      </p:sp>
    </p:spTree>
  </p:cSld>
  <p:clrMapOvr>
    <a:masterClrMapping/>
  </p:clrMapOvr>
  <p:transition>
    <p:pull/>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solidFill>
                  <a:schemeClr val="tx2">
                    <a:lumMod val="60000"/>
                    <a:lumOff val="40000"/>
                  </a:schemeClr>
                </a:solidFill>
              </a:rPr>
              <a:t>زغال‌ </a:t>
            </a:r>
            <a:r>
              <a:rPr lang="fa-IR" dirty="0" smtClean="0">
                <a:solidFill>
                  <a:schemeClr val="tx2">
                    <a:lumMod val="60000"/>
                    <a:lumOff val="40000"/>
                  </a:schemeClr>
                </a:solidFill>
              </a:rPr>
              <a:t>فعال‌:</a:t>
            </a:r>
            <a:endParaRPr lang="en-US" dirty="0">
              <a:solidFill>
                <a:schemeClr val="tx2">
                  <a:lumMod val="60000"/>
                  <a:lumOff val="40000"/>
                </a:schemeClr>
              </a:solidFill>
            </a:endParaRPr>
          </a:p>
        </p:txBody>
      </p:sp>
      <p:sp>
        <p:nvSpPr>
          <p:cNvPr id="3" name="Content Placeholder 2"/>
          <p:cNvSpPr>
            <a:spLocks noGrp="1"/>
          </p:cNvSpPr>
          <p:nvPr>
            <p:ph idx="1"/>
          </p:nvPr>
        </p:nvSpPr>
        <p:spPr/>
        <p:txBody>
          <a:bodyPr>
            <a:noAutofit/>
          </a:bodyPr>
          <a:lstStyle/>
          <a:p>
            <a:pPr marL="0" indent="0" algn="just">
              <a:buNone/>
            </a:pPr>
            <a:r>
              <a:rPr lang="fa-IR" sz="1800" b="1" dirty="0"/>
              <a:t>موارد مصرف‌:</a:t>
            </a:r>
            <a:endParaRPr lang="fa-IR" sz="1600" b="1" dirty="0">
              <a:latin typeface="Arial" pitchFamily="34" charset="0"/>
              <a:ea typeface="Times New Roman" pitchFamily="18" charset="0"/>
              <a:cs typeface="B Titr" pitchFamily="2" charset="-78"/>
            </a:endParaRPr>
          </a:p>
          <a:p>
            <a:pPr marL="0" indent="0" algn="just">
              <a:buNone/>
            </a:pPr>
            <a:r>
              <a:rPr lang="fa-IR" sz="1600" b="1" dirty="0">
                <a:latin typeface="Arial" pitchFamily="34" charset="0"/>
                <a:ea typeface="Times New Roman" pitchFamily="18" charset="0"/>
                <a:cs typeface="B Titr" pitchFamily="2" charset="-78"/>
              </a:rPr>
              <a:t>زغال‌ فعال‌ براي‌ درمان‌غيراختصاصي‌ اورژانس‌ در مسموميت‌ناشي‌ از اكثر داروها و مواد شيميايي‌مصرف</a:t>
            </a:r>
          </a:p>
          <a:p>
            <a:pPr marL="0" indent="0" algn="just">
              <a:buNone/>
            </a:pPr>
            <a:r>
              <a:rPr lang="fa-IR" sz="1600" b="1" dirty="0">
                <a:latin typeface="Arial" pitchFamily="34" charset="0"/>
                <a:ea typeface="Times New Roman" pitchFamily="18" charset="0"/>
                <a:cs typeface="B Titr" pitchFamily="2" charset="-78"/>
              </a:rPr>
              <a:t>‌ مي‌شود. اين‌ دارو مي‌تواند به‌بسياري‌ از سموم‌ در معده‌ پيوند يافته‌ وجذب‌ آنها را كاهش‌ دهد، هر چند كه‌ درمسموميت‌ با سيانور كاملا بي‌اثر و درمسموميت‌ با اسيدهاي‌ معدني‌، بازهاي‌سوزاننده‌، اتانول‌، متانول‌ و املاح‌ آهن‌،اسيدبوريك‌ و مواد پاك‌ كننده‌ نسبت بي‌اثراست‌. اين‌ دارو براي‌ درمان‌ اسهال‌، سوءهاضمه‌، هيپركلسترولميا و كمك‌ به‌ جذب‌گازهاي‌ روده‌ كه‌ موجب‌ نفخ‌ مي‌شوند نيزمصرف‌ مي‌شود.</a:t>
            </a:r>
          </a:p>
          <a:p>
            <a:pPr marL="0" indent="0" algn="just">
              <a:buNone/>
            </a:pPr>
            <a:endParaRPr lang="fa-IR" sz="1800" dirty="0"/>
          </a:p>
          <a:p>
            <a:pPr marL="0" indent="0" algn="just">
              <a:buNone/>
            </a:pPr>
            <a:r>
              <a:rPr lang="fa-IR" sz="1800" b="1" dirty="0">
                <a:solidFill>
                  <a:schemeClr val="accent2">
                    <a:lumMod val="75000"/>
                  </a:schemeClr>
                </a:solidFill>
              </a:rPr>
              <a:t>مكانيسم‌ اثر:</a:t>
            </a:r>
            <a:r>
              <a:rPr lang="fa-IR" sz="1800" dirty="0">
                <a:solidFill>
                  <a:schemeClr val="accent2">
                    <a:lumMod val="75000"/>
                  </a:schemeClr>
                </a:solidFill>
              </a:rPr>
              <a:t> </a:t>
            </a:r>
            <a:r>
              <a:rPr lang="fa-IR" sz="1600" b="1" dirty="0">
                <a:latin typeface="Arial" pitchFamily="34" charset="0"/>
                <a:ea typeface="Times New Roman" pitchFamily="18" charset="0"/>
                <a:cs typeface="B Titr" pitchFamily="2" charset="-78"/>
              </a:rPr>
              <a:t>به‌عنوان‌ داروي‌ ضداسهال‌،زغال‌ فعال‌ شده‌ بسياري‌ از محركهايي‌ راكه‌ موجب‌ اسهال‌ و نارحتي‌ گوارشي‌مي‌شوند، جذب‌ سطحي‌ مي‌كند. به‌عنوان‌پادزهر اين‌ دارو مواد سمي‌ خورده‌ شده‌ راجذب‌ سطحي‌ كرده‌ و مانع‌ از جذب‌ آنها درمعده‌ و روده‌ مي‌شود.</a:t>
            </a:r>
          </a:p>
          <a:p>
            <a:pPr marL="0" indent="0" algn="just">
              <a:buNone/>
            </a:pPr>
            <a:r>
              <a:rPr lang="fa-IR" sz="1600" b="1" dirty="0">
                <a:solidFill>
                  <a:schemeClr val="tx2">
                    <a:lumMod val="60000"/>
                    <a:lumOff val="40000"/>
                  </a:schemeClr>
                </a:solidFill>
                <a:latin typeface="Arial" pitchFamily="34" charset="0"/>
                <a:ea typeface="Times New Roman" pitchFamily="18" charset="0"/>
                <a:cs typeface="B Titr" pitchFamily="2" charset="-78"/>
              </a:rPr>
              <a:t>اين‌ دارو از مجراي گوارش‌ جذب‌ نمي‌شود و متابوليزه‌ نيزنمي‌گردد. راه‌ اصلي‌ دفع‌ آن‌ از طريق‌ مدفوع‌ است‌. حداكثر اثر درماني‌ چنانچه‌دارو طي‌ 30 دقيقه‌ پس‌ از بلع‌ ماده‌ سمي‌تجويز گردد، حداكثر اثر درماني‌ </a:t>
            </a:r>
            <a:r>
              <a:rPr lang="fa-IR" sz="1600" b="1" dirty="0" smtClean="0">
                <a:solidFill>
                  <a:schemeClr val="tx2">
                    <a:lumMod val="60000"/>
                    <a:lumOff val="40000"/>
                  </a:schemeClr>
                </a:solidFill>
                <a:latin typeface="Arial" pitchFamily="34" charset="0"/>
                <a:ea typeface="Times New Roman" pitchFamily="18" charset="0"/>
                <a:cs typeface="B Titr" pitchFamily="2" charset="-78"/>
              </a:rPr>
              <a:t>حاصل‌مي‌گردد.</a:t>
            </a:r>
            <a:endParaRPr lang="fa-IR" sz="1600" b="1" dirty="0">
              <a:solidFill>
                <a:schemeClr val="tx2">
                  <a:lumMod val="60000"/>
                  <a:lumOff val="40000"/>
                </a:schemeClr>
              </a:solidFill>
              <a:latin typeface="Arial" pitchFamily="34" charset="0"/>
              <a:ea typeface="Times New Roman" pitchFamily="18" charset="0"/>
              <a:cs typeface="B Titr" pitchFamily="2" charset="-78"/>
            </a:endParaRPr>
          </a:p>
          <a:p>
            <a:pPr algn="just"/>
            <a:endParaRPr lang="en-US" sz="1800" dirty="0"/>
          </a:p>
        </p:txBody>
      </p:sp>
    </p:spTree>
    <p:extLst>
      <p:ext uri="{BB962C8B-B14F-4D97-AF65-F5344CB8AC3E}">
        <p14:creationId xmlns:p14="http://schemas.microsoft.com/office/powerpoint/2010/main" val="392604644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772816"/>
            <a:ext cx="8229600" cy="1000132"/>
          </a:xfrm>
        </p:spPr>
        <p:txBody>
          <a:bodyPr>
            <a:normAutofit/>
          </a:bodyPr>
          <a:lstStyle/>
          <a:p>
            <a:pPr algn="ctr">
              <a:buNone/>
            </a:pPr>
            <a:r>
              <a:rPr lang="fa-IR" sz="4800" b="1" dirty="0" smtClean="0">
                <a:solidFill>
                  <a:srgbClr val="7030A0"/>
                </a:solidFill>
                <a:cs typeface="B Titr" pitchFamily="2" charset="-78"/>
              </a:rPr>
              <a:t>با تشكر از توجه شما عزيزان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
        <p:nvSpPr>
          <p:cNvPr id="4" name="Rectangle 3"/>
          <p:cNvSpPr>
            <a:spLocks noGrp="1" noChangeArrowheads="1"/>
          </p:cNvSpPr>
          <p:nvPr>
            <p:ph type="title"/>
          </p:nvPr>
        </p:nvSpPr>
        <p:spPr/>
        <p:txBody>
          <a:bodyPr>
            <a:normAutofit fontScale="90000"/>
          </a:bodyPr>
          <a:lstStyle/>
          <a:p>
            <a:pPr algn="l">
              <a:buFontTx/>
              <a:buNone/>
            </a:pPr>
            <a:endParaRPr lang="en-US"/>
          </a:p>
          <a:p>
            <a:pPr algn="l">
              <a:buFontTx/>
              <a:buNone/>
            </a:pPr>
            <a:r>
              <a:rPr lang="en-US"/>
              <a:t>    </a:t>
            </a:r>
          </a:p>
        </p:txBody>
      </p:sp>
      <p:sp>
        <p:nvSpPr>
          <p:cNvPr id="5" name="Rectangle 3"/>
          <p:cNvSpPr txBox="1">
            <a:spLocks noChangeArrowheads="1"/>
          </p:cNvSpPr>
          <p:nvPr/>
        </p:nvSpPr>
        <p:spPr>
          <a:xfrm>
            <a:off x="457200" y="685800"/>
            <a:ext cx="8458200" cy="5440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Tx/>
              <a:buNone/>
            </a:pPr>
            <a:endParaRPr lang="en-US" smtClean="0"/>
          </a:p>
          <a:p>
            <a:pPr>
              <a:buFontTx/>
              <a:buNone/>
            </a:pPr>
            <a:r>
              <a:rPr lang="en-US" smtClean="0"/>
              <a:t>    </a:t>
            </a:r>
            <a:endParaRPr lang="en-US"/>
          </a:p>
        </p:txBody>
      </p:sp>
      <p:sp>
        <p:nvSpPr>
          <p:cNvPr id="6" name="Slide Number Placeholder 5"/>
          <p:cNvSpPr>
            <a:spLocks noGrp="1"/>
          </p:cNvSpPr>
          <p:nvPr>
            <p:ph type="sldNum" sz="quarter" idx="12"/>
          </p:nvPr>
        </p:nvSpPr>
        <p:spPr>
          <a:xfrm>
            <a:off x="457200" y="6006012"/>
            <a:ext cx="2133600" cy="476250"/>
          </a:xfrm>
        </p:spPr>
        <p:txBody>
          <a:bodyPr/>
          <a:lstStyle/>
          <a:p>
            <a:fld id="{7192062F-0D1F-4861-91AB-5FCB483EDDED}" type="slidenum">
              <a:rPr lang="ar-SA"/>
              <a:pPr/>
              <a:t>5</a:t>
            </a:fld>
            <a:endParaRPr lang="en-US"/>
          </a:p>
        </p:txBody>
      </p:sp>
      <p:sp>
        <p:nvSpPr>
          <p:cNvPr id="7" name="Rectangle 2"/>
          <p:cNvSpPr txBox="1">
            <a:spLocks noChangeArrowheads="1"/>
          </p:cNvSpPr>
          <p:nvPr/>
        </p:nvSpPr>
        <p:spPr>
          <a:xfrm>
            <a:off x="457200" y="217987"/>
            <a:ext cx="8229600" cy="2057400"/>
          </a:xfrm>
          <a:prstGeom prst="rect">
            <a:avLst/>
          </a:prstGeom>
          <a:solidFill>
            <a:schemeClr val="folHlink"/>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i="1" dirty="0" smtClean="0">
                <a:solidFill>
                  <a:schemeClr val="tx2">
                    <a:lumMod val="60000"/>
                    <a:lumOff val="40000"/>
                  </a:schemeClr>
                </a:solidFill>
              </a:rPr>
              <a:t>Toxicology</a:t>
            </a:r>
            <a:r>
              <a:rPr lang="en-US" dirty="0" smtClean="0">
                <a:solidFill>
                  <a:schemeClr val="tx2">
                    <a:lumMod val="60000"/>
                    <a:lumOff val="40000"/>
                  </a:schemeClr>
                </a:solidFill>
              </a:rPr>
              <a:t>: </a:t>
            </a:r>
            <a:r>
              <a:rPr lang="en-US" sz="2800" dirty="0" smtClean="0">
                <a:solidFill>
                  <a:schemeClr val="tx2">
                    <a:lumMod val="60000"/>
                    <a:lumOff val="40000"/>
                  </a:schemeClr>
                </a:solidFill>
              </a:rPr>
              <a:t>is the science of poison and its effects in living organisms</a:t>
            </a:r>
            <a:r>
              <a:rPr lang="en-US" i="1" dirty="0">
                <a:solidFill>
                  <a:schemeClr val="tx2">
                    <a:lumMod val="60000"/>
                    <a:lumOff val="40000"/>
                  </a:schemeClr>
                </a:solidFill>
              </a:rPr>
              <a:t>. </a:t>
            </a:r>
            <a:r>
              <a:rPr lang="en-US" sz="2800" dirty="0" smtClean="0"/>
              <a:t>                                     </a:t>
            </a:r>
            <a:r>
              <a:rPr lang="ar-SA" dirty="0" smtClean="0"/>
              <a:t> </a:t>
            </a:r>
            <a:endParaRPr lang="en-US" dirty="0"/>
          </a:p>
        </p:txBody>
      </p:sp>
      <p:sp>
        <p:nvSpPr>
          <p:cNvPr id="8" name="Rectangle 3"/>
          <p:cNvSpPr txBox="1">
            <a:spLocks noChangeArrowheads="1"/>
          </p:cNvSpPr>
          <p:nvPr/>
        </p:nvSpPr>
        <p:spPr>
          <a:xfrm>
            <a:off x="533400" y="492624"/>
            <a:ext cx="8458200" cy="5440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Tx/>
              <a:buNone/>
            </a:pPr>
            <a:endParaRPr lang="en-US" smtClean="0"/>
          </a:p>
          <a:p>
            <a:pPr>
              <a:buFontTx/>
              <a:buNone/>
            </a:pPr>
            <a:r>
              <a:rPr lang="en-US" smtClean="0"/>
              <a:t>    </a:t>
            </a:r>
            <a:endParaRPr lang="en-US"/>
          </a:p>
        </p:txBody>
      </p:sp>
      <p:sp>
        <p:nvSpPr>
          <p:cNvPr id="9" name="Oval 5"/>
          <p:cNvSpPr>
            <a:spLocks noChangeArrowheads="1"/>
          </p:cNvSpPr>
          <p:nvPr/>
        </p:nvSpPr>
        <p:spPr bwMode="auto">
          <a:xfrm>
            <a:off x="2799184" y="2708920"/>
            <a:ext cx="3429000" cy="2590800"/>
          </a:xfrm>
          <a:prstGeom prst="ellipse">
            <a:avLst/>
          </a:prstGeom>
          <a:solidFill>
            <a:srgbClr val="33CC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rtl="1" eaLnBrk="1" hangingPunct="1"/>
            <a:r>
              <a:rPr lang="en-US" sz="4400" i="1"/>
              <a:t>Toxicology</a:t>
            </a:r>
          </a:p>
        </p:txBody>
      </p:sp>
      <p:sp>
        <p:nvSpPr>
          <p:cNvPr id="10" name="Line 6"/>
          <p:cNvSpPr>
            <a:spLocks noChangeShapeType="1"/>
          </p:cNvSpPr>
          <p:nvPr/>
        </p:nvSpPr>
        <p:spPr bwMode="auto">
          <a:xfrm flipH="1">
            <a:off x="1752600" y="3494587"/>
            <a:ext cx="990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Line 7"/>
          <p:cNvSpPr>
            <a:spLocks noChangeShapeType="1"/>
          </p:cNvSpPr>
          <p:nvPr/>
        </p:nvSpPr>
        <p:spPr bwMode="auto">
          <a:xfrm flipH="1">
            <a:off x="1447800" y="4485187"/>
            <a:ext cx="12192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Line 8"/>
          <p:cNvSpPr>
            <a:spLocks noChangeShapeType="1"/>
          </p:cNvSpPr>
          <p:nvPr/>
        </p:nvSpPr>
        <p:spPr bwMode="auto">
          <a:xfrm flipH="1">
            <a:off x="2667000" y="5170987"/>
            <a:ext cx="5334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Line 9"/>
          <p:cNvSpPr>
            <a:spLocks noChangeShapeType="1"/>
          </p:cNvSpPr>
          <p:nvPr/>
        </p:nvSpPr>
        <p:spPr bwMode="auto">
          <a:xfrm flipH="1">
            <a:off x="4191000" y="5475787"/>
            <a:ext cx="2286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Line 10"/>
          <p:cNvSpPr>
            <a:spLocks noChangeShapeType="1"/>
          </p:cNvSpPr>
          <p:nvPr/>
        </p:nvSpPr>
        <p:spPr bwMode="auto">
          <a:xfrm>
            <a:off x="5410200" y="5170987"/>
            <a:ext cx="1524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Line 11"/>
          <p:cNvSpPr>
            <a:spLocks noChangeShapeType="1"/>
          </p:cNvSpPr>
          <p:nvPr/>
        </p:nvSpPr>
        <p:spPr bwMode="auto">
          <a:xfrm>
            <a:off x="6172200" y="4561387"/>
            <a:ext cx="60960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Line 12"/>
          <p:cNvSpPr>
            <a:spLocks noChangeShapeType="1"/>
          </p:cNvSpPr>
          <p:nvPr/>
        </p:nvSpPr>
        <p:spPr bwMode="auto">
          <a:xfrm>
            <a:off x="6324600" y="4027987"/>
            <a:ext cx="91440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Rectangle 13"/>
          <p:cNvSpPr>
            <a:spLocks noChangeArrowheads="1"/>
          </p:cNvSpPr>
          <p:nvPr/>
        </p:nvSpPr>
        <p:spPr bwMode="auto">
          <a:xfrm>
            <a:off x="152400" y="3189787"/>
            <a:ext cx="16002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rtl="1" eaLnBrk="1" hangingPunct="1"/>
            <a:r>
              <a:rPr lang="en-US" b="1"/>
              <a:t>Environmental</a:t>
            </a:r>
          </a:p>
        </p:txBody>
      </p:sp>
      <p:sp>
        <p:nvSpPr>
          <p:cNvPr id="18" name="Rectangle 14"/>
          <p:cNvSpPr>
            <a:spLocks noChangeArrowheads="1"/>
          </p:cNvSpPr>
          <p:nvPr/>
        </p:nvSpPr>
        <p:spPr bwMode="auto">
          <a:xfrm>
            <a:off x="152400" y="4866187"/>
            <a:ext cx="12954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rtl="1" eaLnBrk="1" hangingPunct="1"/>
            <a:r>
              <a:rPr lang="en-US" b="1" dirty="0"/>
              <a:t>Analytical</a:t>
            </a:r>
          </a:p>
        </p:txBody>
      </p:sp>
      <p:sp>
        <p:nvSpPr>
          <p:cNvPr id="19" name="Rectangle 15"/>
          <p:cNvSpPr>
            <a:spLocks noChangeArrowheads="1"/>
          </p:cNvSpPr>
          <p:nvPr/>
        </p:nvSpPr>
        <p:spPr bwMode="auto">
          <a:xfrm>
            <a:off x="1506069" y="5716112"/>
            <a:ext cx="1143000" cy="914400"/>
          </a:xfrm>
          <a:prstGeom prst="rect">
            <a:avLst/>
          </a:prstGeom>
          <a:solidFill>
            <a:schemeClr val="accent2"/>
          </a:solidFill>
          <a:ln w="9525">
            <a:solidFill>
              <a:schemeClr val="accent2"/>
            </a:solidFill>
            <a:miter lim="800000"/>
            <a:headEnd/>
            <a:tailEnd/>
          </a:ln>
          <a:effectLst/>
        </p:spPr>
        <p:txBody>
          <a:bodyPr wrap="none" anchor="ctr"/>
          <a:lstStyle/>
          <a:p>
            <a:pPr algn="ctr" rtl="1" eaLnBrk="1" hangingPunct="1"/>
            <a:r>
              <a:rPr lang="en-US" dirty="0" err="1" smtClean="0">
                <a:solidFill>
                  <a:srgbClr val="FFFF00"/>
                </a:solidFill>
              </a:rPr>
              <a:t>Nutritinal</a:t>
            </a:r>
            <a:endParaRPr lang="en-US" dirty="0">
              <a:solidFill>
                <a:srgbClr val="FFFF00"/>
              </a:solidFill>
            </a:endParaRPr>
          </a:p>
        </p:txBody>
      </p:sp>
      <p:sp>
        <p:nvSpPr>
          <p:cNvPr id="20" name="Rectangle 16"/>
          <p:cNvSpPr>
            <a:spLocks noChangeArrowheads="1"/>
          </p:cNvSpPr>
          <p:nvPr/>
        </p:nvSpPr>
        <p:spPr bwMode="auto">
          <a:xfrm>
            <a:off x="3048000" y="5831160"/>
            <a:ext cx="1143000" cy="838200"/>
          </a:xfrm>
          <a:prstGeom prst="rect">
            <a:avLst/>
          </a:prstGeom>
          <a:solidFill>
            <a:schemeClr val="accent1"/>
          </a:solidFill>
          <a:ln w="9525">
            <a:solidFill>
              <a:schemeClr val="tx1"/>
            </a:solidFill>
            <a:miter lim="800000"/>
            <a:headEnd/>
            <a:tailEnd/>
          </a:ln>
          <a:effectLst/>
        </p:spPr>
        <p:txBody>
          <a:bodyPr wrap="none" anchor="ctr"/>
          <a:lstStyle/>
          <a:p>
            <a:pPr algn="ctr" rtl="1" eaLnBrk="1" hangingPunct="1"/>
            <a:r>
              <a:rPr lang="en-US" b="1" dirty="0"/>
              <a:t>Forensic</a:t>
            </a:r>
          </a:p>
        </p:txBody>
      </p:sp>
      <p:sp>
        <p:nvSpPr>
          <p:cNvPr id="21" name="Rectangle 17"/>
          <p:cNvSpPr>
            <a:spLocks noChangeArrowheads="1"/>
          </p:cNvSpPr>
          <p:nvPr/>
        </p:nvSpPr>
        <p:spPr bwMode="auto">
          <a:xfrm>
            <a:off x="5080992" y="5835352"/>
            <a:ext cx="1219200" cy="762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rtl="1"/>
            <a:r>
              <a:rPr lang="en-US" b="1" dirty="0" smtClean="0"/>
              <a:t>Clinical</a:t>
            </a:r>
          </a:p>
        </p:txBody>
      </p:sp>
      <p:sp>
        <p:nvSpPr>
          <p:cNvPr id="22" name="Rectangle 18"/>
          <p:cNvSpPr>
            <a:spLocks noChangeArrowheads="1"/>
          </p:cNvSpPr>
          <p:nvPr/>
        </p:nvSpPr>
        <p:spPr bwMode="auto">
          <a:xfrm>
            <a:off x="6911280" y="5610944"/>
            <a:ext cx="19812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rtl="1" eaLnBrk="1" hangingPunct="1"/>
            <a:r>
              <a:rPr lang="en-US" b="1"/>
              <a:t>Occupational</a:t>
            </a:r>
          </a:p>
        </p:txBody>
      </p:sp>
      <p:sp>
        <p:nvSpPr>
          <p:cNvPr id="23" name="Rectangle 19"/>
          <p:cNvSpPr>
            <a:spLocks noChangeArrowheads="1"/>
          </p:cNvSpPr>
          <p:nvPr/>
        </p:nvSpPr>
        <p:spPr bwMode="auto">
          <a:xfrm>
            <a:off x="7239000" y="4408987"/>
            <a:ext cx="16002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rtl="1" eaLnBrk="1" hangingPunct="1"/>
            <a:r>
              <a:rPr lang="en-US" b="1"/>
              <a:t>Industrial</a:t>
            </a:r>
          </a:p>
        </p:txBody>
      </p:sp>
      <p:sp>
        <p:nvSpPr>
          <p:cNvPr id="24" name="Line 22"/>
          <p:cNvSpPr>
            <a:spLocks noChangeShapeType="1"/>
          </p:cNvSpPr>
          <p:nvPr/>
        </p:nvSpPr>
        <p:spPr bwMode="auto">
          <a:xfrm>
            <a:off x="6248400" y="3418387"/>
            <a:ext cx="1066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Rectangle 23"/>
          <p:cNvSpPr>
            <a:spLocks noChangeArrowheads="1"/>
          </p:cNvSpPr>
          <p:nvPr/>
        </p:nvSpPr>
        <p:spPr bwMode="auto">
          <a:xfrm>
            <a:off x="7315200" y="3113587"/>
            <a:ext cx="14478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rtl="1" eaLnBrk="1" hangingPunct="1"/>
            <a:r>
              <a:rPr lang="en-US" b="1"/>
              <a:t>Regulatory</a:t>
            </a:r>
          </a:p>
        </p:txBody>
      </p:sp>
    </p:spTree>
    <p:extLst>
      <p:ext uri="{BB962C8B-B14F-4D97-AF65-F5344CB8AC3E}">
        <p14:creationId xmlns:p14="http://schemas.microsoft.com/office/powerpoint/2010/main" val="1300850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4704"/>
            <a:ext cx="9036496" cy="5616624"/>
          </a:xfrm>
        </p:spPr>
        <p:txBody>
          <a:bodyPr/>
          <a:lstStyle/>
          <a:p>
            <a:pPr marL="0" indent="0">
              <a:buNone/>
            </a:pPr>
            <a:endParaRPr lang="en-US" dirty="0"/>
          </a:p>
        </p:txBody>
      </p:sp>
      <p:sp>
        <p:nvSpPr>
          <p:cNvPr id="4" name="Rectangle 3"/>
          <p:cNvSpPr/>
          <p:nvPr/>
        </p:nvSpPr>
        <p:spPr>
          <a:xfrm>
            <a:off x="722300" y="1196752"/>
            <a:ext cx="7776864" cy="4524315"/>
          </a:xfrm>
          <a:prstGeom prst="rect">
            <a:avLst/>
          </a:prstGeom>
        </p:spPr>
        <p:txBody>
          <a:bodyPr wrap="square">
            <a:spAutoFit/>
          </a:bodyPr>
          <a:lstStyle/>
          <a:p>
            <a:pPr algn="r"/>
            <a:r>
              <a:rPr lang="fa-IR" sz="3200" dirty="0" smtClean="0">
                <a:solidFill>
                  <a:srgbClr val="FF0000"/>
                </a:solidFill>
                <a:latin typeface="Times New Roman" pitchFamily="18" charset="0"/>
                <a:cs typeface="B Titr" pitchFamily="2" charset="-78"/>
              </a:rPr>
              <a:t>سم</a:t>
            </a:r>
            <a:r>
              <a:rPr lang="fa-IR" sz="3200" dirty="0" smtClean="0">
                <a:solidFill>
                  <a:srgbClr val="0070C0"/>
                </a:solidFill>
                <a:latin typeface="Times New Roman" pitchFamily="18" charset="0"/>
                <a:cs typeface="B Titr" pitchFamily="2" charset="-78"/>
              </a:rPr>
              <a:t>  </a:t>
            </a:r>
            <a:r>
              <a:rPr lang="en-US" sz="3200" dirty="0">
                <a:solidFill>
                  <a:srgbClr val="FF0000"/>
                </a:solidFill>
                <a:latin typeface="Times New Roman" pitchFamily="18" charset="0"/>
                <a:cs typeface="B Titr" pitchFamily="2" charset="-78"/>
              </a:rPr>
              <a:t>: </a:t>
            </a:r>
          </a:p>
          <a:p>
            <a:pPr algn="r"/>
            <a:r>
              <a:rPr lang="fa-IR" sz="2400" dirty="0" smtClean="0">
                <a:latin typeface="Times New Roman" pitchFamily="18" charset="0"/>
                <a:cs typeface="B Titr" pitchFamily="2" charset="-78"/>
              </a:rPr>
              <a:t>سم </a:t>
            </a:r>
            <a:r>
              <a:rPr lang="fa-IR" sz="2400" dirty="0">
                <a:latin typeface="Times New Roman" pitchFamily="18" charset="0"/>
                <a:cs typeface="B Titr" pitchFamily="2" charset="-78"/>
              </a:rPr>
              <a:t>یا زهر به ماده‌ای گفته می‌شود که ازیک راه مشخص یا راه‌های </a:t>
            </a:r>
            <a:r>
              <a:rPr lang="fa-IR" sz="2400" dirty="0" smtClean="0">
                <a:latin typeface="Times New Roman" pitchFamily="18" charset="0"/>
                <a:cs typeface="B Titr" pitchFamily="2" charset="-78"/>
              </a:rPr>
              <a:t>گوناگون،</a:t>
            </a:r>
            <a:r>
              <a:rPr lang="en-US" sz="2400" dirty="0" smtClean="0">
                <a:latin typeface="Times New Roman" pitchFamily="18" charset="0"/>
                <a:cs typeface="B Titr" pitchFamily="2" charset="-78"/>
              </a:rPr>
              <a:t> </a:t>
            </a:r>
            <a:r>
              <a:rPr lang="fa-IR" sz="2400" dirty="0" smtClean="0">
                <a:latin typeface="Times New Roman" pitchFamily="18" charset="0"/>
                <a:cs typeface="B Titr" pitchFamily="2" charset="-78"/>
              </a:rPr>
              <a:t>در مقادیری معین باعث اختلال یا توقف فعل و انفعالات حیاتی بدن به طور موقت یا دائم می شود.</a:t>
            </a:r>
            <a:endParaRPr lang="fa-IR" sz="2400" dirty="0">
              <a:latin typeface="Times New Roman" pitchFamily="18" charset="0"/>
              <a:cs typeface="B Titr" pitchFamily="2" charset="-78"/>
            </a:endParaRPr>
          </a:p>
          <a:p>
            <a:r>
              <a:rPr lang="fa-IR" sz="3200" dirty="0" smtClean="0">
                <a:solidFill>
                  <a:srgbClr val="FF0000"/>
                </a:solidFill>
                <a:latin typeface="Times New Roman" pitchFamily="18" charset="0"/>
                <a:cs typeface="B Titr" pitchFamily="2" charset="-78"/>
              </a:rPr>
              <a:t>مسمومیت</a:t>
            </a:r>
            <a:r>
              <a:rPr lang="fa-IR" sz="3200" dirty="0" smtClean="0">
                <a:solidFill>
                  <a:srgbClr val="0070C0"/>
                </a:solidFill>
                <a:latin typeface="Times New Roman" pitchFamily="18" charset="0"/>
                <a:cs typeface="B Titr" pitchFamily="2" charset="-78"/>
              </a:rPr>
              <a:t> </a:t>
            </a:r>
            <a:r>
              <a:rPr lang="en-US" sz="3200" dirty="0">
                <a:solidFill>
                  <a:srgbClr val="FF0000"/>
                </a:solidFill>
                <a:latin typeface="Times New Roman" pitchFamily="18" charset="0"/>
                <a:cs typeface="B Titr" pitchFamily="2" charset="-78"/>
              </a:rPr>
              <a:t>: </a:t>
            </a:r>
          </a:p>
          <a:p>
            <a:pPr algn="just"/>
            <a:r>
              <a:rPr lang="fa-IR" sz="3200" dirty="0" smtClean="0">
                <a:solidFill>
                  <a:srgbClr val="0070C0"/>
                </a:solidFill>
                <a:latin typeface="Times New Roman" pitchFamily="18" charset="0"/>
                <a:cs typeface="B Titr" pitchFamily="2" charset="-78"/>
              </a:rPr>
              <a:t> </a:t>
            </a:r>
            <a:r>
              <a:rPr lang="fa-IR" sz="2400" dirty="0">
                <a:latin typeface="Times New Roman" pitchFamily="18" charset="0"/>
                <a:cs typeface="B Titr" pitchFamily="2" charset="-78"/>
              </a:rPr>
              <a:t>مسمومیت عبارت است از بهم خوردن تعادل فیزیولوژیک، جسمانی یا روانی موجود زنده که در اثر ورود و تماس با ماده خارجی سمی از </a:t>
            </a:r>
            <a:r>
              <a:rPr lang="fa-IR" sz="2400" dirty="0" smtClean="0">
                <a:latin typeface="Times New Roman" pitchFamily="18" charset="0"/>
                <a:cs typeface="B Titr" pitchFamily="2" charset="-78"/>
              </a:rPr>
              <a:t>راه‌های</a:t>
            </a:r>
            <a:r>
              <a:rPr lang="en-US" sz="2400" dirty="0" smtClean="0">
                <a:latin typeface="Times New Roman" pitchFamily="18" charset="0"/>
                <a:cs typeface="B Titr" pitchFamily="2" charset="-78"/>
              </a:rPr>
              <a:t> </a:t>
            </a:r>
            <a:r>
              <a:rPr lang="fa-IR" sz="2400" dirty="0" smtClean="0">
                <a:latin typeface="Times New Roman" pitchFamily="18" charset="0"/>
                <a:cs typeface="B Titr" pitchFamily="2" charset="-78"/>
              </a:rPr>
              <a:t>گوناگون</a:t>
            </a:r>
            <a:r>
              <a:rPr lang="fa-IR" sz="2400" dirty="0">
                <a:latin typeface="Times New Roman" pitchFamily="18" charset="0"/>
                <a:cs typeface="B Titr" pitchFamily="2" charset="-78"/>
              </a:rPr>
              <a:t>، رخ می‌دهد. بروز مسمومیت با ظاهرشدن علائم خاص هر </a:t>
            </a:r>
            <a:r>
              <a:rPr lang="fa-IR" sz="2400" dirty="0" smtClean="0">
                <a:latin typeface="Times New Roman" pitchFamily="18" charset="0"/>
                <a:cs typeface="B Titr" pitchFamily="2" charset="-78"/>
              </a:rPr>
              <a:t>مسمومیت</a:t>
            </a:r>
            <a:r>
              <a:rPr lang="en-US" sz="2400" dirty="0" smtClean="0">
                <a:latin typeface="Times New Roman" pitchFamily="18" charset="0"/>
                <a:cs typeface="B Titr" pitchFamily="2" charset="-78"/>
              </a:rPr>
              <a:t> </a:t>
            </a:r>
            <a:r>
              <a:rPr lang="fa-IR" sz="2400" dirty="0" smtClean="0">
                <a:latin typeface="Times New Roman" pitchFamily="18" charset="0"/>
                <a:cs typeface="B Titr" pitchFamily="2" charset="-78"/>
              </a:rPr>
              <a:t>همراه است و شدت آن به نوع ماده سمی ، مقدار آن و طول مدت تماس بستگی دارد</a:t>
            </a:r>
            <a:r>
              <a:rPr lang="en-US" sz="2400" dirty="0">
                <a:latin typeface="Times New Roman" pitchFamily="18" charset="0"/>
                <a:cs typeface="B Titr" pitchFamily="2" charset="-78"/>
              </a:rPr>
              <a:t> </a:t>
            </a:r>
            <a:r>
              <a:rPr lang="en-US" sz="2400" dirty="0" smtClean="0">
                <a:latin typeface="Times New Roman" pitchFamily="18" charset="0"/>
                <a:cs typeface="B Titr" pitchFamily="2" charset="-78"/>
              </a:rPr>
              <a:t>  .</a:t>
            </a:r>
            <a:endParaRPr lang="fa-IR" sz="2400" dirty="0">
              <a:latin typeface="Times New Roman" pitchFamily="18" charset="0"/>
              <a:cs typeface="B Titr" pitchFamily="2" charset="-78"/>
            </a:endParaRPr>
          </a:p>
          <a:p>
            <a:pPr algn="r"/>
            <a:endParaRPr lang="fa-IR" sz="2400" dirty="0" smtClean="0">
              <a:latin typeface="Times New Roman" pitchFamily="18" charset="0"/>
              <a:cs typeface="B Titr" pitchFamily="2" charset="-78"/>
            </a:endParaRPr>
          </a:p>
        </p:txBody>
      </p:sp>
    </p:spTree>
    <p:extLst>
      <p:ext uri="{BB962C8B-B14F-4D97-AF65-F5344CB8AC3E}">
        <p14:creationId xmlns:p14="http://schemas.microsoft.com/office/powerpoint/2010/main" val="17965900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fa-IR" sz="2000" dirty="0">
                <a:latin typeface="Times New Roman" pitchFamily="18" charset="0"/>
                <a:cs typeface="B Titr" pitchFamily="2" charset="-78"/>
              </a:rPr>
              <a:t>مواد سمی به مقادیر مختلف ممکن است وارد بدن شوند.</a:t>
            </a:r>
          </a:p>
          <a:p>
            <a:pPr marL="0" indent="0">
              <a:buNone/>
            </a:pPr>
            <a:r>
              <a:rPr lang="fa-IR" sz="2000" dirty="0">
                <a:latin typeface="Times New Roman" pitchFamily="18" charset="0"/>
                <a:cs typeface="B Titr" pitchFamily="2" charset="-78"/>
              </a:rPr>
              <a:t> به طور کلی مقدار ماده سمی که وارد بدن می شود </a:t>
            </a:r>
            <a:r>
              <a:rPr lang="en-US" sz="2000" dirty="0">
                <a:latin typeface="Times New Roman" pitchFamily="18" charset="0"/>
                <a:cs typeface="B Titr" pitchFamily="2" charset="-78"/>
              </a:rPr>
              <a:t>( dose)</a:t>
            </a:r>
            <a:r>
              <a:rPr lang="fa-IR" sz="2000" dirty="0">
                <a:latin typeface="Times New Roman" pitchFamily="18" charset="0"/>
                <a:cs typeface="B Titr" pitchFamily="2" charset="-78"/>
              </a:rPr>
              <a:t> دز نام دارد</a:t>
            </a:r>
            <a:r>
              <a:rPr lang="fa-IR" sz="2000" dirty="0" smtClean="0">
                <a:latin typeface="Times New Roman" pitchFamily="18" charset="0"/>
                <a:cs typeface="B Titr" pitchFamily="2" charset="-78"/>
              </a:rPr>
              <a:t>.</a:t>
            </a:r>
          </a:p>
          <a:p>
            <a:pPr marL="0" indent="0">
              <a:buNone/>
            </a:pPr>
            <a:endParaRPr lang="fa-IR" sz="2000" dirty="0">
              <a:latin typeface="Times New Roman" pitchFamily="18" charset="0"/>
              <a:cs typeface="B Titr" pitchFamily="2" charset="-78"/>
            </a:endParaRPr>
          </a:p>
          <a:p>
            <a:pPr marL="0" indent="0">
              <a:buNone/>
            </a:pPr>
            <a:r>
              <a:rPr lang="fa-IR" sz="2000" dirty="0">
                <a:latin typeface="Times New Roman" pitchFamily="18" charset="0"/>
                <a:cs typeface="B Titr" pitchFamily="2" charset="-78"/>
              </a:rPr>
              <a:t> </a:t>
            </a:r>
            <a:r>
              <a:rPr lang="en-US" sz="2000" dirty="0">
                <a:solidFill>
                  <a:srgbClr val="FF0000"/>
                </a:solidFill>
                <a:latin typeface="Times New Roman" pitchFamily="18" charset="0"/>
                <a:cs typeface="B Titr" pitchFamily="2" charset="-78"/>
              </a:rPr>
              <a:t>(Dosage)</a:t>
            </a:r>
            <a:r>
              <a:rPr lang="fa-IR" sz="2000" dirty="0">
                <a:solidFill>
                  <a:srgbClr val="FF0000"/>
                </a:solidFill>
                <a:latin typeface="Times New Roman" pitchFamily="18" charset="0"/>
                <a:cs typeface="B Titr" pitchFamily="2" charset="-78"/>
              </a:rPr>
              <a:t> دزاژ</a:t>
            </a:r>
            <a:r>
              <a:rPr lang="en-US" sz="2000" dirty="0">
                <a:solidFill>
                  <a:srgbClr val="FF0000"/>
                </a:solidFill>
                <a:latin typeface="Times New Roman" pitchFamily="18" charset="0"/>
                <a:cs typeface="B Titr" pitchFamily="2" charset="-78"/>
              </a:rPr>
              <a:t> </a:t>
            </a:r>
            <a:r>
              <a:rPr lang="fa-IR" sz="2000" dirty="0">
                <a:solidFill>
                  <a:srgbClr val="FF0000"/>
                </a:solidFill>
                <a:latin typeface="Times New Roman" pitchFamily="18" charset="0"/>
                <a:cs typeface="B Titr" pitchFamily="2" charset="-78"/>
              </a:rPr>
              <a:t> عبارتست از </a:t>
            </a:r>
            <a:r>
              <a:rPr lang="fa-IR" sz="2000" dirty="0">
                <a:latin typeface="Times New Roman" pitchFamily="18" charset="0"/>
                <a:cs typeface="B Titr" pitchFamily="2" charset="-78"/>
              </a:rPr>
              <a:t>:مقدار سم به ازای هر واحد جرم یا وزن موجود زنده</a:t>
            </a:r>
            <a:r>
              <a:rPr lang="fa-IR" sz="2000" dirty="0" smtClean="0">
                <a:latin typeface="Times New Roman" pitchFamily="18" charset="0"/>
                <a:cs typeface="B Titr" pitchFamily="2" charset="-78"/>
              </a:rPr>
              <a:t>.</a:t>
            </a:r>
          </a:p>
          <a:p>
            <a:pPr marL="0" indent="0">
              <a:buNone/>
            </a:pPr>
            <a:endParaRPr lang="fa-IR" sz="2000" dirty="0">
              <a:latin typeface="Times New Roman" pitchFamily="18" charset="0"/>
              <a:cs typeface="B Titr" pitchFamily="2" charset="-78"/>
            </a:endParaRPr>
          </a:p>
          <a:p>
            <a:pPr marL="0" indent="0">
              <a:buNone/>
            </a:pPr>
            <a:r>
              <a:rPr lang="fa-IR" sz="2000" dirty="0">
                <a:latin typeface="Times New Roman" pitchFamily="18" charset="0"/>
                <a:cs typeface="B Titr" pitchFamily="2" charset="-78"/>
              </a:rPr>
              <a:t>دزاژ را میتوان به صورت مقدار سم به ازای هر واحد از جرم یا وزن موجود زنده در واحد زمان نیز توصیف کرد که وقتی در مسمومیت به  واژه های حاد،تحت حاد و مزمن اشاره می شود .آنگاه مدت زمان و دفعات مواجهه با سم نیز مورد توجه قرار می گیرد</a:t>
            </a:r>
            <a:r>
              <a:rPr lang="fa-IR" sz="2000" dirty="0" smtClean="0">
                <a:latin typeface="Times New Roman" pitchFamily="18" charset="0"/>
                <a:cs typeface="B Titr" pitchFamily="2" charset="-78"/>
              </a:rPr>
              <a:t>.</a:t>
            </a:r>
            <a:endParaRPr lang="fa-IR" sz="2000" dirty="0">
              <a:latin typeface="Times New Roman" pitchFamily="18" charset="0"/>
              <a:cs typeface="B Titr" pitchFamily="2" charset="-78"/>
            </a:endParaRPr>
          </a:p>
          <a:p>
            <a:pPr marL="0" indent="0">
              <a:buNone/>
            </a:pPr>
            <a:r>
              <a:rPr lang="fa-IR" sz="2000" dirty="0">
                <a:latin typeface="Times New Roman" pitchFamily="18" charset="0"/>
                <a:cs typeface="B Titr" pitchFamily="2" charset="-78"/>
              </a:rPr>
              <a:t>دزاژ بیشتر سموم به شکل میلی گرم برای هر کیلوگرم وزن زنده بیان می شود.و لیکن به صورت </a:t>
            </a:r>
            <a:r>
              <a:rPr lang="en-US" sz="2000" dirty="0">
                <a:latin typeface="Times New Roman" pitchFamily="18" charset="0"/>
                <a:cs typeface="B Titr" pitchFamily="2" charset="-78"/>
              </a:rPr>
              <a:t>ppm</a:t>
            </a:r>
            <a:r>
              <a:rPr lang="fa-IR" sz="2000" dirty="0">
                <a:latin typeface="Times New Roman" pitchFamily="18" charset="0"/>
                <a:cs typeface="B Titr" pitchFamily="2" charset="-78"/>
              </a:rPr>
              <a:t>یا </a:t>
            </a:r>
            <a:r>
              <a:rPr lang="en-US" sz="2000" dirty="0">
                <a:latin typeface="Times New Roman" pitchFamily="18" charset="0"/>
                <a:cs typeface="B Titr" pitchFamily="2" charset="-78"/>
              </a:rPr>
              <a:t>ppb </a:t>
            </a:r>
            <a:r>
              <a:rPr lang="fa-IR" sz="2000" dirty="0">
                <a:latin typeface="Times New Roman" pitchFamily="18" charset="0"/>
                <a:cs typeface="B Titr" pitchFamily="2" charset="-78"/>
              </a:rPr>
              <a:t>نیز بیان می شود.</a:t>
            </a:r>
          </a:p>
          <a:p>
            <a:pPr marL="0" indent="0" algn="r" rtl="1">
              <a:buNone/>
            </a:pPr>
            <a:endParaRPr lang="en-US" sz="2400" dirty="0">
              <a:cs typeface="B Nazanin" pitchFamily="2" charset="-78"/>
            </a:endParaRPr>
          </a:p>
        </p:txBody>
      </p:sp>
    </p:spTree>
    <p:extLst>
      <p:ext uri="{BB962C8B-B14F-4D97-AF65-F5344CB8AC3E}">
        <p14:creationId xmlns:p14="http://schemas.microsoft.com/office/powerpoint/2010/main" val="8339102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rtl="1"/>
            <a:r>
              <a:rPr lang="fa-IR" sz="2400" dirty="0" smtClean="0">
                <a:solidFill>
                  <a:schemeClr val="tx2">
                    <a:lumMod val="60000"/>
                    <a:lumOff val="40000"/>
                  </a:schemeClr>
                </a:solidFill>
                <a:cs typeface="B Titr" pitchFamily="2" charset="-78"/>
              </a:rPr>
              <a:t>دز آستانه (</a:t>
            </a:r>
            <a:r>
              <a:rPr lang="en-US" sz="2400" dirty="0" smtClean="0">
                <a:solidFill>
                  <a:schemeClr val="tx2">
                    <a:lumMod val="60000"/>
                    <a:lumOff val="40000"/>
                  </a:schemeClr>
                </a:solidFill>
                <a:latin typeface="Times New Roman" pitchFamily="18" charset="0"/>
                <a:cs typeface="B Titr" pitchFamily="2" charset="-78"/>
              </a:rPr>
              <a:t>Threshold dose</a:t>
            </a:r>
            <a:r>
              <a:rPr lang="fa-IR" sz="2400" dirty="0" smtClean="0">
                <a:solidFill>
                  <a:schemeClr val="tx2">
                    <a:lumMod val="60000"/>
                    <a:lumOff val="40000"/>
                  </a:schemeClr>
                </a:solidFill>
                <a:latin typeface="Times New Roman" pitchFamily="18" charset="0"/>
                <a:cs typeface="B Titr" pitchFamily="2" charset="-78"/>
              </a:rPr>
              <a:t> </a:t>
            </a:r>
            <a:r>
              <a:rPr lang="en-US" sz="2400" dirty="0" smtClean="0">
                <a:solidFill>
                  <a:schemeClr val="tx2">
                    <a:lumMod val="60000"/>
                    <a:lumOff val="40000"/>
                  </a:schemeClr>
                </a:solidFill>
                <a:latin typeface="Times New Roman" pitchFamily="18" charset="0"/>
                <a:cs typeface="B Titr" pitchFamily="2" charset="-78"/>
              </a:rPr>
              <a:t>(</a:t>
            </a:r>
          </a:p>
          <a:p>
            <a:pPr marL="0" indent="0" algn="r" rtl="1">
              <a:buNone/>
            </a:pPr>
            <a:r>
              <a:rPr lang="fa-IR" sz="1800" dirty="0" smtClean="0">
                <a:latin typeface="Times New Roman" pitchFamily="18" charset="0"/>
                <a:cs typeface="B Titr" pitchFamily="2" charset="-78"/>
              </a:rPr>
              <a:t>حداکثر</a:t>
            </a:r>
            <a:r>
              <a:rPr lang="fa-IR" sz="2400" dirty="0" smtClean="0">
                <a:latin typeface="Times New Roman" pitchFamily="18" charset="0"/>
                <a:cs typeface="B Titr" pitchFamily="2" charset="-78"/>
              </a:rPr>
              <a:t> مقدار سمی که اثرات سمی بر جای نمی گذارد .</a:t>
            </a:r>
          </a:p>
          <a:p>
            <a:pPr marL="0" indent="0" algn="r" rtl="1">
              <a:buNone/>
            </a:pPr>
            <a:endParaRPr lang="fa-IR" sz="2400" dirty="0" smtClean="0">
              <a:latin typeface="Times New Roman" pitchFamily="18" charset="0"/>
              <a:cs typeface="B Titr" pitchFamily="2" charset="-78"/>
            </a:endParaRPr>
          </a:p>
          <a:p>
            <a:pPr algn="r" rtl="1">
              <a:buClr>
                <a:schemeClr val="tx2">
                  <a:lumMod val="60000"/>
                  <a:lumOff val="40000"/>
                </a:schemeClr>
              </a:buClr>
            </a:pPr>
            <a:r>
              <a:rPr lang="fa-IR" sz="2400" dirty="0">
                <a:solidFill>
                  <a:schemeClr val="tx2">
                    <a:lumMod val="60000"/>
                    <a:lumOff val="40000"/>
                  </a:schemeClr>
                </a:solidFill>
                <a:latin typeface="Times New Roman" pitchFamily="18" charset="0"/>
                <a:cs typeface="B Titr" pitchFamily="2" charset="-78"/>
              </a:rPr>
              <a:t>دز کشنده (</a:t>
            </a:r>
            <a:r>
              <a:rPr lang="en-US" sz="2400" dirty="0">
                <a:solidFill>
                  <a:schemeClr val="tx2">
                    <a:lumMod val="60000"/>
                    <a:lumOff val="40000"/>
                  </a:schemeClr>
                </a:solidFill>
                <a:latin typeface="Times New Roman" pitchFamily="18" charset="0"/>
                <a:cs typeface="B Titr" pitchFamily="2" charset="-78"/>
              </a:rPr>
              <a:t> (Lethal dose </a:t>
            </a:r>
            <a:endParaRPr lang="en-US" sz="2400" dirty="0" smtClean="0">
              <a:solidFill>
                <a:schemeClr val="tx2">
                  <a:lumMod val="60000"/>
                  <a:lumOff val="40000"/>
                </a:schemeClr>
              </a:solidFill>
              <a:latin typeface="Times New Roman" pitchFamily="18" charset="0"/>
              <a:cs typeface="B Titr" pitchFamily="2" charset="-78"/>
            </a:endParaRPr>
          </a:p>
          <a:p>
            <a:pPr marL="0" indent="0" algn="r" rtl="1">
              <a:buClr>
                <a:schemeClr val="tx2">
                  <a:lumMod val="60000"/>
                  <a:lumOff val="40000"/>
                </a:schemeClr>
              </a:buClr>
              <a:buNone/>
            </a:pPr>
            <a:r>
              <a:rPr lang="fa-IR" sz="2000" dirty="0">
                <a:latin typeface="Times New Roman" pitchFamily="18" charset="0"/>
                <a:cs typeface="B Titr" pitchFamily="2" charset="-78"/>
              </a:rPr>
              <a:t>کمترین مقدار ماده سمی که در یک زمان معین موجب مرگ می گردد</a:t>
            </a:r>
            <a:r>
              <a:rPr lang="fa-IR" sz="2000" dirty="0" smtClean="0">
                <a:latin typeface="Times New Roman" pitchFamily="18" charset="0"/>
                <a:cs typeface="B Titr" pitchFamily="2" charset="-78"/>
              </a:rPr>
              <a:t>.</a:t>
            </a:r>
          </a:p>
          <a:p>
            <a:pPr marL="0" indent="0" algn="r" rtl="1">
              <a:buClr>
                <a:schemeClr val="tx2">
                  <a:lumMod val="60000"/>
                  <a:lumOff val="40000"/>
                </a:schemeClr>
              </a:buClr>
              <a:buNone/>
            </a:pPr>
            <a:endParaRPr lang="fa-IR" sz="2000" dirty="0" smtClean="0">
              <a:latin typeface="Times New Roman" pitchFamily="18" charset="0"/>
              <a:cs typeface="B Titr" pitchFamily="2" charset="-78"/>
            </a:endParaRPr>
          </a:p>
          <a:p>
            <a:pPr algn="r" rtl="1">
              <a:buClr>
                <a:schemeClr val="tx2">
                  <a:lumMod val="60000"/>
                  <a:lumOff val="40000"/>
                </a:schemeClr>
              </a:buClr>
            </a:pPr>
            <a:r>
              <a:rPr lang="fa-IR" sz="2000" dirty="0">
                <a:latin typeface="Times New Roman" pitchFamily="18" charset="0"/>
                <a:cs typeface="B Titr" pitchFamily="2" charset="-78"/>
              </a:rPr>
              <a:t> </a:t>
            </a:r>
            <a:r>
              <a:rPr lang="fa-IR" sz="2400" dirty="0">
                <a:solidFill>
                  <a:schemeClr val="tx2">
                    <a:lumMod val="60000"/>
                    <a:lumOff val="40000"/>
                  </a:schemeClr>
                </a:solidFill>
                <a:latin typeface="Times New Roman" pitchFamily="18" charset="0"/>
                <a:cs typeface="B Titr" pitchFamily="2" charset="-78"/>
              </a:rPr>
              <a:t>دز متوسط کشنده </a:t>
            </a:r>
            <a:r>
              <a:rPr lang="fa-IR" sz="2400" dirty="0" smtClean="0">
                <a:solidFill>
                  <a:schemeClr val="tx2">
                    <a:lumMod val="60000"/>
                    <a:lumOff val="40000"/>
                  </a:schemeClr>
                </a:solidFill>
                <a:latin typeface="Times New Roman" pitchFamily="18" charset="0"/>
                <a:cs typeface="B Titr" pitchFamily="2" charset="-78"/>
              </a:rPr>
              <a:t>( </a:t>
            </a:r>
            <a:r>
              <a:rPr lang="en-US" sz="2400" dirty="0" smtClean="0">
                <a:solidFill>
                  <a:schemeClr val="tx2">
                    <a:lumMod val="60000"/>
                    <a:lumOff val="40000"/>
                  </a:schemeClr>
                </a:solidFill>
                <a:latin typeface="Times New Roman" pitchFamily="18" charset="0"/>
                <a:cs typeface="B Titr" pitchFamily="2" charset="-78"/>
              </a:rPr>
              <a:t>( LD50 </a:t>
            </a:r>
          </a:p>
          <a:p>
            <a:pPr marL="0" indent="0" algn="r" rtl="1">
              <a:buClr>
                <a:schemeClr val="tx2">
                  <a:lumMod val="60000"/>
                  <a:lumOff val="40000"/>
                </a:schemeClr>
              </a:buClr>
              <a:buNone/>
            </a:pPr>
            <a:r>
              <a:rPr lang="fa-IR" sz="2000" dirty="0">
                <a:latin typeface="Times New Roman" pitchFamily="18" charset="0"/>
                <a:cs typeface="B Titr" pitchFamily="2" charset="-78"/>
              </a:rPr>
              <a:t>مقدار ماده سمی که به دنبال ورود به بدن یک جمعیت موجب مرگ 50% آنها می شود</a:t>
            </a:r>
            <a:r>
              <a:rPr lang="fa-IR" sz="1800" dirty="0" smtClean="0">
                <a:latin typeface="Times New Roman" pitchFamily="18" charset="0"/>
                <a:cs typeface="B Titr" pitchFamily="2" charset="-78"/>
              </a:rPr>
              <a:t>.</a:t>
            </a:r>
            <a:endParaRPr lang="fa-IR" sz="1800" dirty="0">
              <a:latin typeface="Times New Roman" pitchFamily="18" charset="0"/>
              <a:cs typeface="B Titr" pitchFamily="2" charset="-78"/>
            </a:endParaRPr>
          </a:p>
          <a:p>
            <a:pPr algn="r" rtl="1">
              <a:buClr>
                <a:schemeClr val="tx2">
                  <a:lumMod val="60000"/>
                  <a:lumOff val="40000"/>
                </a:schemeClr>
              </a:buClr>
            </a:pPr>
            <a:endParaRPr lang="en-US" sz="2400" dirty="0">
              <a:latin typeface="Times New Roman" pitchFamily="18" charset="0"/>
              <a:cs typeface="B Titr" pitchFamily="2" charset="-78"/>
            </a:endParaRPr>
          </a:p>
        </p:txBody>
      </p:sp>
    </p:spTree>
    <p:extLst>
      <p:ext uri="{BB962C8B-B14F-4D97-AF65-F5344CB8AC3E}">
        <p14:creationId xmlns:p14="http://schemas.microsoft.com/office/powerpoint/2010/main" val="4497395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fa-IR" sz="2000" dirty="0" smtClean="0">
                <a:cs typeface="B Titr" pitchFamily="2" charset="-78"/>
              </a:rPr>
              <a:t>رخداد  مسمومیت بر اساس شدت نشانه های درمانگاهی و دوره آن به سه گروه تقسیم می شود:</a:t>
            </a:r>
          </a:p>
          <a:p>
            <a:r>
              <a:rPr lang="fa-IR" sz="2000" dirty="0" smtClean="0">
                <a:solidFill>
                  <a:srgbClr val="FF0000"/>
                </a:solidFill>
                <a:cs typeface="B Titr" pitchFamily="2" charset="-78"/>
              </a:rPr>
              <a:t>مسمومیت حاد : </a:t>
            </a:r>
            <a:r>
              <a:rPr lang="fa-IR" sz="1600" dirty="0" smtClean="0">
                <a:cs typeface="B Titr" pitchFamily="2" charset="-78"/>
              </a:rPr>
              <a:t>ماده سمی در طول 24 ساعت وارد بدن شده و علائم سریع و شدید بروز می کند .</a:t>
            </a:r>
          </a:p>
          <a:p>
            <a:endParaRPr lang="fa-IR" sz="1600" dirty="0">
              <a:cs typeface="B Titr" pitchFamily="2" charset="-78"/>
            </a:endParaRPr>
          </a:p>
          <a:p>
            <a:r>
              <a:rPr lang="fa-IR" sz="2000" dirty="0">
                <a:solidFill>
                  <a:srgbClr val="FF0000"/>
                </a:solidFill>
                <a:cs typeface="B Titr" pitchFamily="2" charset="-78"/>
              </a:rPr>
              <a:t>مسمومیت تحت حاد </a:t>
            </a:r>
            <a:r>
              <a:rPr lang="fa-IR" sz="2000" dirty="0" smtClean="0">
                <a:solidFill>
                  <a:srgbClr val="FF0000"/>
                </a:solidFill>
                <a:cs typeface="B Titr" pitchFamily="2" charset="-78"/>
              </a:rPr>
              <a:t>:</a:t>
            </a:r>
            <a:r>
              <a:rPr lang="fa-IR" sz="2000" dirty="0">
                <a:solidFill>
                  <a:srgbClr val="FF0000"/>
                </a:solidFill>
                <a:cs typeface="B Titr" pitchFamily="2" charset="-78"/>
              </a:rPr>
              <a:t> </a:t>
            </a:r>
            <a:r>
              <a:rPr lang="fa-IR" sz="1600" dirty="0">
                <a:cs typeface="B Titr" pitchFamily="2" charset="-78"/>
              </a:rPr>
              <a:t>ماده سمی به دفعات و تا سه ماه وارد بدن شده و علائم درمانگاهی به تدریج و ملایم تر ظاهر میشود</a:t>
            </a:r>
            <a:r>
              <a:rPr lang="fa-IR" sz="1600" dirty="0" smtClean="0">
                <a:cs typeface="B Titr" pitchFamily="2" charset="-78"/>
              </a:rPr>
              <a:t>.</a:t>
            </a:r>
          </a:p>
          <a:p>
            <a:endParaRPr lang="fa-IR" sz="1600" dirty="0">
              <a:cs typeface="B Titr" pitchFamily="2" charset="-78"/>
            </a:endParaRPr>
          </a:p>
          <a:p>
            <a:r>
              <a:rPr lang="fa-IR" sz="2000" dirty="0">
                <a:solidFill>
                  <a:srgbClr val="FF0000"/>
                </a:solidFill>
                <a:cs typeface="B Titr" pitchFamily="2" charset="-78"/>
              </a:rPr>
              <a:t>مسمومیت مزمن :</a:t>
            </a:r>
            <a:r>
              <a:rPr lang="fa-IR" sz="1600" dirty="0">
                <a:cs typeface="B Titr" pitchFamily="2" charset="-78"/>
              </a:rPr>
              <a:t> مواد سمی در مدت زمان بیش از سه ماه وارد بدن می شود و خاصیت تجمعی دارند و علائم مسمومیت دیرتر ظاهر شده و لیکن تأثیر عمیقی بر اعضای بدن می گذارد.</a:t>
            </a:r>
          </a:p>
        </p:txBody>
      </p:sp>
    </p:spTree>
    <p:extLst>
      <p:ext uri="{BB962C8B-B14F-4D97-AF65-F5344CB8AC3E}">
        <p14:creationId xmlns:p14="http://schemas.microsoft.com/office/powerpoint/2010/main" val="10267515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417</TotalTime>
  <Words>3714</Words>
  <Application>Microsoft Office PowerPoint</Application>
  <PresentationFormat>On-screen Show (4:3)</PresentationFormat>
  <Paragraphs>324</Paragraphs>
  <Slides>42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42</vt:i4>
      </vt:variant>
    </vt:vector>
  </HeadingPairs>
  <TitlesOfParts>
    <vt:vector size="49" baseType="lpstr">
      <vt:lpstr>Arial</vt:lpstr>
      <vt:lpstr>B Nazanin</vt:lpstr>
      <vt:lpstr>B Titr</vt:lpstr>
      <vt:lpstr>Calibri</vt:lpstr>
      <vt:lpstr>Times New Roman</vt:lpstr>
      <vt:lpstr>Zar</vt:lpstr>
      <vt:lpstr>Office Theme</vt:lpstr>
      <vt:lpstr>PowerPoint Presentation</vt:lpstr>
      <vt:lpstr>سم شناسی و مسمومیتهای غذایی</vt:lpstr>
      <vt:lpstr>PowerPoint Presentation</vt:lpstr>
      <vt:lpstr>  Toxicology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مسموميت هاي غذايي ناشي از كلستريديوم پرفرنژنس: </vt:lpstr>
      <vt:lpstr>PowerPoint Presentation</vt:lpstr>
      <vt:lpstr>PowerPoint Presentation</vt:lpstr>
      <vt:lpstr>مسموميت هاي غذايي ناشي از استافيلوكوك طلائي: </vt:lpstr>
      <vt:lpstr>PowerPoint Presentation</vt:lpstr>
      <vt:lpstr>مسموميت هاي غذايي ناشي از باسيلوس سرئوس: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زغال‌ فعال‌:</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ssu</dc:creator>
  <cp:lastModifiedBy>Mohammad&amp;Azin&amp;ilia</cp:lastModifiedBy>
  <cp:revision>81</cp:revision>
  <dcterms:created xsi:type="dcterms:W3CDTF">2011-12-27T06:49:34Z</dcterms:created>
  <dcterms:modified xsi:type="dcterms:W3CDTF">2020-03-12T14:44:51Z</dcterms:modified>
</cp:coreProperties>
</file>